
<file path=[Content_Types].xml><?xml version="1.0" encoding="utf-8"?>
<Types xmlns="http://schemas.openxmlformats.org/package/2006/content-types">
  <Default Extension="jpeg" ContentType="image/jpeg"/>
  <Default Extension="JPG" ContentType="image/.jpg"/>
  <Default Extension="png" ContentType="image/png"/>
  <Default Extension="emf" ContentType="image/x-emf"/>
  <Default Extension="wdp" ContentType="image/vnd.ms-photo"/>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898" r:id="rId3"/>
    <p:sldId id="1026" r:id="rId5"/>
    <p:sldId id="918" r:id="rId6"/>
    <p:sldId id="278" r:id="rId7"/>
    <p:sldId id="920" r:id="rId8"/>
    <p:sldId id="1015" r:id="rId9"/>
    <p:sldId id="1016" r:id="rId10"/>
    <p:sldId id="924" r:id="rId11"/>
    <p:sldId id="1017" r:id="rId12"/>
    <p:sldId id="1018" r:id="rId13"/>
    <p:sldId id="982" r:id="rId14"/>
    <p:sldId id="984" r:id="rId15"/>
    <p:sldId id="1019" r:id="rId16"/>
    <p:sldId id="985" r:id="rId17"/>
    <p:sldId id="987" r:id="rId18"/>
    <p:sldId id="989" r:id="rId19"/>
    <p:sldId id="990" r:id="rId20"/>
    <p:sldId id="1007" r:id="rId21"/>
    <p:sldId id="992" r:id="rId22"/>
    <p:sldId id="991" r:id="rId23"/>
    <p:sldId id="1010" r:id="rId24"/>
    <p:sldId id="1008" r:id="rId25"/>
    <p:sldId id="1000" r:id="rId26"/>
    <p:sldId id="1020" r:id="rId27"/>
    <p:sldId id="1021" r:id="rId28"/>
    <p:sldId id="1022" r:id="rId29"/>
    <p:sldId id="1011" r:id="rId30"/>
    <p:sldId id="994" r:id="rId31"/>
    <p:sldId id="995" r:id="rId32"/>
    <p:sldId id="996" r:id="rId33"/>
    <p:sldId id="997" r:id="rId34"/>
    <p:sldId id="998" r:id="rId35"/>
    <p:sldId id="999" r:id="rId36"/>
    <p:sldId id="926" r:id="rId37"/>
    <p:sldId id="927" r:id="rId38"/>
    <p:sldId id="928" r:id="rId39"/>
    <p:sldId id="929" r:id="rId40"/>
    <p:sldId id="1012" r:id="rId41"/>
    <p:sldId id="931" r:id="rId42"/>
    <p:sldId id="930" r:id="rId43"/>
    <p:sldId id="933" r:id="rId44"/>
    <p:sldId id="935" r:id="rId45"/>
    <p:sldId id="1014" r:id="rId46"/>
    <p:sldId id="936" r:id="rId47"/>
    <p:sldId id="1001" r:id="rId48"/>
    <p:sldId id="968" r:id="rId49"/>
    <p:sldId id="1002" r:id="rId50"/>
    <p:sldId id="970" r:id="rId51"/>
    <p:sldId id="971" r:id="rId52"/>
    <p:sldId id="977" r:id="rId53"/>
    <p:sldId id="978" r:id="rId54"/>
    <p:sldId id="979" r:id="rId55"/>
    <p:sldId id="980" r:id="rId56"/>
    <p:sldId id="1024" r:id="rId57"/>
    <p:sldId id="937" r:id="rId58"/>
    <p:sldId id="355" r:id="rId59"/>
    <p:sldId id="941" r:id="rId60"/>
    <p:sldId id="942" r:id="rId61"/>
    <p:sldId id="943" r:id="rId62"/>
    <p:sldId id="944" r:id="rId63"/>
    <p:sldId id="946" r:id="rId64"/>
    <p:sldId id="947" r:id="rId65"/>
    <p:sldId id="1229" r:id="rId66"/>
    <p:sldId id="1034" r:id="rId67"/>
    <p:sldId id="1028" r:id="rId68"/>
    <p:sldId id="1035" r:id="rId69"/>
    <p:sldId id="1029" r:id="rId70"/>
    <p:sldId id="1222" r:id="rId71"/>
    <p:sldId id="1223" r:id="rId72"/>
    <p:sldId id="1226" r:id="rId73"/>
    <p:sldId id="1224" r:id="rId74"/>
    <p:sldId id="1225" r:id="rId75"/>
    <p:sldId id="1227" r:id="rId76"/>
    <p:sldId id="1228" r:id="rId77"/>
    <p:sldId id="1025" r:id="rId78"/>
    <p:sldId id="949" r:id="rId79"/>
    <p:sldId id="950" r:id="rId80"/>
    <p:sldId id="952" r:id="rId81"/>
    <p:sldId id="410" r:id="rId82"/>
    <p:sldId id="413" r:id="rId83"/>
    <p:sldId id="415" r:id="rId84"/>
    <p:sldId id="416" r:id="rId85"/>
    <p:sldId id="418" r:id="rId86"/>
    <p:sldId id="955" r:id="rId87"/>
    <p:sldId id="956" r:id="rId88"/>
    <p:sldId id="957" r:id="rId89"/>
    <p:sldId id="958" r:id="rId90"/>
    <p:sldId id="959" r:id="rId91"/>
    <p:sldId id="420" r:id="rId92"/>
    <p:sldId id="422" r:id="rId93"/>
    <p:sldId id="423" r:id="rId94"/>
    <p:sldId id="963" r:id="rId95"/>
    <p:sldId id="964" r:id="rId96"/>
    <p:sldId id="965" r:id="rId97"/>
    <p:sldId id="966" r:id="rId98"/>
    <p:sldId id="967" r:id="rId99"/>
    <p:sldId id="426" r:id="rId100"/>
    <p:sldId id="934" r:id="rId101"/>
    <p:sldId id="925" r:id="rId102"/>
  </p:sldIdLst>
  <p:sldSz cx="12192000" cy="6858000"/>
  <p:notesSz cx="6858000" cy="9144000"/>
  <p:custDataLst>
    <p:tags r:id="rId10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02" userDrawn="1">
          <p15:clr>
            <a:srgbClr val="A4A3A4"/>
          </p15:clr>
        </p15:guide>
        <p15:guide id="3" pos="148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66FF"/>
    <a:srgbClr val="0068B7"/>
    <a:srgbClr val="FFFFFF"/>
    <a:srgbClr val="184799"/>
    <a:srgbClr val="2C4D88"/>
    <a:srgbClr val="174593"/>
    <a:srgbClr val="183F8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3" autoAdjust="0"/>
    <p:restoredTop sz="69392" autoAdjust="0"/>
  </p:normalViewPr>
  <p:slideViewPr>
    <p:cSldViewPr snapToGrid="0" showGuides="1">
      <p:cViewPr varScale="1">
        <p:scale>
          <a:sx n="76" d="100"/>
          <a:sy n="76" d="100"/>
        </p:scale>
        <p:origin x="2288" y="200"/>
      </p:cViewPr>
      <p:guideLst>
        <p:guide orient="horz" pos="2160"/>
        <p:guide pos="302"/>
        <p:guide pos="1481"/>
      </p:guideLst>
    </p:cSldViewPr>
  </p:slideViewPr>
  <p:notesTextViewPr>
    <p:cViewPr>
      <p:scale>
        <a:sx n="1" d="1"/>
        <a:sy n="1" d="1"/>
      </p:scale>
      <p:origin x="0" y="0"/>
    </p:cViewPr>
  </p:notesTextViewPr>
  <p:notesViewPr>
    <p:cSldViewPr snapToGrid="0">
      <p:cViewPr varScale="1">
        <p:scale>
          <a:sx n="86" d="100"/>
          <a:sy n="86" d="100"/>
        </p:scale>
        <p:origin x="3012" y="7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6.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6" Type="http://schemas.openxmlformats.org/officeDocument/2006/relationships/tags" Target="tags/tag14.xml"/><Relationship Id="rId105" Type="http://schemas.openxmlformats.org/officeDocument/2006/relationships/tableStyles" Target="tableStyles.xml"/><Relationship Id="rId104" Type="http://schemas.openxmlformats.org/officeDocument/2006/relationships/viewProps" Target="viewProps.xml"/><Relationship Id="rId103" Type="http://schemas.openxmlformats.org/officeDocument/2006/relationships/presProps" Target="presProps.xml"/><Relationship Id="rId102" Type="http://schemas.openxmlformats.org/officeDocument/2006/relationships/slide" Target="slides/slide99.xml"/><Relationship Id="rId101" Type="http://schemas.openxmlformats.org/officeDocument/2006/relationships/slide" Target="slides/slide98.xml"/><Relationship Id="rId100" Type="http://schemas.openxmlformats.org/officeDocument/2006/relationships/slide" Target="slides/slide97.xml"/><Relationship Id="rId10" Type="http://schemas.openxmlformats.org/officeDocument/2006/relationships/slide" Target="slides/slide7.xml"/><Relationship Id="rId1" Type="http://schemas.openxmlformats.org/officeDocument/2006/relationships/slideMaster" Target="slideMasters/slide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BDC55E9-3775-47B8-A9FF-F98F72BF2A5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CA74C5D-8905-4D81-BE92-D035E374EA63}"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7.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1"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1ED94030-89A1-44FA-85C8-A64C41612863}"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rtl="0"/>
            <a:endParaRPr lang="en-US" altLang="zh-CN" b="0" i="0" dirty="0">
              <a:solidFill>
                <a:srgbClr val="000000"/>
              </a:solidFill>
              <a:effectLst/>
              <a:latin typeface="Arial" panose="020B0604020202020204" pitchFamily="34" charset="0"/>
            </a:endParaRPr>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dirty="0"/>
              <a:t>---------------------------------------------------------------</a:t>
            </a:r>
            <a:r>
              <a:rPr lang="en-US" altLang="zh-CN" sz="1200" b="0" i="0" u="none" strike="noStrike" dirty="0">
                <a:solidFill>
                  <a:schemeClr val="tx1"/>
                </a:solidFill>
                <a:effectLst/>
                <a:latin typeface="+mn-lt"/>
              </a:rPr>
              <a:t>----------------------</a:t>
            </a:r>
            <a:endParaRPr lang="en-US" altLang="zh-CN" sz="1200" b="0" i="0" u="none" strike="noStrike" dirty="0">
              <a:solidFill>
                <a:schemeClr val="tx1"/>
              </a:solidFill>
              <a:effectLst/>
              <a:latin typeface="+mn-lt"/>
            </a:endParaRPr>
          </a:p>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baseline="0"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4224348C-1884-4F8E-BD59-2F5E19AB05B2}"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dirty="0"/>
          </a:p>
        </p:txBody>
      </p:sp>
      <p:sp>
        <p:nvSpPr>
          <p:cNvPr id="4" name="Slide Number Placeholder 3"/>
          <p:cNvSpPr>
            <a:spLocks noGrp="1"/>
          </p:cNvSpPr>
          <p:nvPr>
            <p:ph type="sldNum" sz="quarter" idx="5"/>
          </p:nvPr>
        </p:nvSpPr>
        <p:spPr/>
        <p:txBody>
          <a:bodyPr/>
          <a:lstStyle/>
          <a:p>
            <a:fld id="{DCA74C5D-8905-4D81-BE92-D035E374EA63}"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1524000" y="1122363"/>
            <a:ext cx="9144000" cy="2387600"/>
          </a:xfrm>
          <a:solidFill>
            <a:schemeClr val="accent1"/>
          </a:solidFill>
        </p:spPr>
        <p:txBody>
          <a:bodyPr anchor="b">
            <a:normAutofit/>
          </a:bodyPr>
          <a:lstStyle>
            <a:lvl1pPr algn="ctr">
              <a:defRPr sz="4800" b="1">
                <a:solidFill>
                  <a:schemeClr val="bg1"/>
                </a:solidFill>
              </a:defRPr>
            </a:lvl1pPr>
          </a:lstStyle>
          <a:p>
            <a:r>
              <a:rPr lang="en-US" altLang="zh-CN" dirty="0"/>
              <a:t>Introduction to NLP</a:t>
            </a:r>
            <a:endParaRPr lang="zh-CN" altLang="en-US" dirty="0"/>
          </a:p>
        </p:txBody>
      </p:sp>
      <p:sp>
        <p:nvSpPr>
          <p:cNvPr id="3" name="副标题 2"/>
          <p:cNvSpPr>
            <a:spLocks noGrp="1"/>
          </p:cNvSpPr>
          <p:nvPr>
            <p:ph type="subTitle" idx="1" hasCustomPrompt="1"/>
          </p:nvPr>
        </p:nvSpPr>
        <p:spPr>
          <a:xfrm>
            <a:off x="1524000" y="3602038"/>
            <a:ext cx="9144000" cy="1655762"/>
          </a:xfrm>
          <a:solidFill>
            <a:schemeClr val="accent1"/>
          </a:solidFill>
        </p:spPr>
        <p:txBody>
          <a:bodyPr/>
          <a:lstStyle>
            <a:lvl1pPr marL="0" indent="0" algn="ctr">
              <a:buNone/>
              <a:defRPr sz="2400" b="1">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dirty="0"/>
              <a:t>Baojian Zhou</a:t>
            </a:r>
            <a:endParaRPr lang="en-US" altLang="zh-CN" dirty="0"/>
          </a:p>
          <a:p>
            <a:r>
              <a:rPr lang="en-US" altLang="zh-CN" dirty="0"/>
              <a:t>School of Data Science, Fudan University</a:t>
            </a:r>
            <a:endParaRPr lang="zh-CN" altLang="en-US" dirty="0"/>
          </a:p>
        </p:txBody>
      </p:sp>
      <p:sp>
        <p:nvSpPr>
          <p:cNvPr id="6" name="灯片编号占位符 5"/>
          <p:cNvSpPr>
            <a:spLocks noGrp="1"/>
          </p:cNvSpPr>
          <p:nvPr>
            <p:ph type="sldNum" sz="quarter" idx="12"/>
          </p:nvPr>
        </p:nvSpPr>
        <p:spPr/>
        <p:txBody>
          <a:bodyPr/>
          <a:lstStyle/>
          <a:p>
            <a:fld id="{DC8BB421-126E-41CB-B73A-69D52E98CAE3}"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314326" y="241334"/>
            <a:ext cx="11553826"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3" name="内容占位符 2"/>
          <p:cNvSpPr>
            <a:spLocks noGrp="1"/>
          </p:cNvSpPr>
          <p:nvPr>
            <p:ph idx="1" hasCustomPrompt="1"/>
          </p:nvPr>
        </p:nvSpPr>
        <p:spPr>
          <a:xfrm>
            <a:off x="517525" y="1108433"/>
            <a:ext cx="11064875" cy="5508233"/>
          </a:xfrm>
        </p:spPr>
        <p:txBody>
          <a:bodyPr/>
          <a:lstStyle>
            <a:lvl1pPr>
              <a:lnSpc>
                <a:spcPct val="100000"/>
              </a:lnSpc>
              <a:spcAft>
                <a:spcPts val="1800"/>
              </a:spcAft>
              <a:defRPr>
                <a:solidFill>
                  <a:schemeClr val="tx1"/>
                </a:solidFill>
              </a:defRPr>
            </a:lvl1pPr>
            <a:lvl2pPr>
              <a:lnSpc>
                <a:spcPct val="100000"/>
              </a:lnSpc>
              <a:spcAft>
                <a:spcPts val="1800"/>
              </a:spcAft>
              <a:defRPr>
                <a:solidFill>
                  <a:schemeClr val="tx1"/>
                </a:solidFill>
              </a:defRPr>
            </a:lvl2pPr>
            <a:lvl3pPr>
              <a:lnSpc>
                <a:spcPct val="100000"/>
              </a:lnSpc>
              <a:spcAft>
                <a:spcPts val="1800"/>
              </a:spcAft>
              <a:defRPr>
                <a:solidFill>
                  <a:schemeClr val="tx1"/>
                </a:solidFill>
              </a:defRPr>
            </a:lvl3pPr>
            <a:lvl4pPr>
              <a:lnSpc>
                <a:spcPct val="100000"/>
              </a:lnSpc>
              <a:spcAft>
                <a:spcPts val="1800"/>
              </a:spcAft>
              <a:defRPr>
                <a:solidFill>
                  <a:schemeClr val="tx1"/>
                </a:solidFill>
              </a:defRPr>
            </a:lvl4pPr>
            <a:lvl5pPr marL="1828800" indent="0">
              <a:buNone/>
              <a:defRPr/>
            </a:lvl5pPr>
          </a:lstStyle>
          <a:p>
            <a:pPr lvl="0"/>
            <a:r>
              <a:rPr lang="en-US" altLang="zh-CN" dirty="0"/>
              <a:t>This is a test.</a:t>
            </a:r>
            <a:endParaRPr lang="zh-CN" altLang="en-US" dirty="0"/>
          </a:p>
          <a:p>
            <a:pPr lvl="1"/>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2"/>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a:p>
            <a:pPr lvl="3"/>
            <a:r>
              <a:rPr lang="en-US" altLang="zh-CN" dirty="0"/>
              <a:t>This</a:t>
            </a:r>
            <a:r>
              <a:rPr lang="zh-CN" altLang="en-US" dirty="0"/>
              <a:t> </a:t>
            </a:r>
            <a:r>
              <a:rPr lang="en-US" altLang="zh-CN" dirty="0"/>
              <a:t>is</a:t>
            </a:r>
            <a:r>
              <a:rPr lang="zh-CN" altLang="en-US" dirty="0"/>
              <a:t> </a:t>
            </a:r>
            <a:r>
              <a:rPr lang="en-US" altLang="zh-CN" dirty="0"/>
              <a:t>a</a:t>
            </a:r>
            <a:r>
              <a:rPr lang="zh-CN" altLang="en-US" dirty="0"/>
              <a:t> </a:t>
            </a:r>
            <a:r>
              <a:rPr lang="en-US" altLang="zh-CN" dirty="0"/>
              <a:t>test.</a:t>
            </a:r>
            <a:endParaRPr lang="zh-CN" altLang="en-US" dirty="0"/>
          </a:p>
        </p:txBody>
      </p:sp>
      <p:sp>
        <p:nvSpPr>
          <p:cNvPr id="6" name="灯片编号占位符 5"/>
          <p:cNvSpPr>
            <a:spLocks noGrp="1"/>
          </p:cNvSpPr>
          <p:nvPr>
            <p:ph type="sldNum" sz="quarter" idx="12"/>
          </p:nvPr>
        </p:nvSpPr>
        <p:spPr>
          <a:xfrm>
            <a:off x="11582400" y="6492875"/>
            <a:ext cx="609598" cy="365125"/>
          </a:xfrm>
        </p:spPr>
        <p:txBody>
          <a:bodyPr/>
          <a:lstStyle/>
          <a:p>
            <a:fld id="{DC8BB421-126E-41CB-B73A-69D52E98CAE3}" type="slidenum">
              <a:rPr lang="zh-CN" altLang="en-US" smtClean="0"/>
            </a:fld>
            <a:endParaRPr lang="zh-CN" altLang="en-US" dirty="0"/>
          </a:p>
        </p:txBody>
      </p:sp>
      <p:sp>
        <p:nvSpPr>
          <p:cNvPr id="7" name="矩形 6"/>
          <p:cNvSpPr/>
          <p:nvPr userDrawn="1"/>
        </p:nvSpPr>
        <p:spPr>
          <a:xfrm>
            <a:off x="314326" y="851723"/>
            <a:ext cx="11553826" cy="45719"/>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6" name="灯片编号占位符 5"/>
          <p:cNvSpPr>
            <a:spLocks noGrp="1"/>
          </p:cNvSpPr>
          <p:nvPr>
            <p:ph type="sldNum" sz="quarter" idx="12"/>
          </p:nvPr>
        </p:nvSpPr>
        <p:spPr>
          <a:xfrm>
            <a:off x="11582400" y="6492875"/>
            <a:ext cx="609598" cy="365125"/>
          </a:xfrm>
        </p:spPr>
        <p:txBody>
          <a:bodyPr/>
          <a:lstStyle/>
          <a:p>
            <a:fld id="{DC8BB421-126E-41CB-B73A-69D52E98CAE3}" type="slidenum">
              <a:rPr lang="zh-CN" altLang="en-US" smtClean="0"/>
            </a:fld>
            <a:endParaRPr lang="zh-CN" altLang="en-US"/>
          </a:p>
        </p:txBody>
      </p:sp>
      <p:sp>
        <p:nvSpPr>
          <p:cNvPr id="5" name="内容占位符 2"/>
          <p:cNvSpPr>
            <a:spLocks noGrp="1"/>
          </p:cNvSpPr>
          <p:nvPr>
            <p:ph sz="half" idx="1"/>
          </p:nvPr>
        </p:nvSpPr>
        <p:spPr>
          <a:xfrm>
            <a:off x="914400" y="1720850"/>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内容占位符 3"/>
          <p:cNvSpPr>
            <a:spLocks noGrp="1"/>
          </p:cNvSpPr>
          <p:nvPr>
            <p:ph sz="half" idx="2"/>
          </p:nvPr>
        </p:nvSpPr>
        <p:spPr>
          <a:xfrm>
            <a:off x="6248400" y="1720850"/>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13" name="标题 1"/>
          <p:cNvSpPr>
            <a:spLocks noGrp="1"/>
          </p:cNvSpPr>
          <p:nvPr>
            <p:ph type="title" hasCustomPrompt="1"/>
          </p:nvPr>
        </p:nvSpPr>
        <p:spPr>
          <a:xfrm>
            <a:off x="66675" y="66676"/>
            <a:ext cx="12049125" cy="610388"/>
          </a:xfrm>
          <a:noFill/>
        </p:spPr>
        <p:txBody>
          <a:bodyPr>
            <a:noAutofit/>
          </a:bodyPr>
          <a:lstStyle>
            <a:lvl1pPr>
              <a:defRPr sz="4000" b="1">
                <a:solidFill>
                  <a:srgbClr val="0E419C"/>
                </a:solidFill>
              </a:defRPr>
            </a:lvl1pPr>
          </a:lstStyle>
          <a:p>
            <a:r>
              <a:rPr lang="en-US" altLang="zh-CN" dirty="0"/>
              <a:t>This is a test</a:t>
            </a:r>
            <a:endParaRPr lang="zh-CN" altLang="en-US" dirty="0"/>
          </a:p>
        </p:txBody>
      </p:sp>
      <p:sp>
        <p:nvSpPr>
          <p:cNvPr id="14" name="矩形 13"/>
          <p:cNvSpPr/>
          <p:nvPr userDrawn="1"/>
        </p:nvSpPr>
        <p:spPr>
          <a:xfrm>
            <a:off x="66675" y="677065"/>
            <a:ext cx="12049125" cy="77587"/>
          </a:xfrm>
          <a:prstGeom prst="rect">
            <a:avLst/>
          </a:prstGeom>
          <a:solidFill>
            <a:srgbClr val="174593"/>
          </a:solidFill>
          <a:ln>
            <a:solidFill>
              <a:srgbClr val="17459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rgbClr val="2C4D8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4" Type="http://schemas.openxmlformats.org/officeDocument/2006/relationships/theme" Target="../theme/theme1.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0" y="13229"/>
            <a:ext cx="12191998" cy="554038"/>
          </a:xfrm>
          <a:prstGeom prst="rect">
            <a:avLst/>
          </a:prstGeom>
        </p:spPr>
        <p:txBody>
          <a:bodyPr vert="horz" lIns="91440" tIns="45720" rIns="91440" bIns="45720" rtlCol="0" anchor="ctr">
            <a:normAutofit/>
          </a:bodyPr>
          <a:lstStyle/>
          <a:p>
            <a:r>
              <a:rPr lang="en-US" altLang="zh-CN" dirty="0"/>
              <a:t>This is a test</a:t>
            </a:r>
            <a:endParaRPr lang="zh-CN" altLang="en-US" dirty="0"/>
          </a:p>
        </p:txBody>
      </p:sp>
      <p:sp>
        <p:nvSpPr>
          <p:cNvPr id="3" name="文本占位符 2"/>
          <p:cNvSpPr>
            <a:spLocks noGrp="1"/>
          </p:cNvSpPr>
          <p:nvPr>
            <p:ph type="body" idx="1"/>
          </p:nvPr>
        </p:nvSpPr>
        <p:spPr>
          <a:xfrm>
            <a:off x="1" y="567267"/>
            <a:ext cx="12191998" cy="5925608"/>
          </a:xfrm>
          <a:prstGeom prst="rect">
            <a:avLst/>
          </a:prstGeom>
        </p:spPr>
        <p:txBody>
          <a:bodyPr vert="horz" lIns="91440" tIns="45720" rIns="91440" bIns="45720" rtlCol="0">
            <a:normAutofit/>
          </a:bodyPr>
          <a:lstStyle/>
          <a:p>
            <a:pPr lvl="0"/>
            <a:r>
              <a:rPr lang="en-US" altLang="zh-CN" dirty="0"/>
              <a:t>This is a test</a:t>
            </a:r>
            <a:endParaRPr lang="zh-CN" altLang="en-US" dirty="0"/>
          </a:p>
          <a:p>
            <a:pPr lvl="1"/>
            <a:r>
              <a:rPr lang="en-US" altLang="zh-CN" dirty="0"/>
              <a:t>This is a test</a:t>
            </a:r>
            <a:endParaRPr lang="zh-CN" altLang="en-US" dirty="0"/>
          </a:p>
          <a:p>
            <a:pPr lvl="2"/>
            <a:r>
              <a:rPr lang="en-US" altLang="zh-CN" dirty="0"/>
              <a:t>This is a test</a:t>
            </a:r>
            <a:endParaRPr lang="zh-CN" altLang="en-US" dirty="0"/>
          </a:p>
          <a:p>
            <a:pPr lvl="3"/>
            <a:r>
              <a:rPr lang="en-US" altLang="zh-CN" dirty="0"/>
              <a:t>This is a test</a:t>
            </a:r>
            <a:endParaRPr lang="zh-CN" altLang="en-US" dirty="0"/>
          </a:p>
          <a:p>
            <a:pPr lvl="4"/>
            <a:r>
              <a:rPr lang="en-US" altLang="zh-CN" dirty="0"/>
              <a:t>This is a test</a:t>
            </a:r>
            <a:endParaRPr lang="zh-CN" altLang="en-US" dirty="0"/>
          </a:p>
        </p:txBody>
      </p:sp>
      <p:sp>
        <p:nvSpPr>
          <p:cNvPr id="6" name="灯片编号占位符 5"/>
          <p:cNvSpPr>
            <a:spLocks noGrp="1"/>
          </p:cNvSpPr>
          <p:nvPr>
            <p:ph type="sldNum" sz="quarter" idx="4"/>
          </p:nvPr>
        </p:nvSpPr>
        <p:spPr>
          <a:xfrm>
            <a:off x="11616266" y="6492875"/>
            <a:ext cx="575733"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C8BB421-126E-41CB-B73A-69D52E98CAE3}"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5" Type="http://schemas.openxmlformats.org/officeDocument/2006/relationships/notesSlide" Target="../notesSlides/notesSlide10.xml"/><Relationship Id="rId4" Type="http://schemas.openxmlformats.org/officeDocument/2006/relationships/slideLayout" Target="../slideLayouts/slideLayout2.xml"/><Relationship Id="rId3" Type="http://schemas.openxmlformats.org/officeDocument/2006/relationships/image" Target="../media/image19.png"/><Relationship Id="rId2" Type="http://schemas.openxmlformats.org/officeDocument/2006/relationships/hyperlink" Target="https://arxiv.org/abs/2303.12712" TargetMode="External"/><Relationship Id="rId1" Type="http://schemas.openxmlformats.org/officeDocument/2006/relationships/image" Target="../media/image18.png"/></Relationships>
</file>

<file path=ppt/slides/_rels/slide11.xml.rels><?xml version="1.0" encoding="UTF-8" standalone="yes"?>
<Relationships xmlns="http://schemas.openxmlformats.org/package/2006/relationships"><Relationship Id="rId9" Type="http://schemas.openxmlformats.org/officeDocument/2006/relationships/image" Target="../media/image28.jpeg"/><Relationship Id="rId8" Type="http://schemas.openxmlformats.org/officeDocument/2006/relationships/image" Target="../media/image27.png"/><Relationship Id="rId7" Type="http://schemas.openxmlformats.org/officeDocument/2006/relationships/image" Target="../media/image26.jpeg"/><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3" Type="http://schemas.openxmlformats.org/officeDocument/2006/relationships/image" Target="../media/image22.jpeg"/><Relationship Id="rId2" Type="http://schemas.openxmlformats.org/officeDocument/2006/relationships/image" Target="../media/image21.png"/><Relationship Id="rId12" Type="http://schemas.openxmlformats.org/officeDocument/2006/relationships/notesSlide" Target="../notesSlides/notesSlide11.xml"/><Relationship Id="rId11" Type="http://schemas.openxmlformats.org/officeDocument/2006/relationships/slideLayout" Target="../slideLayouts/slideLayout2.xml"/><Relationship Id="rId10" Type="http://schemas.openxmlformats.org/officeDocument/2006/relationships/image" Target="../media/image29.jpeg"/><Relationship Id="rId1" Type="http://schemas.openxmlformats.org/officeDocument/2006/relationships/image" Target="../media/image20.jpeg"/></Relationships>
</file>

<file path=ppt/slides/_rels/slide12.xml.rels><?xml version="1.0" encoding="UTF-8" standalone="yes"?>
<Relationships xmlns="http://schemas.openxmlformats.org/package/2006/relationships"><Relationship Id="rId9" Type="http://schemas.openxmlformats.org/officeDocument/2006/relationships/image" Target="../media/image38.png"/><Relationship Id="rId8" Type="http://schemas.microsoft.com/office/2007/relationships/hdphoto" Target="../media/image37.wdp"/><Relationship Id="rId7" Type="http://schemas.openxmlformats.org/officeDocument/2006/relationships/image" Target="../media/image36.png"/><Relationship Id="rId6" Type="http://schemas.microsoft.com/office/2007/relationships/hdphoto" Target="../media/image35.wdp"/><Relationship Id="rId5" Type="http://schemas.openxmlformats.org/officeDocument/2006/relationships/image" Target="../media/image34.png"/><Relationship Id="rId4" Type="http://schemas.microsoft.com/office/2007/relationships/hdphoto" Target="../media/image33.wdp"/><Relationship Id="rId3" Type="http://schemas.openxmlformats.org/officeDocument/2006/relationships/image" Target="../media/image32.png"/><Relationship Id="rId2" Type="http://schemas.openxmlformats.org/officeDocument/2006/relationships/image" Target="../media/image31.png"/><Relationship Id="rId13" Type="http://schemas.openxmlformats.org/officeDocument/2006/relationships/notesSlide" Target="../notesSlides/notesSlide12.xml"/><Relationship Id="rId12" Type="http://schemas.openxmlformats.org/officeDocument/2006/relationships/slideLayout" Target="../slideLayouts/slideLayout2.xml"/><Relationship Id="rId11" Type="http://schemas.openxmlformats.org/officeDocument/2006/relationships/image" Target="../media/image40.png"/><Relationship Id="rId10" Type="http://schemas.microsoft.com/office/2007/relationships/hdphoto" Target="../media/image39.wdp"/><Relationship Id="rId1" Type="http://schemas.openxmlformats.org/officeDocument/2006/relationships/image" Target="../media/image30.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3.xml"/><Relationship Id="rId4" Type="http://schemas.openxmlformats.org/officeDocument/2006/relationships/slideLayout" Target="../slideLayouts/slideLayout2.xml"/><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hyperlink" Target="https://arxiv.org/abs/2307.10652" TargetMode="External"/></Relationships>
</file>

<file path=ppt/slides/_rels/slide14.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2.xml"/><Relationship Id="rId2" Type="http://schemas.openxmlformats.org/officeDocument/2006/relationships/image" Target="../media/image44.png"/><Relationship Id="rId1" Type="http://schemas.openxmlformats.org/officeDocument/2006/relationships/image" Target="../media/image43.png"/></Relationships>
</file>

<file path=ppt/slides/_rels/slide15.xml.rels><?xml version="1.0" encoding="UTF-8" standalone="yes"?>
<Relationships xmlns="http://schemas.openxmlformats.org/package/2006/relationships"><Relationship Id="rId4" Type="http://schemas.openxmlformats.org/officeDocument/2006/relationships/notesSlide" Target="../notesSlides/notesSlide15.xml"/><Relationship Id="rId3" Type="http://schemas.openxmlformats.org/officeDocument/2006/relationships/slideLayout" Target="../slideLayouts/slideLayout2.xml"/><Relationship Id="rId2" Type="http://schemas.openxmlformats.org/officeDocument/2006/relationships/image" Target="../media/image46.png"/><Relationship Id="rId1" Type="http://schemas.openxmlformats.org/officeDocument/2006/relationships/image" Target="../media/image45.png"/></Relationships>
</file>

<file path=ppt/slides/_rels/slide16.xml.rels><?xml version="1.0" encoding="UTF-8" standalone="yes"?>
<Relationships xmlns="http://schemas.openxmlformats.org/package/2006/relationships"><Relationship Id="rId9" Type="http://schemas.openxmlformats.org/officeDocument/2006/relationships/tags" Target="../tags/tag9.xml"/><Relationship Id="rId8" Type="http://schemas.openxmlformats.org/officeDocument/2006/relationships/tags" Target="../tags/tag8.xml"/><Relationship Id="rId7" Type="http://schemas.openxmlformats.org/officeDocument/2006/relationships/tags" Target="../tags/tag7.xml"/><Relationship Id="rId6" Type="http://schemas.openxmlformats.org/officeDocument/2006/relationships/tags" Target="../tags/tag6.xml"/><Relationship Id="rId5" Type="http://schemas.openxmlformats.org/officeDocument/2006/relationships/tags" Target="../tags/tag5.xml"/><Relationship Id="rId4" Type="http://schemas.openxmlformats.org/officeDocument/2006/relationships/tags" Target="../tags/tag4.xml"/><Relationship Id="rId3" Type="http://schemas.openxmlformats.org/officeDocument/2006/relationships/tags" Target="../tags/tag3.xml"/><Relationship Id="rId2" Type="http://schemas.openxmlformats.org/officeDocument/2006/relationships/tags" Target="../tags/tag2.xml"/><Relationship Id="rId17" Type="http://schemas.openxmlformats.org/officeDocument/2006/relationships/notesSlide" Target="../notesSlides/notesSlide16.xml"/><Relationship Id="rId16" Type="http://schemas.openxmlformats.org/officeDocument/2006/relationships/slideLayout" Target="../slideLayouts/slideLayout2.xml"/><Relationship Id="rId15" Type="http://schemas.openxmlformats.org/officeDocument/2006/relationships/tags" Target="../tags/tag13.xml"/><Relationship Id="rId14" Type="http://schemas.openxmlformats.org/officeDocument/2006/relationships/tags" Target="../tags/tag12.xml"/><Relationship Id="rId13" Type="http://schemas.openxmlformats.org/officeDocument/2006/relationships/image" Target="../media/image48.jpeg"/><Relationship Id="rId12" Type="http://schemas.openxmlformats.org/officeDocument/2006/relationships/image" Target="../media/image47.jpeg"/><Relationship Id="rId11" Type="http://schemas.openxmlformats.org/officeDocument/2006/relationships/tags" Target="../tags/tag11.xml"/><Relationship Id="rId10" Type="http://schemas.openxmlformats.org/officeDocument/2006/relationships/tags" Target="../tags/tag10.xml"/><Relationship Id="rId1" Type="http://schemas.openxmlformats.org/officeDocument/2006/relationships/tags" Target="../tags/tag1.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xml"/><Relationship Id="rId1" Type="http://schemas.openxmlformats.org/officeDocument/2006/relationships/image" Target="../media/image49.png"/></Relationships>
</file>

<file path=ppt/slides/_rels/slide18.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2.xml"/><Relationship Id="rId2" Type="http://schemas.openxmlformats.org/officeDocument/2006/relationships/image" Target="../media/image51.jpeg"/><Relationship Id="rId1" Type="http://schemas.openxmlformats.org/officeDocument/2006/relationships/image" Target="../media/image5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5" Type="http://schemas.openxmlformats.org/officeDocument/2006/relationships/notesSlide" Target="../notesSlides/notesSlide20.xml"/><Relationship Id="rId4" Type="http://schemas.openxmlformats.org/officeDocument/2006/relationships/slideLayout" Target="../slideLayouts/slideLayout2.xml"/><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image" Target="../media/image52.png"/></Relationships>
</file>

<file path=ppt/slides/_rels/slide21.xml.rels><?xml version="1.0" encoding="UTF-8" standalone="yes"?>
<Relationships xmlns="http://schemas.openxmlformats.org/package/2006/relationships"><Relationship Id="rId5" Type="http://schemas.openxmlformats.org/officeDocument/2006/relationships/notesSlide" Target="../notesSlides/notesSlide21.xml"/><Relationship Id="rId4" Type="http://schemas.openxmlformats.org/officeDocument/2006/relationships/slideLayout" Target="../slideLayouts/slideLayout2.xml"/><Relationship Id="rId3" Type="http://schemas.openxmlformats.org/officeDocument/2006/relationships/image" Target="../media/image57.emf"/><Relationship Id="rId2" Type="http://schemas.openxmlformats.org/officeDocument/2006/relationships/image" Target="../media/image56.jpeg"/><Relationship Id="rId1" Type="http://schemas.openxmlformats.org/officeDocument/2006/relationships/image" Target="../media/image55.png"/></Relationships>
</file>

<file path=ppt/slides/_rels/slide22.xml.rels><?xml version="1.0" encoding="UTF-8" standalone="yes"?>
<Relationships xmlns="http://schemas.openxmlformats.org/package/2006/relationships"><Relationship Id="rId4" Type="http://schemas.openxmlformats.org/officeDocument/2006/relationships/notesSlide" Target="../notesSlides/notesSlide22.xml"/><Relationship Id="rId3" Type="http://schemas.openxmlformats.org/officeDocument/2006/relationships/slideLayout" Target="../slideLayouts/slideLayout2.xml"/><Relationship Id="rId2" Type="http://schemas.openxmlformats.org/officeDocument/2006/relationships/image" Target="../media/image59.png"/><Relationship Id="rId1" Type="http://schemas.openxmlformats.org/officeDocument/2006/relationships/image" Target="../media/image58.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2.xml"/><Relationship Id="rId2" Type="http://schemas.openxmlformats.org/officeDocument/2006/relationships/image" Target="../media/image61.png"/><Relationship Id="rId1" Type="http://schemas.openxmlformats.org/officeDocument/2006/relationships/image" Target="../media/image60.png"/></Relationships>
</file>

<file path=ppt/slides/_rels/slide24.xml.rels><?xml version="1.0" encoding="UTF-8" standalone="yes"?>
<Relationships xmlns="http://schemas.openxmlformats.org/package/2006/relationships"><Relationship Id="rId5" Type="http://schemas.openxmlformats.org/officeDocument/2006/relationships/notesSlide" Target="../notesSlides/notesSlide24.xml"/><Relationship Id="rId4" Type="http://schemas.openxmlformats.org/officeDocument/2006/relationships/slideLayout" Target="../slideLayouts/slideLayout2.xml"/><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5.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2.xml"/><Relationship Id="rId3" Type="http://schemas.openxmlformats.org/officeDocument/2006/relationships/image" Target="../media/image65.png"/><Relationship Id="rId2" Type="http://schemas.microsoft.com/office/2007/relationships/media" Target="../media/media1.mp4"/><Relationship Id="rId1" Type="http://schemas.openxmlformats.org/officeDocument/2006/relationships/video" Target="../media/media1.mp4"/></Relationships>
</file>

<file path=ppt/slides/_rels/slide26.xml.rels><?xml version="1.0" encoding="UTF-8" standalone="yes"?>
<Relationships xmlns="http://schemas.openxmlformats.org/package/2006/relationships"><Relationship Id="rId5" Type="http://schemas.openxmlformats.org/officeDocument/2006/relationships/notesSlide" Target="../notesSlides/notesSlide26.xml"/><Relationship Id="rId4" Type="http://schemas.openxmlformats.org/officeDocument/2006/relationships/slideLayout" Target="../slideLayouts/slideLayout2.xml"/><Relationship Id="rId3" Type="http://schemas.openxmlformats.org/officeDocument/2006/relationships/image" Target="../media/image66.png"/><Relationship Id="rId2" Type="http://schemas.microsoft.com/office/2007/relationships/media" Target="../media/media2.mp4"/><Relationship Id="rId1" Type="http://schemas.openxmlformats.org/officeDocument/2006/relationships/video" Target="../media/media2.mp4"/></Relationships>
</file>

<file path=ppt/slides/_rels/slide27.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2.xml"/><Relationship Id="rId4" Type="http://schemas.openxmlformats.org/officeDocument/2006/relationships/image" Target="../media/image70.jpeg"/><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image" Target="../media/image67.png"/></Relationships>
</file>

<file path=ppt/slides/_rels/slide28.xml.rels><?xml version="1.0" encoding="UTF-8" standalone="yes"?>
<Relationships xmlns="http://schemas.openxmlformats.org/package/2006/relationships"><Relationship Id="rId4" Type="http://schemas.openxmlformats.org/officeDocument/2006/relationships/notesSlide" Target="../notesSlides/notesSlide28.xml"/><Relationship Id="rId3" Type="http://schemas.openxmlformats.org/officeDocument/2006/relationships/slideLayout" Target="../slideLayouts/slideLayout2.xml"/><Relationship Id="rId2" Type="http://schemas.openxmlformats.org/officeDocument/2006/relationships/image" Target="../media/image72.jpeg"/><Relationship Id="rId1" Type="http://schemas.openxmlformats.org/officeDocument/2006/relationships/image" Target="../media/image71.jpeg"/></Relationships>
</file>

<file path=ppt/slides/_rels/slide29.xml.rels><?xml version="1.0" encoding="UTF-8" standalone="yes"?>
<Relationships xmlns="http://schemas.openxmlformats.org/package/2006/relationships"><Relationship Id="rId5" Type="http://schemas.openxmlformats.org/officeDocument/2006/relationships/notesSlide" Target="../notesSlides/notesSlide29.xml"/><Relationship Id="rId4" Type="http://schemas.openxmlformats.org/officeDocument/2006/relationships/slideLayout" Target="../slideLayouts/slideLayout2.xml"/><Relationship Id="rId3" Type="http://schemas.openxmlformats.org/officeDocument/2006/relationships/image" Target="../media/image75.jpeg"/><Relationship Id="rId2" Type="http://schemas.openxmlformats.org/officeDocument/2006/relationships/image" Target="../media/image74.png"/><Relationship Id="rId1" Type="http://schemas.openxmlformats.org/officeDocument/2006/relationships/image" Target="../media/image73.jpeg"/></Relationships>
</file>

<file path=ppt/slides/_rels/slide3.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2.xml"/><Relationship Id="rId2" Type="http://schemas.openxmlformats.org/officeDocument/2006/relationships/image" Target="../media/image1.jpeg"/><Relationship Id="rId1" Type="http://schemas.openxmlformats.org/officeDocument/2006/relationships/hyperlink" Target="https://baojian.github.io/"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5" Type="http://schemas.openxmlformats.org/officeDocument/2006/relationships/notesSlide" Target="../notesSlides/notesSlide33.xml"/><Relationship Id="rId4" Type="http://schemas.openxmlformats.org/officeDocument/2006/relationships/slideLayout" Target="../slideLayouts/slideLayout2.xml"/><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image" Target="../media/image76.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2.xml"/><Relationship Id="rId1" Type="http://schemas.openxmlformats.org/officeDocument/2006/relationships/hyperlink" Target="https://aclanthology.org/" TargetMode="External"/></Relationships>
</file>

<file path=ppt/slides/_rels/slide35.xml.rels><?xml version="1.0" encoding="UTF-8" standalone="yes"?>
<Relationships xmlns="http://schemas.openxmlformats.org/package/2006/relationships"><Relationship Id="rId8" Type="http://schemas.openxmlformats.org/officeDocument/2006/relationships/notesSlide" Target="../notesSlides/notesSlide35.xml"/><Relationship Id="rId7"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image" Target="../media/image79.png"/></Relationships>
</file>

<file path=ppt/slides/_rels/slide36.xml.rels><?xml version="1.0" encoding="UTF-8" standalone="yes"?>
<Relationships xmlns="http://schemas.openxmlformats.org/package/2006/relationships"><Relationship Id="rId4" Type="http://schemas.openxmlformats.org/officeDocument/2006/relationships/notesSlide" Target="../notesSlides/notesSlide36.xml"/><Relationship Id="rId3" Type="http://schemas.openxmlformats.org/officeDocument/2006/relationships/slideLayout" Target="../slideLayouts/slideLayout2.xml"/><Relationship Id="rId2" Type="http://schemas.openxmlformats.org/officeDocument/2006/relationships/hyperlink" Target="https://www.zhihu.com/question/24366306" TargetMode="External"/><Relationship Id="rId1" Type="http://schemas.openxmlformats.org/officeDocument/2006/relationships/image" Target="../media/image85.jpe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2.xml"/><Relationship Id="rId4" Type="http://schemas.openxmlformats.org/officeDocument/2006/relationships/hyperlink" Target="https://www.zhihu.com/question/24366306/answer/123787923" TargetMode="External"/><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image" Target="../media/image86.pn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2.xml"/><Relationship Id="rId4" Type="http://schemas.openxmlformats.org/officeDocument/2006/relationships/hyperlink" Target="https://ai.tencent.com/ailab/nlp/en/index.html" TargetMode="External"/><Relationship Id="rId3" Type="http://schemas.openxmlformats.org/officeDocument/2006/relationships/hyperlink" Target="https://deepmind.com/" TargetMode="External"/><Relationship Id="rId2" Type="http://schemas.openxmlformats.org/officeDocument/2006/relationships/hyperlink" Target="https://ai.googleblog.com/" TargetMode="External"/><Relationship Id="rId1" Type="http://schemas.openxmlformats.org/officeDocument/2006/relationships/hyperlink" Target="https://openai.com/research/" TargetMode="Externa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5" Type="http://schemas.openxmlformats.org/officeDocument/2006/relationships/notesSlide" Target="../notesSlides/notesSlide4.xml"/><Relationship Id="rId4" Type="http://schemas.openxmlformats.org/officeDocument/2006/relationships/slideLayout" Target="../slideLayouts/slideLayout2.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2.xml"/><Relationship Id="rId1" Type="http://schemas.openxmlformats.org/officeDocument/2006/relationships/image" Target="../media/image89.png"/></Relationships>
</file>

<file path=ppt/slides/_rels/slide41.xml.rels><?xml version="1.0" encoding="UTF-8" standalone="yes"?>
<Relationships xmlns="http://schemas.openxmlformats.org/package/2006/relationships"><Relationship Id="rId5" Type="http://schemas.openxmlformats.org/officeDocument/2006/relationships/notesSlide" Target="../notesSlides/notesSlide41.xml"/><Relationship Id="rId4" Type="http://schemas.openxmlformats.org/officeDocument/2006/relationships/slideLayout" Target="../slideLayouts/slideLayout2.xml"/><Relationship Id="rId3" Type="http://schemas.openxmlformats.org/officeDocument/2006/relationships/hyperlink" Target="https://www.nltk.org/book/" TargetMode="External"/><Relationship Id="rId2" Type="http://schemas.openxmlformats.org/officeDocument/2006/relationships/hyperlink" Target="https://intro-nlp.github.io/" TargetMode="External"/><Relationship Id="rId1" Type="http://schemas.openxmlformats.org/officeDocument/2006/relationships/hyperlink" Target="https://web.stanford.edu/~jurafsky/slp3/" TargetMode="External"/></Relationships>
</file>

<file path=ppt/slides/_rels/slide42.xml.rels><?xml version="1.0" encoding="UTF-8" standalone="yes"?>
<Relationships xmlns="http://schemas.openxmlformats.org/package/2006/relationships"><Relationship Id="rId6" Type="http://schemas.openxmlformats.org/officeDocument/2006/relationships/notesSlide" Target="../notesSlides/notesSlide42.xml"/><Relationship Id="rId5" Type="http://schemas.openxmlformats.org/officeDocument/2006/relationships/slideLayout" Target="../slideLayouts/slideLayout2.xml"/><Relationship Id="rId4" Type="http://schemas.openxmlformats.org/officeDocument/2006/relationships/hyperlink" Target="https://web.stanford.edu/class/cs124/" TargetMode="External"/><Relationship Id="rId3" Type="http://schemas.openxmlformats.org/officeDocument/2006/relationships/hyperlink" Target="https://www.youtube.com/watch?v=dir7e3uozQU&amp;list=PLWnsVgP6CzafDszSy-njjdqnliv5qT0EW" TargetMode="External"/><Relationship Id="rId2" Type="http://schemas.openxmlformats.org/officeDocument/2006/relationships/hyperlink" Target="https://www.youtube.com/watch?v=VMj-3S1tku0&amp;list=PLAqhIrjkxbuWI23v9cThsA9GvCAUhRvKZ" TargetMode="External"/><Relationship Id="rId1" Type="http://schemas.openxmlformats.org/officeDocument/2006/relationships/hyperlink" Target="https://web.stanford.edu/class/cs224n/" TargetMode="External"/></Relationships>
</file>

<file path=ppt/slides/_rels/slide43.xml.rels><?xml version="1.0" encoding="UTF-8" standalone="yes"?>
<Relationships xmlns="http://schemas.openxmlformats.org/package/2006/relationships"><Relationship Id="rId4" Type="http://schemas.openxmlformats.org/officeDocument/2006/relationships/notesSlide" Target="../notesSlides/notesSlide43.xml"/><Relationship Id="rId3" Type="http://schemas.openxmlformats.org/officeDocument/2006/relationships/slideLayout" Target="../slideLayouts/slideLayout2.xml"/><Relationship Id="rId2" Type="http://schemas.openxmlformats.org/officeDocument/2006/relationships/image" Target="../media/image91.png"/><Relationship Id="rId1" Type="http://schemas.openxmlformats.org/officeDocument/2006/relationships/image" Target="../media/image90.png"/></Relationships>
</file>

<file path=ppt/slides/_rels/slide44.xml.rels><?xml version="1.0" encoding="UTF-8" standalone="yes"?>
<Relationships xmlns="http://schemas.openxmlformats.org/package/2006/relationships"><Relationship Id="rId6" Type="http://schemas.openxmlformats.org/officeDocument/2006/relationships/notesSlide" Target="../notesSlides/notesSlide44.xml"/><Relationship Id="rId5" Type="http://schemas.openxmlformats.org/officeDocument/2006/relationships/slideLayout" Target="../slideLayouts/slideLayout2.xml"/><Relationship Id="rId4" Type="http://schemas.openxmlformats.org/officeDocument/2006/relationships/image" Target="../media/image92.jpeg"/><Relationship Id="rId3" Type="http://schemas.openxmlformats.org/officeDocument/2006/relationships/hyperlink" Target="http://xxgk.fudan.edu.cn/bd/61/c5163a48481/page.htm" TargetMode="External"/><Relationship Id="rId2" Type="http://schemas.openxmlformats.org/officeDocument/2006/relationships/hyperlink" Target="https://elearning.fudan.edu.cn/" TargetMode="External"/><Relationship Id="rId1" Type="http://schemas.openxmlformats.org/officeDocument/2006/relationships/hyperlink" Target="mailto:23210980064@m.fudan.edu.cn" TargetMode="Externa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9" Type="http://schemas.openxmlformats.org/officeDocument/2006/relationships/slideLayout" Target="../slideLayouts/slideLayout2.xml"/><Relationship Id="rId8" Type="http://schemas.openxmlformats.org/officeDocument/2006/relationships/image" Target="../media/image95.png"/><Relationship Id="rId7" Type="http://schemas.openxmlformats.org/officeDocument/2006/relationships/image" Target="../media/image94.png"/><Relationship Id="rId6" Type="http://schemas.openxmlformats.org/officeDocument/2006/relationships/image" Target="../media/image93.jpeg"/><Relationship Id="rId5" Type="http://schemas.openxmlformats.org/officeDocument/2006/relationships/hyperlink" Target="https://github.com/" TargetMode="External"/><Relationship Id="rId4" Type="http://schemas.openxmlformats.org/officeDocument/2006/relationships/hyperlink" Target="https://www.anaconda.com/" TargetMode="External"/><Relationship Id="rId3" Type="http://schemas.openxmlformats.org/officeDocument/2006/relationships/hyperlink" Target="https://jupyter.org/" TargetMode="External"/><Relationship Id="rId2" Type="http://schemas.openxmlformats.org/officeDocument/2006/relationships/hyperlink" Target="https://www.jetbrains.com/pycharm/" TargetMode="External"/><Relationship Id="rId10" Type="http://schemas.openxmlformats.org/officeDocument/2006/relationships/notesSlide" Target="../notesSlides/notesSlide46.xml"/><Relationship Id="rId1" Type="http://schemas.openxmlformats.org/officeDocument/2006/relationships/hyperlink" Target="https://www.python.org/downloads/" TargetMode="External"/></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7.xml"/><Relationship Id="rId4" Type="http://schemas.openxmlformats.org/officeDocument/2006/relationships/slideLayout" Target="../slideLayouts/slideLayout2.xml"/><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image" Target="../media/image96.png"/></Relationships>
</file>

<file path=ppt/slides/_rels/slide48.xml.rels><?xml version="1.0" encoding="UTF-8" standalone="yes"?>
<Relationships xmlns="http://schemas.openxmlformats.org/package/2006/relationships"><Relationship Id="rId5" Type="http://schemas.openxmlformats.org/officeDocument/2006/relationships/notesSlide" Target="../notesSlides/notesSlide48.xml"/><Relationship Id="rId4" Type="http://schemas.openxmlformats.org/officeDocument/2006/relationships/slideLayout" Target="../slideLayouts/slideLayout2.xml"/><Relationship Id="rId3" Type="http://schemas.openxmlformats.org/officeDocument/2006/relationships/hyperlink" Target="https://www.nltk.org/data.html" TargetMode="External"/><Relationship Id="rId2" Type="http://schemas.openxmlformats.org/officeDocument/2006/relationships/hyperlink" Target="https://jupyter.org/install" TargetMode="External"/><Relationship Id="rId1" Type="http://schemas.openxmlformats.org/officeDocument/2006/relationships/hyperlink" Target="https://docs.anaconda.com/anaconda/install/index.html" TargetMode="Externa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2.xml"/><Relationship Id="rId2" Type="http://schemas.openxmlformats.org/officeDocument/2006/relationships/image" Target="../media/image100.png"/><Relationship Id="rId1" Type="http://schemas.openxmlformats.org/officeDocument/2006/relationships/image" Target="../media/image9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2.xml"/><Relationship Id="rId2" Type="http://schemas.openxmlformats.org/officeDocument/2006/relationships/image" Target="../media/image102.jpeg"/><Relationship Id="rId1" Type="http://schemas.openxmlformats.org/officeDocument/2006/relationships/image" Target="../media/image101.png"/></Relationships>
</file>

<file path=ppt/slides/_rels/slide51.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2.xml"/><Relationship Id="rId2" Type="http://schemas.openxmlformats.org/officeDocument/2006/relationships/image" Target="../media/image104.png"/><Relationship Id="rId1" Type="http://schemas.openxmlformats.org/officeDocument/2006/relationships/image" Target="../media/image103.png"/></Relationships>
</file>

<file path=ppt/slides/_rels/slide52.xml.rels><?xml version="1.0" encoding="UTF-8" standalone="yes"?>
<Relationships xmlns="http://schemas.openxmlformats.org/package/2006/relationships"><Relationship Id="rId5" Type="http://schemas.openxmlformats.org/officeDocument/2006/relationships/notesSlide" Target="../notesSlides/notesSlide52.xml"/><Relationship Id="rId4" Type="http://schemas.openxmlformats.org/officeDocument/2006/relationships/slideLayout" Target="../slideLayouts/slideLayout2.xml"/><Relationship Id="rId3" Type="http://schemas.openxmlformats.org/officeDocument/2006/relationships/image" Target="../media/image107.png"/><Relationship Id="rId2" Type="http://schemas.openxmlformats.org/officeDocument/2006/relationships/image" Target="../media/image106.jpeg"/><Relationship Id="rId1" Type="http://schemas.openxmlformats.org/officeDocument/2006/relationships/image" Target="../media/image105.jpeg"/></Relationships>
</file>

<file path=ppt/slides/_rels/slide53.xml.rels><?xml version="1.0" encoding="UTF-8" standalone="yes"?>
<Relationships xmlns="http://schemas.openxmlformats.org/package/2006/relationships"><Relationship Id="rId6" Type="http://schemas.openxmlformats.org/officeDocument/2006/relationships/notesSlide" Target="../notesSlides/notesSlide53.xml"/><Relationship Id="rId5" Type="http://schemas.openxmlformats.org/officeDocument/2006/relationships/slideLayout" Target="../slideLayouts/slideLayout2.xml"/><Relationship Id="rId4" Type="http://schemas.openxmlformats.org/officeDocument/2006/relationships/image" Target="../media/image111.jpeg"/><Relationship Id="rId3" Type="http://schemas.openxmlformats.org/officeDocument/2006/relationships/image" Target="../media/image110.jpeg"/><Relationship Id="rId2" Type="http://schemas.openxmlformats.org/officeDocument/2006/relationships/image" Target="../media/image109.jpeg"/><Relationship Id="rId1" Type="http://schemas.openxmlformats.org/officeDocument/2006/relationships/image" Target="../media/image108.pn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xml"/><Relationship Id="rId1" Type="http://schemas.openxmlformats.org/officeDocument/2006/relationships/image" Target="../media/image112.jpe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xml"/><Relationship Id="rId1" Type="http://schemas.openxmlformats.org/officeDocument/2006/relationships/image" Target="../media/image113.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xml"/><Relationship Id="rId1" Type="http://schemas.openxmlformats.org/officeDocument/2006/relationships/image" Target="../media/image114.png"/></Relationships>
</file>

<file path=ppt/slides/_rels/slide58.xml.rels><?xml version="1.0" encoding="UTF-8" standalone="yes"?>
<Relationships xmlns="http://schemas.openxmlformats.org/package/2006/relationships"><Relationship Id="rId4" Type="http://schemas.openxmlformats.org/officeDocument/2006/relationships/notesSlide" Target="../notesSlides/notesSlide58.xml"/><Relationship Id="rId3" Type="http://schemas.openxmlformats.org/officeDocument/2006/relationships/slideLayout" Target="../slideLayouts/slideLayout2.xml"/><Relationship Id="rId2" Type="http://schemas.openxmlformats.org/officeDocument/2006/relationships/image" Target="../media/image116.png"/><Relationship Id="rId1" Type="http://schemas.openxmlformats.org/officeDocument/2006/relationships/image" Target="../media/image115.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4" Type="http://schemas.openxmlformats.org/officeDocument/2006/relationships/notesSlide" Target="../notesSlides/notesSlide6.xml"/><Relationship Id="rId3" Type="http://schemas.openxmlformats.org/officeDocument/2006/relationships/slideLayout" Target="../slideLayouts/slideLayout2.xml"/><Relationship Id="rId2" Type="http://schemas.openxmlformats.org/officeDocument/2006/relationships/image" Target="../media/image6.jpeg"/><Relationship Id="rId1" Type="http://schemas.openxmlformats.org/officeDocument/2006/relationships/image" Target="../media/image5.jpe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xml"/><Relationship Id="rId2" Type="http://schemas.openxmlformats.org/officeDocument/2006/relationships/image" Target="../media/image118.png"/><Relationship Id="rId1" Type="http://schemas.openxmlformats.org/officeDocument/2006/relationships/image" Target="../media/image117.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61.xml"/><Relationship Id="rId2" Type="http://schemas.openxmlformats.org/officeDocument/2006/relationships/slideLayout" Target="../slideLayouts/slideLayout2.xml"/><Relationship Id="rId1" Type="http://schemas.openxmlformats.org/officeDocument/2006/relationships/hyperlink" Target="http://www.nltk.org/book/ch03.html" TargetMode="External"/></Relationships>
</file>

<file path=ppt/slides/_rels/slide62.xml.rels><?xml version="1.0" encoding="UTF-8" standalone="yes"?>
<Relationships xmlns="http://schemas.openxmlformats.org/package/2006/relationships"><Relationship Id="rId3" Type="http://schemas.openxmlformats.org/officeDocument/2006/relationships/notesSlide" Target="../notesSlides/notesSlide62.xml"/><Relationship Id="rId2" Type="http://schemas.openxmlformats.org/officeDocument/2006/relationships/slideLayout" Target="../slideLayouts/slideLayout2.xml"/><Relationship Id="rId1" Type="http://schemas.openxmlformats.org/officeDocument/2006/relationships/image" Target="../media/image119.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2.xml"/><Relationship Id="rId1" Type="http://schemas.openxmlformats.org/officeDocument/2006/relationships/hyperlink" Target="https://huggingface.co/docs/transformers/tokenizer_summary" TargetMode="Externa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xml"/><Relationship Id="rId2" Type="http://schemas.openxmlformats.org/officeDocument/2006/relationships/image" Target="../media/image121.emf"/><Relationship Id="rId1" Type="http://schemas.openxmlformats.org/officeDocument/2006/relationships/image" Target="../media/image12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4" Type="http://schemas.openxmlformats.org/officeDocument/2006/relationships/notesSlide" Target="../notesSlides/notesSlide68.xml"/><Relationship Id="rId3" Type="http://schemas.openxmlformats.org/officeDocument/2006/relationships/slideLayout" Target="../slideLayouts/slideLayout2.xml"/><Relationship Id="rId2" Type="http://schemas.openxmlformats.org/officeDocument/2006/relationships/image" Target="../media/image122.png"/><Relationship Id="rId1" Type="http://schemas.openxmlformats.org/officeDocument/2006/relationships/hyperlink" Target="https://aclanthology.org/2023.findings-acl.38.pdf" TargetMode="External"/></Relationships>
</file>

<file path=ppt/slides/_rels/slide74.xml.rels><?xml version="1.0" encoding="UTF-8" standalone="yes"?>
<Relationships xmlns="http://schemas.openxmlformats.org/package/2006/relationships"><Relationship Id="rId5" Type="http://schemas.openxmlformats.org/officeDocument/2006/relationships/notesSlide" Target="../notesSlides/notesSlide69.xml"/><Relationship Id="rId4" Type="http://schemas.openxmlformats.org/officeDocument/2006/relationships/slideLayout" Target="../slideLayouts/slideLayout2.xml"/><Relationship Id="rId3" Type="http://schemas.openxmlformats.org/officeDocument/2006/relationships/hyperlink" Target="https://github.com/openai/tiktoken" TargetMode="External"/><Relationship Id="rId2" Type="http://schemas.openxmlformats.org/officeDocument/2006/relationships/hyperlink" Target="https://tiktokenizer.vercel.app/" TargetMode="External"/><Relationship Id="rId1" Type="http://schemas.openxmlformats.org/officeDocument/2006/relationships/hyperlink" Target="https://platform.openai.com/tokenizer" TargetMode="Externa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9" Type="http://schemas.openxmlformats.org/officeDocument/2006/relationships/image" Target="../media/image16.png"/><Relationship Id="rId8" Type="http://schemas.openxmlformats.org/officeDocument/2006/relationships/image" Target="../media/image15.jpeg"/><Relationship Id="rId7" Type="http://schemas.openxmlformats.org/officeDocument/2006/relationships/image" Target="../media/image14.jpeg"/><Relationship Id="rId6" Type="http://schemas.openxmlformats.org/officeDocument/2006/relationships/image" Target="../media/image13.png"/><Relationship Id="rId5" Type="http://schemas.openxmlformats.org/officeDocument/2006/relationships/image" Target="../media/image12.jpeg"/><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jpeg"/><Relationship Id="rId11" Type="http://schemas.openxmlformats.org/officeDocument/2006/relationships/notesSlide" Target="../notesSlides/notesSlide8.xml"/><Relationship Id="rId10" Type="http://schemas.openxmlformats.org/officeDocument/2006/relationships/slideLayout" Target="../slideLayouts/slideLayout2.xml"/><Relationship Id="rId1" Type="http://schemas.openxmlformats.org/officeDocument/2006/relationships/image" Target="../media/image8.em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notesSlide" Target="../notesSlides/notesSlide75.xml"/><Relationship Id="rId2" Type="http://schemas.openxmlformats.org/officeDocument/2006/relationships/slideLayout" Target="../slideLayouts/slideLayout2.xml"/><Relationship Id="rId1" Type="http://schemas.openxmlformats.org/officeDocument/2006/relationships/image" Target="../media/image123.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2.xml"/><Relationship Id="rId1" Type="http://schemas.openxmlformats.org/officeDocument/2006/relationships/image" Target="../media/image124.png"/></Relationships>
</file>

<file path=ppt/slides/_rels/slide83.xml.rels><?xml version="1.0" encoding="UTF-8" standalone="yes"?>
<Relationships xmlns="http://schemas.openxmlformats.org/package/2006/relationships"><Relationship Id="rId4" Type="http://schemas.openxmlformats.org/officeDocument/2006/relationships/notesSlide" Target="../notesSlides/notesSlide77.xml"/><Relationship Id="rId3" Type="http://schemas.openxmlformats.org/officeDocument/2006/relationships/slideLayout" Target="../slideLayouts/slideLayout2.xml"/><Relationship Id="rId2" Type="http://schemas.openxmlformats.org/officeDocument/2006/relationships/image" Target="../media/image126.png"/><Relationship Id="rId1" Type="http://schemas.openxmlformats.org/officeDocument/2006/relationships/image" Target="../media/image125.png"/></Relationships>
</file>

<file path=ppt/slides/_rels/slide84.xml.rels><?xml version="1.0" encoding="UTF-8" standalone="yes"?>
<Relationships xmlns="http://schemas.openxmlformats.org/package/2006/relationships"><Relationship Id="rId4" Type="http://schemas.openxmlformats.org/officeDocument/2006/relationships/notesSlide" Target="../notesSlides/notesSlide78.xml"/><Relationship Id="rId3" Type="http://schemas.openxmlformats.org/officeDocument/2006/relationships/slideLayout" Target="../slideLayouts/slideLayout2.xml"/><Relationship Id="rId2" Type="http://schemas.openxmlformats.org/officeDocument/2006/relationships/image" Target="../media/image128.png"/><Relationship Id="rId1" Type="http://schemas.openxmlformats.org/officeDocument/2006/relationships/image" Target="../media/image127.png"/></Relationships>
</file>

<file path=ppt/slides/_rels/slide85.xml.rels><?xml version="1.0" encoding="UTF-8" standalone="yes"?>
<Relationships xmlns="http://schemas.openxmlformats.org/package/2006/relationships"><Relationship Id="rId5" Type="http://schemas.openxmlformats.org/officeDocument/2006/relationships/notesSlide" Target="../notesSlides/notesSlide79.xml"/><Relationship Id="rId4" Type="http://schemas.openxmlformats.org/officeDocument/2006/relationships/slideLayout" Target="../slideLayouts/slideLayout2.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86.xml.rels><?xml version="1.0" encoding="UTF-8" standalone="yes"?>
<Relationships xmlns="http://schemas.openxmlformats.org/package/2006/relationships"><Relationship Id="rId5" Type="http://schemas.openxmlformats.org/officeDocument/2006/relationships/notesSlide" Target="../notesSlides/notesSlide80.xml"/><Relationship Id="rId4" Type="http://schemas.openxmlformats.org/officeDocument/2006/relationships/slideLayout" Target="../slideLayouts/slideLayout2.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29.png"/></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81.xml"/><Relationship Id="rId4" Type="http://schemas.openxmlformats.org/officeDocument/2006/relationships/slideLayout" Target="../slideLayouts/slideLayout2.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32.png"/></Relationships>
</file>

<file path=ppt/slides/_rels/slide88.xml.rels><?xml version="1.0" encoding="UTF-8" standalone="yes"?>
<Relationships xmlns="http://schemas.openxmlformats.org/package/2006/relationships"><Relationship Id="rId5" Type="http://schemas.openxmlformats.org/officeDocument/2006/relationships/notesSlide" Target="../notesSlides/notesSlide82.xml"/><Relationship Id="rId4" Type="http://schemas.openxmlformats.org/officeDocument/2006/relationships/slideLayout" Target="../slideLayouts/slideLayout2.xml"/><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image" Target="../media/image132.png"/></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2.xml"/><Relationship Id="rId5" Type="http://schemas.openxmlformats.org/officeDocument/2006/relationships/hyperlink" Target="https://openai.com/sora" TargetMode="External"/><Relationship Id="rId4" Type="http://schemas.openxmlformats.org/officeDocument/2006/relationships/hyperlink" Target="https://chat.openai.com/" TargetMode="External"/><Relationship Id="rId3" Type="http://schemas.openxmlformats.org/officeDocument/2006/relationships/hyperlink" Target="https://ai.v-gar.de/ml/transformer/timeline/" TargetMode="External"/><Relationship Id="rId2" Type="http://schemas.openxmlformats.org/officeDocument/2006/relationships/hyperlink" Target="https://time.graphics/line/815425" TargetMode="External"/><Relationship Id="rId1" Type="http://schemas.openxmlformats.org/officeDocument/2006/relationships/image" Target="../media/image17.png"/></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5" Type="http://schemas.openxmlformats.org/officeDocument/2006/relationships/notesSlide" Target="../notesSlides/notesSlide85.xml"/><Relationship Id="rId4" Type="http://schemas.openxmlformats.org/officeDocument/2006/relationships/slideLayout" Target="../slideLayouts/slideLayout2.xml"/><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image" Target="../media/image133.png"/></Relationships>
</file>

<file path=ppt/slides/_rels/slide9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137.png"/><Relationship Id="rId1" Type="http://schemas.openxmlformats.org/officeDocument/2006/relationships/image" Target="../media/image136.png"/></Relationships>
</file>

<file path=ppt/slides/_rels/slide93.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138.png"/><Relationship Id="rId1" Type="http://schemas.openxmlformats.org/officeDocument/2006/relationships/image" Target="../media/image132.png"/></Relationships>
</file>

<file path=ppt/slides/_rels/slide94.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139.png"/><Relationship Id="rId1" Type="http://schemas.openxmlformats.org/officeDocument/2006/relationships/image" Target="../media/image132.png"/></Relationships>
</file>

<file path=ppt/slides/_rels/slide95.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image" Target="../media/image140.png"/></Relationships>
</file>

<file path=ppt/slides/_rels/slide96.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142.png"/><Relationship Id="rId2" Type="http://schemas.openxmlformats.org/officeDocument/2006/relationships/image" Target="../media/image128.png"/><Relationship Id="rId1" Type="http://schemas.openxmlformats.org/officeDocument/2006/relationships/image" Target="../media/image141.png"/></Relationships>
</file>

<file path=ppt/slides/_rels/slide97.xml.rels><?xml version="1.0" encoding="UTF-8" standalone="yes"?>
<Relationships xmlns="http://schemas.openxmlformats.org/package/2006/relationships"><Relationship Id="rId6" Type="http://schemas.openxmlformats.org/officeDocument/2006/relationships/notesSlide" Target="../notesSlides/notesSlide86.xml"/><Relationship Id="rId5" Type="http://schemas.openxmlformats.org/officeDocument/2006/relationships/slideLayout" Target="../slideLayouts/slideLayout2.xml"/><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image" Target="../media/image143.png"/></Relationships>
</file>

<file path=ppt/slides/_rels/slide98.xml.rels><?xml version="1.0" encoding="UTF-8" standalone="yes"?>
<Relationships xmlns="http://schemas.openxmlformats.org/package/2006/relationships"><Relationship Id="rId6" Type="http://schemas.openxmlformats.org/officeDocument/2006/relationships/notesSlide" Target="../notesSlides/notesSlide87.xml"/><Relationship Id="rId5" Type="http://schemas.openxmlformats.org/officeDocument/2006/relationships/slideLayout" Target="../slideLayouts/slideLayout2.xml"/><Relationship Id="rId4" Type="http://schemas.openxmlformats.org/officeDocument/2006/relationships/hyperlink" Target="https://www.nltk.org/book/ch02.html" TargetMode="External"/><Relationship Id="rId3" Type="http://schemas.openxmlformats.org/officeDocument/2006/relationships/hyperlink" Target="https://www.nltk.org/book/ch01.html" TargetMode="External"/><Relationship Id="rId2" Type="http://schemas.openxmlformats.org/officeDocument/2006/relationships/hyperlink" Target="https://www.youtube.com/watch?v=xvqsFTUsOmc&amp;t=1607s" TargetMode="External"/><Relationship Id="rId1" Type="http://schemas.openxmlformats.org/officeDocument/2006/relationships/hyperlink" Target="https://www.yanlutong.com/gonglue/30511.html" TargetMode="External"/></Relationships>
</file>

<file path=ppt/slides/_rels/slide99.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hyperlink" Target="https://ai.v-gar.de/ml/transformer/timeline/" TargetMode="External"/><Relationship Id="rId3" Type="http://schemas.openxmlformats.org/officeDocument/2006/relationships/hyperlink" Target="https://cs.stanford.edu/people/eroberts/courses/soco/projects/2004-05/nlp/overview_history.html" TargetMode="External"/><Relationship Id="rId2" Type="http://schemas.openxmlformats.org/officeDocument/2006/relationships/hyperlink" Target="https://learn.microsoft.com/en-us/azure/architecture/data-guide/technology-choices/natural-language-processing" TargetMode="External"/><Relationship Id="rId1" Type="http://schemas.openxmlformats.org/officeDocument/2006/relationships/hyperlink" Target="https://intro-nlp.github.io/"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897223" y="365759"/>
            <a:ext cx="10637822" cy="1062185"/>
          </a:xfrm>
          <a:solidFill>
            <a:schemeClr val="bg1"/>
          </a:solidFill>
        </p:spPr>
        <p:txBody>
          <a:bodyPr/>
          <a:lstStyle/>
          <a:p>
            <a:r>
              <a:rPr lang="en-US" altLang="zh-CN" dirty="0">
                <a:solidFill>
                  <a:srgbClr val="0E419C"/>
                </a:solidFill>
              </a:rPr>
              <a:t>Lecture 01 – Introduction to NLP</a:t>
            </a:r>
            <a:endParaRPr lang="zh-CN" altLang="en-US" dirty="0">
              <a:solidFill>
                <a:srgbClr val="0E419C"/>
              </a:solidFill>
            </a:endParaRPr>
          </a:p>
        </p:txBody>
      </p:sp>
      <p:sp>
        <p:nvSpPr>
          <p:cNvPr id="3" name="副标题 2"/>
          <p:cNvSpPr>
            <a:spLocks noGrp="1"/>
          </p:cNvSpPr>
          <p:nvPr>
            <p:ph type="subTitle" idx="1"/>
          </p:nvPr>
        </p:nvSpPr>
        <p:spPr>
          <a:xfrm>
            <a:off x="1524000" y="3328023"/>
            <a:ext cx="9144000" cy="1753643"/>
          </a:xfrm>
          <a:solidFill>
            <a:schemeClr val="bg1"/>
          </a:solidFill>
        </p:spPr>
        <p:txBody>
          <a:bodyPr>
            <a:noAutofit/>
          </a:bodyPr>
          <a:lstStyle/>
          <a:p>
            <a:pPr>
              <a:lnSpc>
                <a:spcPct val="100000"/>
              </a:lnSpc>
            </a:pPr>
            <a:r>
              <a:rPr lang="en-US" altLang="zh-CN" sz="2000" dirty="0">
                <a:solidFill>
                  <a:srgbClr val="0E419C"/>
                </a:solidFill>
              </a:rPr>
              <a:t>Baojian Zhou</a:t>
            </a:r>
            <a:endParaRPr lang="en-US" altLang="zh-CN" sz="2000" dirty="0">
              <a:solidFill>
                <a:srgbClr val="0E419C"/>
              </a:solidFill>
            </a:endParaRPr>
          </a:p>
          <a:p>
            <a:pPr>
              <a:lnSpc>
                <a:spcPct val="100000"/>
              </a:lnSpc>
            </a:pPr>
            <a:r>
              <a:rPr lang="en-US" altLang="zh-CN" sz="2000" dirty="0">
                <a:solidFill>
                  <a:srgbClr val="0E419C"/>
                </a:solidFill>
              </a:rPr>
              <a:t>DATA130030.01 (</a:t>
            </a:r>
            <a:r>
              <a:rPr lang="zh-CN" altLang="en-US" sz="2000" dirty="0">
                <a:solidFill>
                  <a:srgbClr val="0E419C"/>
                </a:solidFill>
              </a:rPr>
              <a:t>自然语言处理</a:t>
            </a:r>
            <a:r>
              <a:rPr lang="en-US" altLang="zh-CN" sz="2000" dirty="0">
                <a:solidFill>
                  <a:srgbClr val="0E419C"/>
                </a:solidFill>
              </a:rPr>
              <a:t>)</a:t>
            </a:r>
            <a:endParaRPr lang="en-US" altLang="zh-CN" sz="2000" dirty="0">
              <a:solidFill>
                <a:srgbClr val="0E419C"/>
              </a:solidFill>
            </a:endParaRPr>
          </a:p>
          <a:p>
            <a:pPr>
              <a:lnSpc>
                <a:spcPct val="100000"/>
              </a:lnSpc>
            </a:pPr>
            <a:r>
              <a:rPr lang="en-US" altLang="zh-CN" sz="2000" dirty="0">
                <a:solidFill>
                  <a:srgbClr val="0E419C"/>
                </a:solidFill>
              </a:rPr>
              <a:t>School of Data Science, Fudan University</a:t>
            </a:r>
            <a:endParaRPr lang="en-US" altLang="zh-CN" sz="2000" dirty="0">
              <a:solidFill>
                <a:srgbClr val="0E419C"/>
              </a:solidFill>
            </a:endParaRPr>
          </a:p>
          <a:p>
            <a:pPr>
              <a:lnSpc>
                <a:spcPct val="100000"/>
              </a:lnSpc>
            </a:pPr>
            <a:r>
              <a:rPr lang="en-US" altLang="zh-CN" sz="2000" dirty="0">
                <a:solidFill>
                  <a:srgbClr val="0E419C"/>
                </a:solidFill>
              </a:rPr>
              <a:t>02/28/2024</a:t>
            </a:r>
            <a:endParaRPr lang="en-US" altLang="zh-CN" sz="2000" dirty="0">
              <a:solidFill>
                <a:srgbClr val="0E419C"/>
              </a:solidFill>
            </a:endParaRPr>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What</a:t>
            </a:r>
            <a:r>
              <a:rPr lang="zh-CN" altLang="en-US" dirty="0"/>
              <a:t> </a:t>
            </a:r>
            <a:r>
              <a:rPr lang="en-US" altLang="zh-CN" dirty="0"/>
              <a:t>is</a:t>
            </a:r>
            <a:r>
              <a:rPr lang="zh-CN" altLang="en-US" dirty="0"/>
              <a:t> </a:t>
            </a:r>
            <a:r>
              <a:rPr lang="en-US" altLang="zh-CN" dirty="0"/>
              <a:t>next?</a:t>
            </a:r>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8" name="Content Placeholder 7"/>
          <p:cNvSpPr>
            <a:spLocks noGrp="1"/>
          </p:cNvSpPr>
          <p:nvPr>
            <p:ph idx="1"/>
          </p:nvPr>
        </p:nvSpPr>
        <p:spPr>
          <a:xfrm>
            <a:off x="517525" y="1108434"/>
            <a:ext cx="11064875" cy="610388"/>
          </a:xfrm>
        </p:spPr>
        <p:txBody>
          <a:bodyPr>
            <a:normAutofit/>
          </a:bodyPr>
          <a:lstStyle/>
          <a:p>
            <a:r>
              <a:rPr lang="en-US" altLang="zh-CN" dirty="0"/>
              <a:t>Sparks</a:t>
            </a:r>
            <a:r>
              <a:rPr lang="zh-CN" altLang="en-US" dirty="0"/>
              <a:t> </a:t>
            </a:r>
            <a:r>
              <a:rPr lang="en-US" altLang="zh-CN" dirty="0"/>
              <a:t>of</a:t>
            </a:r>
            <a:r>
              <a:rPr lang="zh-CN" altLang="en-US" dirty="0"/>
              <a:t> </a:t>
            </a:r>
            <a:r>
              <a:rPr lang="en-US" altLang="zh-CN" dirty="0"/>
              <a:t>Artificial</a:t>
            </a:r>
            <a:r>
              <a:rPr lang="zh-CN" altLang="en-US" dirty="0"/>
              <a:t> </a:t>
            </a:r>
            <a:r>
              <a:rPr lang="en-US" altLang="zh-CN" dirty="0"/>
              <a:t>General</a:t>
            </a:r>
            <a:r>
              <a:rPr lang="zh-CN" altLang="en-US" dirty="0"/>
              <a:t> </a:t>
            </a:r>
            <a:r>
              <a:rPr lang="en-US" altLang="zh-CN" dirty="0"/>
              <a:t>Intelligence</a:t>
            </a:r>
            <a:r>
              <a:rPr lang="zh-CN" altLang="en-US" dirty="0"/>
              <a:t> </a:t>
            </a:r>
            <a:r>
              <a:rPr lang="en-US" altLang="zh-CN" dirty="0"/>
              <a:t>(AGI)</a:t>
            </a:r>
            <a:endParaRPr lang="en-US" dirty="0"/>
          </a:p>
        </p:txBody>
      </p:sp>
      <p:pic>
        <p:nvPicPr>
          <p:cNvPr id="9" name="Content Placeholder 5"/>
          <p:cNvPicPr>
            <a:picLocks noChangeAspect="1"/>
          </p:cNvPicPr>
          <p:nvPr/>
        </p:nvPicPr>
        <p:blipFill rotWithShape="1">
          <a:blip r:embed="rId1">
            <a:extLst>
              <a:ext uri="{28A0092B-C50C-407E-A947-70E740481C1C}">
                <a14:useLocalDpi xmlns:a14="http://schemas.microsoft.com/office/drawing/2010/main" val="0"/>
              </a:ext>
            </a:extLst>
          </a:blip>
          <a:srcRect b="63879"/>
          <a:stretch>
            <a:fillRect/>
          </a:stretch>
        </p:blipFill>
        <p:spPr>
          <a:xfrm>
            <a:off x="2848725" y="1659828"/>
            <a:ext cx="6485027" cy="1769172"/>
          </a:xfrm>
          <a:prstGeom prst="rect">
            <a:avLst/>
          </a:prstGeom>
        </p:spPr>
      </p:pic>
      <p:sp>
        <p:nvSpPr>
          <p:cNvPr id="11" name="TextBox 10"/>
          <p:cNvSpPr txBox="1"/>
          <p:nvPr/>
        </p:nvSpPr>
        <p:spPr>
          <a:xfrm>
            <a:off x="9602429" y="2221248"/>
            <a:ext cx="1979971" cy="646331"/>
          </a:xfrm>
          <a:prstGeom prst="rect">
            <a:avLst/>
          </a:prstGeom>
          <a:noFill/>
        </p:spPr>
        <p:txBody>
          <a:bodyPr wrap="square">
            <a:spAutoFit/>
          </a:bodyPr>
          <a:lstStyle/>
          <a:p>
            <a:r>
              <a:rPr lang="en-US" dirty="0">
                <a:hlinkClick r:id="rId2"/>
              </a:rPr>
              <a:t>https://arxiv.org/abs/2303.12712</a:t>
            </a:r>
            <a:r>
              <a:rPr lang="zh-CN" altLang="en-US" dirty="0"/>
              <a:t> </a:t>
            </a:r>
            <a:endParaRPr lang="en-US" dirty="0"/>
          </a:p>
        </p:txBody>
      </p:sp>
      <p:sp>
        <p:nvSpPr>
          <p:cNvPr id="16" name="Content Placeholder 7"/>
          <p:cNvSpPr txBox="1"/>
          <p:nvPr/>
        </p:nvSpPr>
        <p:spPr>
          <a:xfrm>
            <a:off x="517524" y="3387209"/>
            <a:ext cx="11064875" cy="593186"/>
          </a:xfrm>
          <a:prstGeom prst="rect">
            <a:avLst/>
          </a:prstGeom>
        </p:spPr>
        <p:txBody>
          <a:bodyPr vert="horz" lIns="9144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sz="2400" dirty="0"/>
              <a:t>Prompt:</a:t>
            </a:r>
            <a:r>
              <a:rPr lang="zh-CN" altLang="en-US" sz="2400" dirty="0"/>
              <a:t> “</a:t>
            </a:r>
            <a:r>
              <a:rPr lang="en-US" altLang="zh-CN" sz="2400" dirty="0"/>
              <a:t>Draw a unicorn in TikZ</a:t>
            </a:r>
            <a:r>
              <a:rPr lang="zh-CN" altLang="en-US" sz="2400" dirty="0"/>
              <a:t>”</a:t>
            </a:r>
            <a:endParaRPr lang="en-US" altLang="zh-CN" sz="2400" dirty="0"/>
          </a:p>
        </p:txBody>
      </p:sp>
      <p:sp>
        <p:nvSpPr>
          <p:cNvPr id="18" name="TextBox 17"/>
          <p:cNvSpPr txBox="1"/>
          <p:nvPr/>
        </p:nvSpPr>
        <p:spPr>
          <a:xfrm>
            <a:off x="1401056" y="6049444"/>
            <a:ext cx="9297809" cy="584775"/>
          </a:xfrm>
          <a:prstGeom prst="rect">
            <a:avLst/>
          </a:prstGeom>
          <a:noFill/>
        </p:spPr>
        <p:txBody>
          <a:bodyPr wrap="square">
            <a:spAutoFit/>
          </a:bodyPr>
          <a:lstStyle/>
          <a:p>
            <a:pPr algn="ctr"/>
            <a:r>
              <a:rPr lang="en-US" altLang="zh-CN" sz="1600" dirty="0"/>
              <a:t>Query GPT-4 at roughly equal time intervals while the system was being refined, with the prompt “Draw a unicorn in TikZ”.</a:t>
            </a:r>
            <a:r>
              <a:rPr lang="zh-CN" altLang="en-US" sz="1600" dirty="0"/>
              <a:t> </a:t>
            </a:r>
            <a:r>
              <a:rPr lang="en-US" sz="1600" dirty="0"/>
              <a:t>We can see a clear evolution in the sophistication of GPT-4’s drawings.</a:t>
            </a:r>
            <a:endParaRPr lang="en-US" sz="1600" dirty="0"/>
          </a:p>
        </p:txBody>
      </p:sp>
      <p:pic>
        <p:nvPicPr>
          <p:cNvPr id="20" name="Picture 19"/>
          <p:cNvPicPr>
            <a:picLocks noChangeAspect="1"/>
          </p:cNvPicPr>
          <p:nvPr/>
        </p:nvPicPr>
        <p:blipFill rotWithShape="1">
          <a:blip r:embed="rId3">
            <a:extLst>
              <a:ext uri="{28A0092B-C50C-407E-A947-70E740481C1C}">
                <a14:useLocalDpi xmlns:a14="http://schemas.microsoft.com/office/drawing/2010/main" val="0"/>
              </a:ext>
            </a:extLst>
          </a:blip>
          <a:srcRect r="65819"/>
          <a:stretch>
            <a:fillRect/>
          </a:stretch>
        </p:blipFill>
        <p:spPr>
          <a:xfrm>
            <a:off x="1037304" y="4096765"/>
            <a:ext cx="2656686" cy="1652801"/>
          </a:xfrm>
          <a:prstGeom prst="rect">
            <a:avLst/>
          </a:prstGeom>
          <a:ln>
            <a:noFill/>
          </a:ln>
          <a:effectLst>
            <a:softEdge rad="112500"/>
          </a:effectLst>
        </p:spPr>
      </p:pic>
      <p:pic>
        <p:nvPicPr>
          <p:cNvPr id="21" name="Picture 20"/>
          <p:cNvPicPr>
            <a:picLocks noChangeAspect="1"/>
          </p:cNvPicPr>
          <p:nvPr/>
        </p:nvPicPr>
        <p:blipFill rotWithShape="1">
          <a:blip r:embed="rId3">
            <a:extLst>
              <a:ext uri="{28A0092B-C50C-407E-A947-70E740481C1C}">
                <a14:useLocalDpi xmlns:a14="http://schemas.microsoft.com/office/drawing/2010/main" val="0"/>
              </a:ext>
            </a:extLst>
          </a:blip>
          <a:srcRect l="33781" r="36808"/>
          <a:stretch>
            <a:fillRect/>
          </a:stretch>
        </p:blipFill>
        <p:spPr>
          <a:xfrm>
            <a:off x="4955458" y="4096765"/>
            <a:ext cx="2286001" cy="1652801"/>
          </a:xfrm>
          <a:prstGeom prst="rect">
            <a:avLst/>
          </a:prstGeom>
          <a:ln>
            <a:noFill/>
          </a:ln>
          <a:effectLst>
            <a:softEdge rad="112500"/>
          </a:effectLst>
        </p:spPr>
      </p:pic>
      <p:pic>
        <p:nvPicPr>
          <p:cNvPr id="22" name="Picture 21"/>
          <p:cNvPicPr>
            <a:picLocks noChangeAspect="1"/>
          </p:cNvPicPr>
          <p:nvPr/>
        </p:nvPicPr>
        <p:blipFill rotWithShape="1">
          <a:blip r:embed="rId3">
            <a:extLst>
              <a:ext uri="{28A0092B-C50C-407E-A947-70E740481C1C}">
                <a14:useLocalDpi xmlns:a14="http://schemas.microsoft.com/office/drawing/2010/main" val="0"/>
              </a:ext>
            </a:extLst>
          </a:blip>
          <a:srcRect l="68769"/>
          <a:stretch>
            <a:fillRect/>
          </a:stretch>
        </p:blipFill>
        <p:spPr>
          <a:xfrm>
            <a:off x="8565713" y="4047797"/>
            <a:ext cx="2427393" cy="1652801"/>
          </a:xfrm>
          <a:prstGeom prst="rect">
            <a:avLst/>
          </a:prstGeom>
          <a:ln>
            <a:noFill/>
          </a:ln>
          <a:effectLst>
            <a:softEdge rad="112500"/>
          </a:effectLst>
        </p:spPr>
      </p:pic>
      <p:sp>
        <p:nvSpPr>
          <p:cNvPr id="23" name="Right Arrow 22"/>
          <p:cNvSpPr/>
          <p:nvPr/>
        </p:nvSpPr>
        <p:spPr>
          <a:xfrm>
            <a:off x="4007633" y="4621629"/>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ight Arrow 23"/>
          <p:cNvSpPr/>
          <p:nvPr/>
        </p:nvSpPr>
        <p:spPr>
          <a:xfrm>
            <a:off x="7586495" y="4665068"/>
            <a:ext cx="634181" cy="516193"/>
          </a:xfrm>
          <a:prstGeom prst="rightArrow">
            <a:avLst/>
          </a:prstGeom>
          <a:solidFill>
            <a:schemeClr val="bg2"/>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3" grpId="0" animBg="1"/>
      <p:bldP spid="2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 data</a:t>
            </a:r>
            <a:r>
              <a:rPr lang="zh-CN" altLang="en-US" dirty="0"/>
              <a:t> </a:t>
            </a:r>
            <a:r>
              <a:rPr lang="en-US" altLang="zh-CN" dirty="0"/>
              <a:t>–</a:t>
            </a:r>
            <a:r>
              <a:rPr lang="zh-CN" altLang="en-US" dirty="0"/>
              <a:t> </a:t>
            </a:r>
            <a:r>
              <a:rPr lang="en-US" altLang="zh-CN" dirty="0"/>
              <a:t>written</a:t>
            </a:r>
            <a:r>
              <a:rPr lang="zh-CN" altLang="en-US" dirty="0"/>
              <a:t> </a:t>
            </a:r>
            <a:r>
              <a:rPr lang="en-US" altLang="zh-CN" dirty="0"/>
              <a:t>text</a:t>
            </a:r>
            <a:endParaRPr lang="zh-CN" altLang="en-US" dirty="0"/>
          </a:p>
        </p:txBody>
      </p:sp>
      <p:sp>
        <p:nvSpPr>
          <p:cNvPr id="43" name="TextBox 17"/>
          <p:cNvSpPr txBox="1">
            <a:spLocks noChangeArrowheads="1"/>
          </p:cNvSpPr>
          <p:nvPr/>
        </p:nvSpPr>
        <p:spPr bwMode="auto">
          <a:xfrm>
            <a:off x="2379263" y="1164501"/>
            <a:ext cx="1808381" cy="163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Topics </a:t>
            </a:r>
            <a:endParaRPr kumimoji="0" lang="en-US" altLang="en-US" b="1" i="0" u="none" strike="noStrike" kern="1200" cap="none" spc="0" normalizeH="0" baseline="0" noProof="0" dirty="0">
              <a:ln>
                <a:noFill/>
              </a:ln>
              <a:solidFill>
                <a:prstClr val="black"/>
              </a:solidFill>
              <a:effectLst/>
              <a:uLnTx/>
              <a:uFillTx/>
              <a:latin typeface="+mn-lt"/>
              <a:ea typeface="+mn-ea"/>
              <a:cs typeface="Arial" panose="020B0604020202020204" pitchFamily="34" charset="0"/>
            </a:endParaRP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People</a:t>
            </a:r>
            <a:endPar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endParaRP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Events</a:t>
            </a:r>
            <a:endPar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endParaRP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rPr>
              <a:t>Products</a:t>
            </a:r>
            <a:endParaRPr kumimoji="0" lang="en-US" altLang="en-US" sz="2400" b="0" i="0" u="none" strike="noStrike" kern="1200" cap="none" spc="0" normalizeH="0" baseline="0" noProof="0" dirty="0">
              <a:ln>
                <a:noFill/>
              </a:ln>
              <a:solidFill>
                <a:prstClr val="black"/>
              </a:solidFill>
              <a:effectLst/>
              <a:uLnTx/>
              <a:uFillTx/>
              <a:latin typeface="+mn-lt"/>
              <a:ea typeface="+mn-ea"/>
              <a:cs typeface="Arial" panose="020B0604020202020204" pitchFamily="34" charset="0"/>
            </a:endParaRPr>
          </a:p>
        </p:txBody>
      </p:sp>
      <p:sp>
        <p:nvSpPr>
          <p:cNvPr id="44" name="Rectangle 18"/>
          <p:cNvSpPr>
            <a:spLocks noChangeArrowheads="1"/>
          </p:cNvSpPr>
          <p:nvPr/>
        </p:nvSpPr>
        <p:spPr bwMode="auto">
          <a:xfrm>
            <a:off x="2477571" y="3429000"/>
            <a:ext cx="2091450" cy="24314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2800" b="1">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24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2000" b="1">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charset="0"/>
                <a:cs typeface="Arial" panose="020B0604020202020204" pitchFamily="34" charset="0"/>
              </a:defRPr>
            </a:lvl9pPr>
          </a:lstStyle>
          <a:p>
            <a:pPr marL="0" marR="0" lvl="0" indent="0" algn="l" defTabSz="914400" rtl="0" eaLnBrk="1" fontAlgn="auto" latinLnBrk="0" hangingPunct="1">
              <a:lnSpc>
                <a:spcPct val="100000"/>
              </a:lnSpc>
              <a:spcBef>
                <a:spcPct val="0"/>
              </a:spcBef>
              <a:spcAft>
                <a:spcPts val="0"/>
              </a:spcAft>
              <a:buClrTx/>
              <a:buSzTx/>
              <a:buFontTx/>
              <a:buNone/>
              <a:defRPr/>
            </a:pPr>
            <a:r>
              <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rPr>
              <a:t>Sources </a:t>
            </a:r>
            <a:endParaRPr kumimoji="0" lang="en-US" altLang="en-US" sz="2800" b="1" i="0" u="none" strike="noStrike" kern="1200" cap="none" spc="0" normalizeH="0" baseline="0" noProof="0" dirty="0">
              <a:ln>
                <a:noFill/>
              </a:ln>
              <a:solidFill>
                <a:prstClr val="black"/>
              </a:solidFill>
              <a:effectLst/>
              <a:uLnTx/>
              <a:uFillTx/>
              <a:latin typeface="+mn-lt"/>
              <a:cs typeface="Arial" panose="020B0604020202020204" pitchFamily="34" charset="0"/>
            </a:endParaRP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Blogs </a:t>
            </a:r>
            <a:endPar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endParaRP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Microblogs </a:t>
            </a:r>
            <a:endPar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endParaRPr>
          </a:p>
          <a:p>
            <a:pPr marL="457200" indent="-457200">
              <a:spcBef>
                <a:spcPct val="0"/>
              </a:spcBef>
              <a:defRPr/>
            </a:pPr>
            <a:r>
              <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rPr>
              <a:t>Forums </a:t>
            </a:r>
            <a:endParaRPr kumimoji="0" lang="en-US" altLang="en-US" sz="2400" b="0" i="0" u="none" strike="noStrike" kern="1200" cap="none" spc="0" normalizeH="0" baseline="0" noProof="0" dirty="0">
              <a:ln>
                <a:noFill/>
              </a:ln>
              <a:solidFill>
                <a:prstClr val="black"/>
              </a:solidFill>
              <a:effectLst/>
              <a:uLnTx/>
              <a:uFillTx/>
              <a:latin typeface="+mn-lt"/>
              <a:cs typeface="Arial" panose="020B0604020202020204" pitchFamily="34" charset="0"/>
            </a:endParaRPr>
          </a:p>
          <a:p>
            <a:pPr marL="457200" indent="-457200">
              <a:spcBef>
                <a:spcPct val="0"/>
              </a:spcBef>
              <a:defRPr/>
            </a:pPr>
            <a:r>
              <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rPr>
              <a:t>Reviews</a:t>
            </a:r>
            <a:endParaRPr kumimoji="0" lang="en-US" altLang="zh-CN" sz="2400" b="0" i="0" u="none" strike="noStrike" kern="1200" cap="none" spc="0" normalizeH="0" baseline="0" noProof="0" dirty="0">
              <a:ln>
                <a:noFill/>
              </a:ln>
              <a:solidFill>
                <a:prstClr val="black"/>
              </a:solidFill>
              <a:effectLst/>
              <a:uLnTx/>
              <a:uFillTx/>
              <a:latin typeface="+mn-lt"/>
              <a:ea typeface="黑体" panose="02010609060101010101" pitchFamily="49" charset="-122"/>
              <a:cs typeface="Arial" panose="020B0604020202020204" pitchFamily="34" charset="0"/>
            </a:endParaRPr>
          </a:p>
          <a:p>
            <a:pPr marL="457200" indent="-457200">
              <a:spcBef>
                <a:spcPct val="0"/>
              </a:spcBef>
              <a:defRPr/>
            </a:pPr>
            <a:r>
              <a:rPr lang="en-US" altLang="zh-CN" sz="2400" b="0" dirty="0">
                <a:solidFill>
                  <a:prstClr val="black"/>
                </a:solidFill>
                <a:latin typeface="+mn-lt"/>
                <a:ea typeface="黑体" panose="02010609060101010101" pitchFamily="49" charset="-122"/>
              </a:rPr>
              <a:t>Books</a:t>
            </a:r>
            <a:endParaRPr kumimoji="0" lang="en-US" altLang="en-US" sz="2800" b="0" i="0" u="none" strike="noStrike" kern="1200" cap="none" spc="0" normalizeH="0" baseline="0" noProof="0" dirty="0">
              <a:ln>
                <a:noFill/>
              </a:ln>
              <a:solidFill>
                <a:prstClr val="black"/>
              </a:solidFill>
              <a:effectLst/>
              <a:uLnTx/>
              <a:uFillTx/>
              <a:latin typeface="+mn-lt"/>
              <a:cs typeface="Arial" panose="020B0604020202020204" pitchFamily="34" charset="0"/>
            </a:endParaRPr>
          </a:p>
        </p:txBody>
      </p:sp>
      <p:pic>
        <p:nvPicPr>
          <p:cNvPr id="45" name="Picture 4" descr="http://upload.wikimedia.org/wikipedia/commons/thumb/a/a4/Hurricane_Katrina_August_28_2005_NASA.jpg/236px-Hurricane_Katrina_August_28_2005_NASA.jpg"/>
          <p:cNvPicPr>
            <a:picLocks noChangeAspect="1" noChangeArrowheads="1"/>
          </p:cNvPicPr>
          <p:nvPr/>
        </p:nvPicPr>
        <p:blipFill>
          <a:blip r:embed="rId1" cstate="email"/>
          <a:srcRect/>
          <a:stretch>
            <a:fillRect/>
          </a:stretch>
        </p:blipFill>
        <p:spPr bwMode="auto">
          <a:xfrm rot="5400000">
            <a:off x="6873036" y="1188406"/>
            <a:ext cx="1371799" cy="177287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64" name="Picture 2" descr="Text as Data – Website of the Text as Data Socie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2980" y="5335931"/>
            <a:ext cx="4121581" cy="139747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For Two Months, I Got My News From Print Newspapers. Here&amp;#39;s What I Learned.  - The New York Tim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54" y="1164501"/>
            <a:ext cx="1568913" cy="1631217"/>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6" descr="Social Media Marketing for Businesse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6870" y="1318936"/>
            <a:ext cx="2901863" cy="1441807"/>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12" descr="English Wikipedia - Wikipedia"/>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5899" y="3429000"/>
            <a:ext cx="1546219" cy="1775562"/>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14" descr="Hijacked Reviews on Amazon Can Trick Shoppers - Consumer Report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62726" y="3429000"/>
            <a:ext cx="3124188" cy="175621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16" descr="Project Gutenberg - Yale University Library eBooks - Yale University  Library Research Guides at Yale University"/>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44188" y="5438188"/>
            <a:ext cx="2091450" cy="125240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ig Data: 20 Free Big Data Sources Everyone Should Know"/>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18362" y="3407247"/>
            <a:ext cx="2901864" cy="1792205"/>
          </a:xfrm>
          <a:prstGeom prst="rect">
            <a:avLst/>
          </a:prstGeom>
          <a:noFill/>
          <a:extLst>
            <a:ext uri="{909E8E84-426E-40DD-AFC4-6F175D3DCCD1}">
              <a14:hiddenFill xmlns:a14="http://schemas.microsoft.com/office/drawing/2010/main">
                <a:solidFill>
                  <a:srgbClr val="FFFFFF"/>
                </a:solidFill>
              </a14:hiddenFill>
            </a:ext>
          </a:extLst>
        </p:spPr>
      </p:pic>
      <p:sp>
        <p:nvSpPr>
          <p:cNvPr id="78" name="灯片编号占位符 77"/>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5122" name="Picture 2" descr="Maureen Corrigan's Best Books Of 2015: Short(ish) Books That Pack A Big  Punch : N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86979" y="5567537"/>
            <a:ext cx="1499234" cy="1123060"/>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Official White House presidential portrait. Head shot of Trump smiling in front of the U.S. flag, wearing a dark blue suit jacket with American flag lapel pin, white shirt, and light blue necktie."/>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344188" y="1334047"/>
            <a:ext cx="1130951" cy="143425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a:t>
            </a:r>
            <a:r>
              <a:rPr lang="zh-CN" altLang="en-US" dirty="0"/>
              <a:t> </a:t>
            </a:r>
            <a:r>
              <a:rPr lang="en-US" altLang="zh-CN" dirty="0"/>
              <a:t>data</a:t>
            </a:r>
            <a:r>
              <a:rPr lang="zh-CN" altLang="en-US" dirty="0"/>
              <a:t> </a:t>
            </a:r>
            <a:r>
              <a:rPr lang="en-US" altLang="zh-CN" dirty="0"/>
              <a:t>-</a:t>
            </a:r>
            <a:r>
              <a:rPr lang="zh-CN" altLang="en-US" dirty="0"/>
              <a:t> </a:t>
            </a:r>
            <a:r>
              <a:rPr lang="en-US" altLang="zh-CN" dirty="0"/>
              <a:t>human</a:t>
            </a:r>
            <a:r>
              <a:rPr lang="zh-CN" altLang="en-US" dirty="0"/>
              <a:t> </a:t>
            </a:r>
            <a:r>
              <a:rPr lang="en-US" altLang="zh-CN" dirty="0"/>
              <a:t>as</a:t>
            </a:r>
            <a:r>
              <a:rPr lang="zh-CN" altLang="en-US" dirty="0"/>
              <a:t> </a:t>
            </a:r>
            <a:r>
              <a:rPr lang="en-US" altLang="zh-CN" dirty="0"/>
              <a:t>sensors</a:t>
            </a:r>
            <a:endParaRPr lang="zh-CN" altLang="en-US" dirty="0"/>
          </a:p>
        </p:txBody>
      </p:sp>
      <p:pic>
        <p:nvPicPr>
          <p:cNvPr id="5" name="Picture 5"/>
          <p:cNvPicPr>
            <a:picLocks noChangeAspect="1" noChangeArrowheads="1"/>
          </p:cNvPicPr>
          <p:nvPr/>
        </p:nvPicPr>
        <p:blipFill rotWithShape="1">
          <a:blip r:embed="rId1" cstate="email"/>
          <a:srcRect/>
          <a:stretch>
            <a:fillRect/>
          </a:stretch>
        </p:blipFill>
        <p:spPr bwMode="auto">
          <a:xfrm>
            <a:off x="9847359" y="5855310"/>
            <a:ext cx="1855423" cy="866975"/>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7"/>
          <p:cNvPicPr>
            <a:picLocks noChangeAspect="1" noChangeArrowheads="1"/>
          </p:cNvPicPr>
          <p:nvPr/>
        </p:nvPicPr>
        <p:blipFill rotWithShape="1">
          <a:blip r:embed="rId2" cstate="email"/>
          <a:srcRect/>
          <a:stretch>
            <a:fillRect/>
          </a:stretch>
        </p:blipFill>
        <p:spPr bwMode="auto">
          <a:xfrm>
            <a:off x="9847360" y="5002307"/>
            <a:ext cx="1859426" cy="70498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Picture 25"/>
          <p:cNvPicPr>
            <a:picLocks noChangeAspect="1" noChangeArrowheads="1"/>
          </p:cNvPicPr>
          <p:nvPr/>
        </p:nvPicPr>
        <p:blipFill>
          <a:blip r:embed="rId3" cstate="print">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bwMode="auto">
          <a:xfrm>
            <a:off x="818528" y="5690244"/>
            <a:ext cx="2582395" cy="9631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9"/>
          <p:cNvSpPr txBox="1"/>
          <p:nvPr/>
        </p:nvSpPr>
        <p:spPr>
          <a:xfrm>
            <a:off x="479425" y="2162562"/>
            <a:ext cx="150874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chemeClr val="accent1"/>
                </a:solidFill>
                <a:effectLst/>
                <a:uLnTx/>
                <a:uFillTx/>
                <a:ea typeface="+mn-ea"/>
                <a:cs typeface="+mn-cs"/>
              </a:rPr>
              <a:t>Weather</a:t>
            </a:r>
            <a:endParaRPr kumimoji="0" lang="en-US" sz="2400" b="1" i="0" u="none" strike="noStrike" kern="1200" cap="none" spc="0" normalizeH="0" baseline="0" noProof="0" dirty="0">
              <a:ln>
                <a:noFill/>
              </a:ln>
              <a:solidFill>
                <a:schemeClr val="accent1"/>
              </a:solidFill>
              <a:effectLst/>
              <a:uLnTx/>
              <a:uFillTx/>
              <a:ea typeface="+mn-ea"/>
              <a:cs typeface="+mn-cs"/>
            </a:endParaRPr>
          </a:p>
        </p:txBody>
      </p:sp>
      <p:sp>
        <p:nvSpPr>
          <p:cNvPr id="10" name="TextBox 16"/>
          <p:cNvSpPr txBox="1"/>
          <p:nvPr/>
        </p:nvSpPr>
        <p:spPr>
          <a:xfrm>
            <a:off x="479425" y="3441466"/>
            <a:ext cx="1665841"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chemeClr val="accent1"/>
                </a:solidFill>
                <a:effectLst/>
                <a:uLnTx/>
                <a:uFillTx/>
                <a:ea typeface="+mn-ea"/>
                <a:cs typeface="+mn-cs"/>
              </a:rPr>
              <a:t>Locations</a:t>
            </a:r>
            <a:endParaRPr kumimoji="0" lang="en-US" sz="2400" b="1" i="0" u="none" strike="noStrike" kern="1200" cap="none" spc="0" normalizeH="0" baseline="0" noProof="0" dirty="0">
              <a:ln>
                <a:noFill/>
              </a:ln>
              <a:solidFill>
                <a:schemeClr val="accent1"/>
              </a:solidFill>
              <a:effectLst/>
              <a:uLnTx/>
              <a:uFillTx/>
              <a:ea typeface="+mn-ea"/>
              <a:cs typeface="+mn-cs"/>
            </a:endParaRPr>
          </a:p>
        </p:txBody>
      </p:sp>
      <p:sp>
        <p:nvSpPr>
          <p:cNvPr id="11" name="TextBox 21"/>
          <p:cNvSpPr txBox="1"/>
          <p:nvPr/>
        </p:nvSpPr>
        <p:spPr>
          <a:xfrm>
            <a:off x="485215" y="4682391"/>
            <a:ext cx="167545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chemeClr val="accent1"/>
                </a:solidFill>
                <a:effectLst/>
                <a:uLnTx/>
                <a:uFillTx/>
                <a:ea typeface="+mn-ea"/>
                <a:cs typeface="+mn-cs"/>
              </a:rPr>
              <a:t>Networks</a:t>
            </a:r>
            <a:endParaRPr kumimoji="0" lang="en-US" sz="2400" b="1" i="0" u="none" strike="noStrike" kern="1200" cap="none" spc="0" normalizeH="0" baseline="0" noProof="0" dirty="0">
              <a:ln>
                <a:noFill/>
              </a:ln>
              <a:solidFill>
                <a:schemeClr val="accent1"/>
              </a:solidFill>
              <a:effectLst/>
              <a:uLnTx/>
              <a:uFillTx/>
              <a:ea typeface="+mn-ea"/>
              <a:cs typeface="+mn-cs"/>
            </a:endParaRPr>
          </a:p>
        </p:txBody>
      </p:sp>
      <p:pic>
        <p:nvPicPr>
          <p:cNvPr id="12" name="Picture 6"/>
          <p:cNvPicPr>
            <a:picLocks noChangeArrowheads="1"/>
          </p:cNvPicPr>
          <p:nvPr/>
        </p:nvPicPr>
        <p:blipFill>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2145266" y="2021272"/>
            <a:ext cx="1497019" cy="6889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3" name="Picture 7"/>
          <p:cNvPicPr>
            <a:picLocks noChangeArrowheads="1"/>
          </p:cNvPicPr>
          <p:nvPr/>
        </p:nvPicPr>
        <p:blipFill>
          <a:blip r:embed="rId7" cstate="print">
            <a:extLst>
              <a:ext uri="{BEBA8EAE-BF5A-486C-A8C5-ECC9F3942E4B}">
                <a14:imgProps xmlns:a14="http://schemas.microsoft.com/office/drawing/2010/main">
                  <a14:imgLayer r:embed="rId8">
                    <a14:imgEffect>
                      <a14:saturation sat="0"/>
                    </a14:imgEffect>
                    <a14:imgEffect>
                      <a14:sharpenSoften amount="-50000"/>
                    </a14:imgEffect>
                  </a14:imgLayer>
                </a14:imgProps>
              </a:ext>
              <a:ext uri="{28A0092B-C50C-407E-A947-70E740481C1C}">
                <a14:useLocalDpi xmlns:a14="http://schemas.microsoft.com/office/drawing/2010/main" val="0"/>
              </a:ext>
            </a:extLst>
          </a:blip>
          <a:stretch>
            <a:fillRect/>
          </a:stretch>
        </p:blipFill>
        <p:spPr bwMode="auto">
          <a:xfrm>
            <a:off x="2145266" y="3244960"/>
            <a:ext cx="1534067" cy="80173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4" name="Picture 9"/>
          <p:cNvPicPr>
            <a:picLocks noChangeArrowheads="1"/>
          </p:cNvPicPr>
          <p:nvPr/>
        </p:nvPicPr>
        <p:blipFill>
          <a:blip r:embed="rId9" cstate="print">
            <a:extLst>
              <a:ext uri="{BEBA8EAE-BF5A-486C-A8C5-ECC9F3942E4B}">
                <a14:imgProps xmlns:a14="http://schemas.microsoft.com/office/drawing/2010/main">
                  <a14:imgLayer r:embed="rId10">
                    <a14:imgEffect>
                      <a14:saturation sat="0"/>
                    </a14:imgEffect>
                  </a14:imgLayer>
                </a14:imgProps>
              </a:ext>
              <a:ext uri="{28A0092B-C50C-407E-A947-70E740481C1C}">
                <a14:useLocalDpi xmlns:a14="http://schemas.microsoft.com/office/drawing/2010/main" val="0"/>
              </a:ext>
            </a:extLst>
          </a:blip>
          <a:stretch>
            <a:fillRect/>
          </a:stretch>
        </p:blipFill>
        <p:spPr bwMode="auto">
          <a:xfrm>
            <a:off x="2173367" y="4487824"/>
            <a:ext cx="1468918" cy="963181"/>
          </a:xfrm>
          <a:prstGeom prst="rect">
            <a:avLst/>
          </a:prstGeom>
          <a:noFill/>
          <a:extLst>
            <a:ext uri="{909E8E84-426E-40DD-AFC4-6F175D3DCCD1}">
              <a14:hiddenFill xmlns:a14="http://schemas.microsoft.com/office/drawing/2010/main">
                <a:solidFill>
                  <a:srgbClr val="FFFFFF"/>
                </a:solidFill>
              </a14:hiddenFill>
            </a:ext>
          </a:extLst>
        </p:spPr>
      </p:pic>
      <p:sp>
        <p:nvSpPr>
          <p:cNvPr id="15" name="Right Bracket 29"/>
          <p:cNvSpPr/>
          <p:nvPr/>
        </p:nvSpPr>
        <p:spPr>
          <a:xfrm>
            <a:off x="3689079" y="1939099"/>
            <a:ext cx="222521" cy="4736337"/>
          </a:xfrm>
          <a:prstGeom prst="rightBracket">
            <a:avLst/>
          </a:prstGeom>
          <a:ln w="539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125" b="0" i="0" u="none" strike="noStrike" kern="1200" cap="none" spc="0" normalizeH="0" baseline="0" noProof="0">
              <a:ln>
                <a:noFill/>
              </a:ln>
              <a:solidFill>
                <a:prstClr val="black"/>
              </a:solidFill>
              <a:effectLst/>
              <a:uLnTx/>
              <a:uFillTx/>
              <a:ea typeface="+mn-ea"/>
              <a:cs typeface="+mn-cs"/>
            </a:endParaRPr>
          </a:p>
        </p:txBody>
      </p:sp>
      <p:sp>
        <p:nvSpPr>
          <p:cNvPr id="16" name="TextBox 2"/>
          <p:cNvSpPr txBox="1"/>
          <p:nvPr/>
        </p:nvSpPr>
        <p:spPr>
          <a:xfrm>
            <a:off x="1060673" y="1154620"/>
            <a:ext cx="2169185"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chemeClr val="accent1"/>
                </a:solidFill>
                <a:effectLst/>
                <a:uLnTx/>
                <a:uFillTx/>
                <a:ea typeface="+mn-ea"/>
                <a:cs typeface="+mn-cs"/>
              </a:rPr>
              <a:t>Real World</a:t>
            </a:r>
            <a:endParaRPr kumimoji="0" lang="en-US" sz="2800" b="1" i="0" u="none" strike="noStrike" kern="1200" cap="none" spc="0" normalizeH="0" baseline="0" noProof="0" dirty="0">
              <a:ln>
                <a:noFill/>
              </a:ln>
              <a:solidFill>
                <a:schemeClr val="accent1"/>
              </a:solidFill>
              <a:effectLst/>
              <a:uLnTx/>
              <a:uFillTx/>
              <a:ea typeface="+mn-ea"/>
              <a:cs typeface="+mn-cs"/>
            </a:endParaRPr>
          </a:p>
        </p:txBody>
      </p:sp>
      <p:sp>
        <p:nvSpPr>
          <p:cNvPr id="17" name="TextBox 3"/>
          <p:cNvSpPr txBox="1"/>
          <p:nvPr/>
        </p:nvSpPr>
        <p:spPr>
          <a:xfrm>
            <a:off x="5937506" y="1160876"/>
            <a:ext cx="1415772"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effectLst/>
                <a:uLnTx/>
                <a:uFillTx/>
                <a:ea typeface="+mn-ea"/>
                <a:cs typeface="+mn-cs"/>
              </a:rPr>
              <a:t>Sensor</a:t>
            </a:r>
            <a:endParaRPr kumimoji="0" lang="en-US" sz="2800" b="1" i="0" u="none" strike="noStrike" kern="1200" cap="none" spc="0" normalizeH="0" baseline="0" noProof="0" dirty="0">
              <a:ln>
                <a:noFill/>
              </a:ln>
              <a:effectLst/>
              <a:uLnTx/>
              <a:uFillTx/>
              <a:ea typeface="+mn-ea"/>
              <a:cs typeface="+mn-cs"/>
            </a:endParaRPr>
          </a:p>
        </p:txBody>
      </p:sp>
      <p:sp>
        <p:nvSpPr>
          <p:cNvPr id="18" name="TextBox 4"/>
          <p:cNvSpPr txBox="1"/>
          <p:nvPr/>
        </p:nvSpPr>
        <p:spPr>
          <a:xfrm>
            <a:off x="10060926" y="1148407"/>
            <a:ext cx="1141659" cy="523220"/>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schemeClr val="accent6"/>
                </a:solidFill>
                <a:effectLst/>
                <a:uLnTx/>
                <a:uFillTx/>
                <a:ea typeface="+mn-ea"/>
                <a:cs typeface="+mn-cs"/>
              </a:rPr>
              <a:t>Data </a:t>
            </a:r>
            <a:endParaRPr kumimoji="0" lang="en-US" sz="2800" b="1" i="0" u="none" strike="noStrike" kern="1200" cap="none" spc="0" normalizeH="0" baseline="0" noProof="0" dirty="0">
              <a:ln>
                <a:noFill/>
              </a:ln>
              <a:solidFill>
                <a:schemeClr val="accent6"/>
              </a:solidFill>
              <a:effectLst/>
              <a:uLnTx/>
              <a:uFillTx/>
              <a:ea typeface="+mn-ea"/>
              <a:cs typeface="+mn-cs"/>
            </a:endParaRPr>
          </a:p>
        </p:txBody>
      </p:sp>
      <p:sp>
        <p:nvSpPr>
          <p:cNvPr id="19" name="TextBox 5"/>
          <p:cNvSpPr txBox="1"/>
          <p:nvPr/>
        </p:nvSpPr>
        <p:spPr>
          <a:xfrm>
            <a:off x="8146201" y="916997"/>
            <a:ext cx="12362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ea typeface="+mn-ea"/>
                <a:cs typeface="+mn-cs"/>
              </a:rPr>
              <a:t>Report</a:t>
            </a:r>
            <a:endParaRPr kumimoji="0" lang="en-US" sz="2400" b="1" i="0" u="none" strike="noStrike" kern="1200" cap="none" spc="0" normalizeH="0" baseline="0" noProof="0" dirty="0">
              <a:ln>
                <a:noFill/>
              </a:ln>
              <a:solidFill>
                <a:prstClr val="black"/>
              </a:solidFill>
              <a:effectLst/>
              <a:uLnTx/>
              <a:uFillTx/>
              <a:ea typeface="+mn-ea"/>
              <a:cs typeface="+mn-cs"/>
            </a:endParaRPr>
          </a:p>
        </p:txBody>
      </p:sp>
      <p:sp>
        <p:nvSpPr>
          <p:cNvPr id="20" name="TextBox 6"/>
          <p:cNvSpPr txBox="1"/>
          <p:nvPr/>
        </p:nvSpPr>
        <p:spPr>
          <a:xfrm>
            <a:off x="3927098" y="929617"/>
            <a:ext cx="137088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ea typeface="+mn-ea"/>
                <a:cs typeface="+mn-cs"/>
              </a:rPr>
              <a:t>   Sense</a:t>
            </a:r>
            <a:endParaRPr kumimoji="0" lang="en-US" sz="2400" b="1" i="0" u="none" strike="noStrike" kern="1200" cap="none" spc="0" normalizeH="0" baseline="0" noProof="0" dirty="0">
              <a:ln>
                <a:noFill/>
              </a:ln>
              <a:solidFill>
                <a:prstClr val="black"/>
              </a:solidFill>
              <a:effectLst/>
              <a:uLnTx/>
              <a:uFillTx/>
              <a:ea typeface="+mn-ea"/>
              <a:cs typeface="+mn-cs"/>
            </a:endParaRPr>
          </a:p>
        </p:txBody>
      </p:sp>
      <p:sp>
        <p:nvSpPr>
          <p:cNvPr id="21" name="TextBox 7"/>
          <p:cNvSpPr txBox="1"/>
          <p:nvPr/>
        </p:nvSpPr>
        <p:spPr>
          <a:xfrm>
            <a:off x="5828513" y="2200144"/>
            <a:ext cx="1938351"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ea typeface="+mn-ea"/>
                <a:cs typeface="+mn-cs"/>
              </a:rPr>
              <a:t>Thermometer</a:t>
            </a:r>
            <a:endParaRPr kumimoji="0" lang="en-US" sz="2000" b="1" i="0" u="none" strike="noStrike" kern="1200" cap="none" spc="0" normalizeH="0" baseline="0" noProof="0" dirty="0">
              <a:ln>
                <a:noFill/>
              </a:ln>
              <a:effectLst/>
              <a:uLnTx/>
              <a:uFillTx/>
              <a:ea typeface="+mn-ea"/>
              <a:cs typeface="+mn-cs"/>
            </a:endParaRPr>
          </a:p>
        </p:txBody>
      </p:sp>
      <p:cxnSp>
        <p:nvCxnSpPr>
          <p:cNvPr id="22" name="Straight Arrow Connector 8"/>
          <p:cNvCxnSpPr/>
          <p:nvPr/>
        </p:nvCxnSpPr>
        <p:spPr>
          <a:xfrm>
            <a:off x="4178433" y="2387608"/>
            <a:ext cx="1200729"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3" name="TextBox 10"/>
          <p:cNvSpPr txBox="1"/>
          <p:nvPr/>
        </p:nvSpPr>
        <p:spPr>
          <a:xfrm>
            <a:off x="9412451" y="2134931"/>
            <a:ext cx="1947969"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chemeClr val="accent6"/>
                </a:solidFill>
                <a:effectLst/>
                <a:uLnTx/>
                <a:uFillTx/>
                <a:ea typeface="+mn-ea"/>
                <a:cs typeface="+mn-cs"/>
              </a:rPr>
              <a:t>   3</a:t>
            </a:r>
            <a:r>
              <a:rPr kumimoji="0" lang="en-US" sz="2400" b="1" i="0" u="none" strike="noStrike" kern="1200" cap="none" spc="0" normalizeH="0" baseline="0" noProof="0" dirty="0">
                <a:ln>
                  <a:noFill/>
                </a:ln>
                <a:solidFill>
                  <a:schemeClr val="accent6"/>
                </a:solidFill>
                <a:effectLst/>
                <a:uLnTx/>
                <a:uFillTx/>
                <a:ea typeface="+mn-ea"/>
                <a:cs typeface="+mn-cs"/>
                <a:sym typeface="Symbol" panose="05050102010706020507"/>
              </a:rPr>
              <a:t></a:t>
            </a:r>
            <a:r>
              <a:rPr kumimoji="0" lang="en-US" sz="2400" b="1" i="0" u="none" strike="noStrike" kern="1200" cap="none" spc="0" normalizeH="0" baseline="0" noProof="0" dirty="0">
                <a:ln>
                  <a:noFill/>
                </a:ln>
                <a:solidFill>
                  <a:schemeClr val="accent6"/>
                </a:solidFill>
                <a:effectLst/>
                <a:uLnTx/>
                <a:uFillTx/>
                <a:ea typeface="+mn-ea"/>
                <a:cs typeface="+mn-cs"/>
              </a:rPr>
              <a:t>C , 15</a:t>
            </a:r>
            <a:r>
              <a:rPr kumimoji="0" lang="en-US" sz="2400" b="1" i="0" u="none" strike="noStrike" kern="1200" cap="none" spc="0" normalizeH="0" baseline="0" noProof="0" dirty="0">
                <a:ln>
                  <a:noFill/>
                </a:ln>
                <a:solidFill>
                  <a:schemeClr val="accent6"/>
                </a:solidFill>
                <a:effectLst/>
                <a:uLnTx/>
                <a:uFillTx/>
                <a:ea typeface="+mn-ea"/>
                <a:cs typeface="+mn-cs"/>
                <a:sym typeface="Symbol" panose="05050102010706020507"/>
              </a:rPr>
              <a:t></a:t>
            </a:r>
            <a:r>
              <a:rPr kumimoji="0" lang="en-US" sz="2400" b="1" i="0" u="none" strike="noStrike" kern="1200" cap="none" spc="0" normalizeH="0" baseline="0" noProof="0" dirty="0">
                <a:ln>
                  <a:noFill/>
                </a:ln>
                <a:solidFill>
                  <a:schemeClr val="accent6"/>
                </a:solidFill>
                <a:effectLst/>
                <a:uLnTx/>
                <a:uFillTx/>
                <a:ea typeface="+mn-ea"/>
                <a:cs typeface="+mn-cs"/>
              </a:rPr>
              <a:t>F</a:t>
            </a:r>
            <a:endParaRPr kumimoji="0" lang="en-US" sz="2400" b="1" i="0" u="none" strike="noStrike" kern="1200" cap="none" spc="0" normalizeH="0" baseline="0" noProof="0" dirty="0">
              <a:ln>
                <a:noFill/>
              </a:ln>
              <a:solidFill>
                <a:schemeClr val="accent6"/>
              </a:solidFill>
              <a:effectLst/>
              <a:uLnTx/>
              <a:uFillTx/>
              <a:ea typeface="+mn-ea"/>
              <a:cs typeface="+mn-cs"/>
            </a:endParaRPr>
          </a:p>
        </p:txBody>
      </p:sp>
      <p:cxnSp>
        <p:nvCxnSpPr>
          <p:cNvPr id="24" name="Straight Arrow Connector 11"/>
          <p:cNvCxnSpPr/>
          <p:nvPr/>
        </p:nvCxnSpPr>
        <p:spPr>
          <a:xfrm>
            <a:off x="7964219" y="1469178"/>
            <a:ext cx="160020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5" name="Straight Arrow Connector 12"/>
          <p:cNvCxnSpPr/>
          <p:nvPr/>
        </p:nvCxnSpPr>
        <p:spPr>
          <a:xfrm flipV="1">
            <a:off x="3983977" y="1498763"/>
            <a:ext cx="1603378" cy="870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13"/>
          <p:cNvCxnSpPr/>
          <p:nvPr/>
        </p:nvCxnSpPr>
        <p:spPr>
          <a:xfrm>
            <a:off x="8001339" y="2391063"/>
            <a:ext cx="1219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7" name="TextBox 14"/>
          <p:cNvSpPr txBox="1"/>
          <p:nvPr/>
        </p:nvSpPr>
        <p:spPr>
          <a:xfrm>
            <a:off x="5924089" y="3396916"/>
            <a:ext cx="1715534"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ea typeface="+mn-ea"/>
                <a:cs typeface="+mn-cs"/>
              </a:rPr>
              <a:t> Geo Sensor</a:t>
            </a:r>
            <a:endParaRPr kumimoji="0" lang="en-US" sz="2000" b="1" i="0" u="none" strike="noStrike" kern="1200" cap="none" spc="0" normalizeH="0" baseline="0" noProof="0" dirty="0">
              <a:ln>
                <a:noFill/>
              </a:ln>
              <a:effectLst/>
              <a:uLnTx/>
              <a:uFillTx/>
              <a:ea typeface="+mn-ea"/>
              <a:cs typeface="+mn-cs"/>
            </a:endParaRPr>
          </a:p>
        </p:txBody>
      </p:sp>
      <p:cxnSp>
        <p:nvCxnSpPr>
          <p:cNvPr id="28" name="Straight Arrow Connector 15"/>
          <p:cNvCxnSpPr/>
          <p:nvPr/>
        </p:nvCxnSpPr>
        <p:spPr>
          <a:xfrm>
            <a:off x="4178432" y="3596971"/>
            <a:ext cx="120073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29" name="TextBox 17"/>
          <p:cNvSpPr txBox="1"/>
          <p:nvPr/>
        </p:nvSpPr>
        <p:spPr>
          <a:xfrm>
            <a:off x="9429109" y="3382926"/>
            <a:ext cx="2318093"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chemeClr val="accent6"/>
                </a:solidFill>
                <a:effectLst/>
                <a:uLnTx/>
                <a:uFillTx/>
                <a:ea typeface="+mn-ea"/>
                <a:cs typeface="+mn-cs"/>
              </a:rPr>
              <a:t> 41°N</a:t>
            </a:r>
            <a:r>
              <a:rPr lang="en-US" sz="2400" b="1" dirty="0">
                <a:solidFill>
                  <a:schemeClr val="accent6"/>
                </a:solidFill>
              </a:rPr>
              <a:t>,</a:t>
            </a:r>
            <a:r>
              <a:rPr lang="zh-CN" altLang="en-US" sz="2400" b="1" dirty="0">
                <a:solidFill>
                  <a:schemeClr val="accent6"/>
                </a:solidFill>
              </a:rPr>
              <a:t> </a:t>
            </a:r>
            <a:r>
              <a:rPr kumimoji="0" lang="en-US" sz="2400" b="1" i="0" u="none" strike="noStrike" kern="1200" cap="none" spc="0" normalizeH="0" baseline="0" noProof="0" dirty="0">
                <a:ln>
                  <a:noFill/>
                </a:ln>
                <a:solidFill>
                  <a:schemeClr val="accent6"/>
                </a:solidFill>
                <a:effectLst/>
                <a:uLnTx/>
                <a:uFillTx/>
                <a:ea typeface="+mn-ea"/>
                <a:cs typeface="+mn-cs"/>
              </a:rPr>
              <a:t>120°</a:t>
            </a:r>
            <a:r>
              <a:rPr lang="en-US" sz="2400" b="1" dirty="0">
                <a:solidFill>
                  <a:schemeClr val="accent6"/>
                </a:solidFill>
              </a:rPr>
              <a:t>W</a:t>
            </a:r>
            <a:endParaRPr kumimoji="0" lang="en-US" sz="2400" b="1" i="0" u="none" strike="noStrike" kern="1200" cap="none" spc="0" normalizeH="0" baseline="0" noProof="0" dirty="0">
              <a:ln>
                <a:noFill/>
              </a:ln>
              <a:solidFill>
                <a:schemeClr val="accent6"/>
              </a:solidFill>
              <a:effectLst/>
              <a:uLnTx/>
              <a:uFillTx/>
              <a:ea typeface="+mn-ea"/>
              <a:cs typeface="+mn-cs"/>
            </a:endParaRPr>
          </a:p>
        </p:txBody>
      </p:sp>
      <p:cxnSp>
        <p:nvCxnSpPr>
          <p:cNvPr id="30" name="Straight Arrow Connector 18"/>
          <p:cNvCxnSpPr/>
          <p:nvPr/>
        </p:nvCxnSpPr>
        <p:spPr>
          <a:xfrm>
            <a:off x="8001339" y="3660524"/>
            <a:ext cx="1219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1" name="TextBox 19"/>
          <p:cNvSpPr txBox="1"/>
          <p:nvPr/>
        </p:nvSpPr>
        <p:spPr>
          <a:xfrm>
            <a:off x="5590515" y="4393633"/>
            <a:ext cx="2319866" cy="40011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ea typeface="+mn-ea"/>
                <a:cs typeface="+mn-cs"/>
              </a:rPr>
              <a:t> Network Sensor</a:t>
            </a:r>
            <a:endParaRPr kumimoji="0" lang="en-US" sz="2000" b="1" i="0" u="none" strike="noStrike" kern="1200" cap="none" spc="0" normalizeH="0" baseline="0" noProof="0" dirty="0">
              <a:ln>
                <a:noFill/>
              </a:ln>
              <a:effectLst/>
              <a:uLnTx/>
              <a:uFillTx/>
              <a:ea typeface="+mn-ea"/>
              <a:cs typeface="+mn-cs"/>
            </a:endParaRPr>
          </a:p>
        </p:txBody>
      </p:sp>
      <p:cxnSp>
        <p:nvCxnSpPr>
          <p:cNvPr id="32" name="Straight Arrow Connector 20"/>
          <p:cNvCxnSpPr/>
          <p:nvPr/>
        </p:nvCxnSpPr>
        <p:spPr>
          <a:xfrm>
            <a:off x="4178432" y="4621840"/>
            <a:ext cx="120073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3" name="TextBox 22"/>
          <p:cNvSpPr txBox="1"/>
          <p:nvPr/>
        </p:nvSpPr>
        <p:spPr>
          <a:xfrm>
            <a:off x="8902438" y="4346874"/>
            <a:ext cx="3371436"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chemeClr val="accent6"/>
                </a:solidFill>
                <a:effectLst/>
                <a:uLnTx/>
                <a:uFillTx/>
                <a:ea typeface="+mn-ea"/>
                <a:cs typeface="+mn-cs"/>
              </a:rPr>
              <a:t>   01000100011100  </a:t>
            </a:r>
            <a:endParaRPr kumimoji="0" lang="en-US" sz="2400" b="1" i="0" u="none" strike="noStrike" kern="1200" cap="none" spc="0" normalizeH="0" baseline="0" noProof="0" dirty="0">
              <a:ln>
                <a:noFill/>
              </a:ln>
              <a:solidFill>
                <a:schemeClr val="accent6"/>
              </a:solidFill>
              <a:effectLst/>
              <a:uLnTx/>
              <a:uFillTx/>
              <a:ea typeface="+mn-ea"/>
              <a:cs typeface="+mn-cs"/>
            </a:endParaRPr>
          </a:p>
        </p:txBody>
      </p:sp>
      <p:cxnSp>
        <p:nvCxnSpPr>
          <p:cNvPr id="34" name="Straight Arrow Connector 23"/>
          <p:cNvCxnSpPr/>
          <p:nvPr/>
        </p:nvCxnSpPr>
        <p:spPr>
          <a:xfrm>
            <a:off x="7964219" y="4577706"/>
            <a:ext cx="1219200" cy="0"/>
          </a:xfrm>
          <a:prstGeom prst="straightConnector1">
            <a:avLst/>
          </a:prstGeom>
          <a:ln w="38100">
            <a:solidFill>
              <a:schemeClr val="tx1"/>
            </a:solidFill>
            <a:prstDash val="sysDash"/>
            <a:tailEnd type="arrow"/>
          </a:ln>
        </p:spPr>
        <p:style>
          <a:lnRef idx="1">
            <a:schemeClr val="accent1"/>
          </a:lnRef>
          <a:fillRef idx="0">
            <a:schemeClr val="accent1"/>
          </a:fillRef>
          <a:effectRef idx="0">
            <a:schemeClr val="accent1"/>
          </a:effectRef>
          <a:fontRef idx="minor">
            <a:schemeClr val="tx1"/>
          </a:fontRef>
        </p:style>
      </p:cxnSp>
      <p:sp>
        <p:nvSpPr>
          <p:cNvPr id="38" name="TextBox 37"/>
          <p:cNvSpPr txBox="1"/>
          <p:nvPr/>
        </p:nvSpPr>
        <p:spPr>
          <a:xfrm>
            <a:off x="4079257" y="5329052"/>
            <a:ext cx="1656224" cy="46166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ea typeface="+mn-ea"/>
                <a:cs typeface="+mn-cs"/>
              </a:rPr>
              <a:t>Perceive</a:t>
            </a:r>
            <a:endParaRPr kumimoji="0" lang="en-US" sz="2400" b="1" i="0" u="none" strike="noStrike" kern="1200" cap="none" spc="0" normalizeH="0" baseline="0" noProof="0" dirty="0">
              <a:ln>
                <a:noFill/>
              </a:ln>
              <a:solidFill>
                <a:prstClr val="black"/>
              </a:solidFill>
              <a:effectLst/>
              <a:uLnTx/>
              <a:uFillTx/>
              <a:ea typeface="+mn-ea"/>
              <a:cs typeface="+mn-cs"/>
            </a:endParaRPr>
          </a:p>
        </p:txBody>
      </p:sp>
      <p:sp>
        <p:nvSpPr>
          <p:cNvPr id="39" name="TextBox 39"/>
          <p:cNvSpPr txBox="1"/>
          <p:nvPr/>
        </p:nvSpPr>
        <p:spPr>
          <a:xfrm>
            <a:off x="7964219" y="5251210"/>
            <a:ext cx="1386918" cy="461665"/>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prstClr val="black"/>
                </a:solidFill>
                <a:effectLst/>
                <a:uLnTx/>
                <a:uFillTx/>
                <a:ea typeface="+mn-ea"/>
                <a:cs typeface="+mn-cs"/>
              </a:rPr>
              <a:t>Express</a:t>
            </a:r>
            <a:endParaRPr kumimoji="0" lang="en-US" sz="2400" b="1" i="0" u="none" strike="noStrike" kern="1200" cap="none" spc="0" normalizeH="0" baseline="0" noProof="0" dirty="0">
              <a:ln>
                <a:noFill/>
              </a:ln>
              <a:solidFill>
                <a:prstClr val="black"/>
              </a:solidFill>
              <a:effectLst/>
              <a:uLnTx/>
              <a:uFillTx/>
              <a:ea typeface="+mn-ea"/>
              <a:cs typeface="+mn-cs"/>
            </a:endParaRPr>
          </a:p>
        </p:txBody>
      </p:sp>
      <p:pic>
        <p:nvPicPr>
          <p:cNvPr id="40" name="Picture 3"/>
          <p:cNvPicPr>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6459487" y="5002307"/>
            <a:ext cx="1115550" cy="1213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 name="TextBox 40"/>
          <p:cNvSpPr txBox="1"/>
          <p:nvPr/>
        </p:nvSpPr>
        <p:spPr>
          <a:xfrm>
            <a:off x="5811487" y="6275326"/>
            <a:ext cx="2411550" cy="40011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0" normalizeH="0" baseline="0" noProof="0" dirty="0">
                <a:ln>
                  <a:noFill/>
                </a:ln>
                <a:effectLst/>
                <a:uLnTx/>
                <a:uFillTx/>
                <a:ea typeface="+mn-ea"/>
                <a:cs typeface="+mn-cs"/>
              </a:rPr>
              <a:t>Human Sensor</a:t>
            </a:r>
            <a:endParaRPr kumimoji="0" lang="en-US" sz="2000" b="1" i="0" u="none" strike="noStrike" kern="1200" cap="none" spc="0" normalizeH="0" baseline="0" noProof="0" dirty="0">
              <a:ln>
                <a:noFill/>
              </a:ln>
              <a:effectLst/>
              <a:uLnTx/>
              <a:uFillTx/>
              <a:ea typeface="+mn-ea"/>
              <a:cs typeface="+mn-cs"/>
            </a:endParaRPr>
          </a:p>
        </p:txBody>
      </p:sp>
      <p:cxnSp>
        <p:nvCxnSpPr>
          <p:cNvPr id="42" name="Straight Arrow Connector 35"/>
          <p:cNvCxnSpPr/>
          <p:nvPr/>
        </p:nvCxnSpPr>
        <p:spPr>
          <a:xfrm>
            <a:off x="4001322" y="5848409"/>
            <a:ext cx="1715160"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36"/>
          <p:cNvCxnSpPr/>
          <p:nvPr/>
        </p:nvCxnSpPr>
        <p:spPr>
          <a:xfrm>
            <a:off x="7964219" y="5808680"/>
            <a:ext cx="1682345" cy="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52" name="灯片编号占位符 51"/>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Many NLP tasks</a:t>
            </a:r>
            <a:endParaRPr lang="en-US" dirty="0"/>
          </a:p>
        </p:txBody>
      </p:sp>
      <p:sp>
        <p:nvSpPr>
          <p:cNvPr id="3" name="Content Placeholder 2"/>
          <p:cNvSpPr>
            <a:spLocks noGrp="1"/>
          </p:cNvSpPr>
          <p:nvPr>
            <p:ph idx="1"/>
          </p:nvPr>
        </p:nvSpPr>
        <p:spPr>
          <a:xfrm>
            <a:off x="9705841" y="5217625"/>
            <a:ext cx="2181358" cy="784932"/>
          </a:xfrm>
        </p:spPr>
        <p:txBody>
          <a:bodyPr>
            <a:normAutofit/>
          </a:bodyPr>
          <a:lstStyle/>
          <a:p>
            <a:pPr marL="0" indent="0">
              <a:buNone/>
            </a:pPr>
            <a:r>
              <a:rPr lang="en-US" sz="2000" dirty="0">
                <a:hlinkClick r:id="rId1"/>
              </a:rPr>
              <a:t>https://arxiv.org/abs/2307.10652</a:t>
            </a:r>
            <a:r>
              <a:rPr lang="zh-CN" altLang="en-US" sz="2000" dirty="0"/>
              <a:t> </a:t>
            </a:r>
            <a:endParaRPr lang="en-US" altLang="zh-CN" sz="2000"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5017" y="998150"/>
            <a:ext cx="11412443" cy="3593338"/>
          </a:xfrm>
          <a:prstGeom prst="rect">
            <a:avLst/>
          </a:prstGeom>
        </p:spPr>
      </p:pic>
      <p:sp>
        <p:nvSpPr>
          <p:cNvPr id="8" name="TextBox 7"/>
          <p:cNvSpPr txBox="1"/>
          <p:nvPr/>
        </p:nvSpPr>
        <p:spPr>
          <a:xfrm>
            <a:off x="394540" y="4448235"/>
            <a:ext cx="3657843" cy="2323713"/>
          </a:xfrm>
          <a:prstGeom prst="rect">
            <a:avLst/>
          </a:prstGeom>
          <a:noFill/>
        </p:spPr>
        <p:txBody>
          <a:bodyPr wrap="square">
            <a:spAutoFit/>
          </a:bodyPr>
          <a:lstStyle/>
          <a:p>
            <a:pPr marL="285750" indent="-285750">
              <a:spcBef>
                <a:spcPts val="600"/>
              </a:spcBef>
              <a:buFont typeface="Arial" panose="020B0604020202020204" pitchFamily="34" charset="0"/>
              <a:buChar char="•"/>
            </a:pPr>
            <a:r>
              <a:rPr lang="en-US" altLang="zh-CN" sz="2000" b="1" dirty="0"/>
              <a:t>Sentiment</a:t>
            </a:r>
            <a:r>
              <a:rPr lang="zh-CN" altLang="en-US" sz="2000" b="1" dirty="0"/>
              <a:t> </a:t>
            </a:r>
            <a:r>
              <a:rPr lang="en-US" altLang="zh-CN" sz="2000" b="1" dirty="0"/>
              <a:t>analysis</a:t>
            </a:r>
            <a:endParaRPr lang="en-US" altLang="zh-CN" sz="2000" b="1" dirty="0"/>
          </a:p>
          <a:p>
            <a:pPr marL="285750" indent="-285750">
              <a:spcBef>
                <a:spcPts val="600"/>
              </a:spcBef>
              <a:buFont typeface="Arial" panose="020B0604020202020204" pitchFamily="34" charset="0"/>
              <a:buChar char="•"/>
            </a:pPr>
            <a:r>
              <a:rPr lang="en-US" altLang="zh-CN" sz="2000" b="1" dirty="0"/>
              <a:t>Machine</a:t>
            </a:r>
            <a:r>
              <a:rPr lang="zh-CN" altLang="en-US" sz="2000" b="1" dirty="0"/>
              <a:t> </a:t>
            </a:r>
            <a:r>
              <a:rPr lang="en-US" altLang="zh-CN" sz="2000" b="1" dirty="0"/>
              <a:t>translation</a:t>
            </a:r>
            <a:endParaRPr lang="en-US" altLang="zh-CN" sz="2000" b="1" dirty="0"/>
          </a:p>
          <a:p>
            <a:pPr marL="285750" indent="-285750">
              <a:spcBef>
                <a:spcPts val="600"/>
              </a:spcBef>
              <a:buFont typeface="Arial" panose="020B0604020202020204" pitchFamily="34" charset="0"/>
              <a:buChar char="•"/>
            </a:pPr>
            <a:r>
              <a:rPr lang="en-US" altLang="zh-CN" sz="2000" b="1" dirty="0"/>
              <a:t>Question</a:t>
            </a:r>
            <a:r>
              <a:rPr lang="zh-CN" altLang="en-US" sz="2000" b="1" dirty="0"/>
              <a:t> </a:t>
            </a:r>
            <a:r>
              <a:rPr lang="en-US" altLang="zh-CN" sz="2000" b="1" dirty="0"/>
              <a:t>and</a:t>
            </a:r>
            <a:r>
              <a:rPr lang="zh-CN" altLang="en-US" sz="2000" b="1" dirty="0"/>
              <a:t> </a:t>
            </a:r>
            <a:r>
              <a:rPr lang="en-US" altLang="zh-CN" sz="2000" b="1" dirty="0"/>
              <a:t>answering</a:t>
            </a:r>
            <a:endParaRPr lang="en-US" altLang="zh-CN" sz="2000" b="1" dirty="0"/>
          </a:p>
          <a:p>
            <a:pPr marL="285750" indent="-285750">
              <a:spcBef>
                <a:spcPts val="600"/>
              </a:spcBef>
              <a:buFont typeface="Arial" panose="020B0604020202020204" pitchFamily="34" charset="0"/>
              <a:buChar char="•"/>
            </a:pPr>
            <a:r>
              <a:rPr lang="en-US" altLang="zh-CN" sz="2000" b="1" dirty="0"/>
              <a:t>Article</a:t>
            </a:r>
            <a:r>
              <a:rPr lang="zh-CN" altLang="en-US" sz="2000" b="1" dirty="0"/>
              <a:t> </a:t>
            </a:r>
            <a:r>
              <a:rPr lang="en-US" altLang="zh-CN" sz="2000" b="1" dirty="0"/>
              <a:t>generation</a:t>
            </a:r>
            <a:endParaRPr lang="en-US" altLang="zh-CN" sz="2000" b="1" dirty="0"/>
          </a:p>
          <a:p>
            <a:pPr marL="285750" indent="-285750">
              <a:spcBef>
                <a:spcPts val="600"/>
              </a:spcBef>
              <a:buFont typeface="Arial" panose="020B0604020202020204" pitchFamily="34" charset="0"/>
              <a:buChar char="•"/>
            </a:pPr>
            <a:r>
              <a:rPr lang="en-US" altLang="zh-CN" sz="2000" b="1" dirty="0"/>
              <a:t>Text summarization</a:t>
            </a:r>
            <a:endParaRPr lang="en-US" altLang="zh-CN" sz="2000" b="1" dirty="0"/>
          </a:p>
          <a:p>
            <a:pPr marL="285750" indent="-285750">
              <a:spcBef>
                <a:spcPts val="600"/>
              </a:spcBef>
              <a:buFont typeface="Arial" panose="020B0604020202020204" pitchFamily="34" charset="0"/>
              <a:buChar char="•"/>
            </a:pPr>
            <a:r>
              <a:rPr lang="en-US" altLang="zh-CN" sz="2000" b="1" dirty="0"/>
              <a:t>Chatbot</a:t>
            </a:r>
            <a:r>
              <a:rPr lang="zh-CN" altLang="en-US" sz="2000" b="1" dirty="0"/>
              <a:t> </a:t>
            </a:r>
            <a:r>
              <a:rPr lang="en-US" altLang="zh-CN" sz="2000" b="1" dirty="0"/>
              <a:t>designing</a:t>
            </a:r>
            <a:r>
              <a:rPr lang="zh-CN" altLang="en-US" sz="2000" b="1" dirty="0"/>
              <a:t> </a:t>
            </a:r>
            <a:r>
              <a:rPr lang="en-US" altLang="zh-CN" sz="2000" b="1" dirty="0"/>
              <a:t>…</a:t>
            </a:r>
            <a:endParaRPr lang="en-US" altLang="zh-CN" sz="2000" b="1" dirty="0"/>
          </a:p>
        </p:txBody>
      </p:sp>
      <p:pic>
        <p:nvPicPr>
          <p:cNvPr id="9" name="Picture 2" descr="Natural language processing technology - Azure Architecture Center |  Microsoft Lea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4387" y="4048721"/>
            <a:ext cx="4011716" cy="272322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 sentiment analysis</a:t>
            </a:r>
            <a:endParaRPr lang="zh-CN" altLang="en-US" dirty="0"/>
          </a:p>
        </p:txBody>
      </p:sp>
      <p:pic>
        <p:nvPicPr>
          <p:cNvPr id="5" name="Content Placeholder 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33754" y="1674184"/>
            <a:ext cx="1335023" cy="1297642"/>
          </a:xfrm>
          <a:prstGeom prst="rect">
            <a:avLst/>
          </a:prstGeom>
        </p:spPr>
      </p:pic>
      <p:sp>
        <p:nvSpPr>
          <p:cNvPr id="6" name="TextBox 6"/>
          <p:cNvSpPr txBox="1"/>
          <p:nvPr/>
        </p:nvSpPr>
        <p:spPr>
          <a:xfrm>
            <a:off x="1814448" y="994253"/>
            <a:ext cx="3132717" cy="2369880"/>
          </a:xfrm>
          <a:prstGeom prst="rect">
            <a:avLst/>
          </a:prstGeom>
          <a:noFill/>
        </p:spPr>
        <p:txBody>
          <a:bodyPr wrap="none" rtlCol="0">
            <a:spAutoFit/>
          </a:bodyPr>
          <a:lstStyle/>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sz="2800" b="1" i="0" u="none" strike="noStrike" kern="1200" cap="none" spc="0" normalizeH="0" baseline="0" noProof="0" dirty="0">
                <a:ln>
                  <a:noFill/>
                </a:ln>
                <a:solidFill>
                  <a:srgbClr val="000000"/>
                </a:solidFill>
                <a:effectLst/>
                <a:uLnTx/>
                <a:uFillTx/>
                <a:cs typeface="+mn-cs"/>
              </a:rPr>
              <a:t>Attributes</a:t>
            </a:r>
            <a:endParaRPr lang="en-US" sz="2400" b="1" noProof="0" dirty="0">
              <a:solidFill>
                <a:srgbClr val="800000"/>
              </a:solidFill>
            </a:endParaRPr>
          </a:p>
          <a:p>
            <a:pPr marL="800100" lvl="1" indent="-342900">
              <a:buFont typeface="Arial" panose="020B0604020202020204" pitchFamily="34" charset="0"/>
              <a:buChar char="•"/>
              <a:defRPr/>
            </a:pPr>
            <a:r>
              <a:rPr lang="en-US" altLang="zh-CN" sz="2400" dirty="0">
                <a:ea typeface="黑体" panose="02010609060101010101" pitchFamily="49" charset="-122"/>
              </a:rPr>
              <a:t>Z</a:t>
            </a:r>
            <a:r>
              <a:rPr lang="en-US" altLang="zh-CN" sz="2400" dirty="0"/>
              <a:t>oom</a:t>
            </a:r>
            <a:endParaRPr lang="en-US" altLang="zh-CN" sz="2400" dirty="0"/>
          </a:p>
          <a:p>
            <a:pPr marL="800100" lvl="1" indent="-342900">
              <a:buFont typeface="Arial" panose="020B0604020202020204" pitchFamily="34" charset="0"/>
              <a:buChar char="•"/>
              <a:defRPr/>
            </a:pPr>
            <a:r>
              <a:rPr lang="en-US" altLang="zh-CN" sz="2400" dirty="0">
                <a:ea typeface="黑体" panose="02010609060101010101" pitchFamily="49" charset="-122"/>
              </a:rPr>
              <a:t>A</a:t>
            </a:r>
            <a:r>
              <a:rPr lang="en-US" altLang="zh-CN" sz="2400" dirty="0"/>
              <a:t>ffordability</a:t>
            </a:r>
            <a:endParaRPr lang="en-US" altLang="zh-CN" sz="2400" dirty="0"/>
          </a:p>
          <a:p>
            <a:pPr marL="800100" lvl="1" indent="-342900">
              <a:buFont typeface="Arial" panose="020B0604020202020204" pitchFamily="34" charset="0"/>
              <a:buChar char="•"/>
              <a:defRPr/>
            </a:pPr>
            <a:r>
              <a:rPr lang="en-US" altLang="zh-CN" sz="2400" dirty="0">
                <a:solidFill>
                  <a:srgbClr val="FF0000"/>
                </a:solidFill>
                <a:ea typeface="黑体" panose="02010609060101010101" pitchFamily="49" charset="-122"/>
              </a:rPr>
              <a:t>S</a:t>
            </a:r>
            <a:r>
              <a:rPr lang="en-US" altLang="zh-CN" sz="2400" dirty="0">
                <a:solidFill>
                  <a:srgbClr val="FF0000"/>
                </a:solidFill>
              </a:rPr>
              <a:t>ize and weight</a:t>
            </a:r>
            <a:endParaRPr lang="en-US" altLang="zh-CN" sz="2400" dirty="0">
              <a:solidFill>
                <a:srgbClr val="FF0000"/>
              </a:solidFill>
            </a:endParaRPr>
          </a:p>
          <a:p>
            <a:pPr marL="800100" lvl="1" indent="-342900">
              <a:buFont typeface="Arial" panose="020B0604020202020204" pitchFamily="34" charset="0"/>
              <a:buChar char="•"/>
              <a:defRPr/>
            </a:pPr>
            <a:r>
              <a:rPr lang="en-US" altLang="zh-CN" sz="2400" dirty="0">
                <a:ea typeface="黑体" panose="02010609060101010101" pitchFamily="49" charset="-122"/>
              </a:rPr>
              <a:t>F</a:t>
            </a:r>
            <a:r>
              <a:rPr lang="en-US" altLang="zh-CN" sz="2400" dirty="0"/>
              <a:t>lash</a:t>
            </a:r>
            <a:endParaRPr lang="en-US" altLang="zh-CN" sz="2400" dirty="0"/>
          </a:p>
          <a:p>
            <a:pPr marL="800100" lvl="1" indent="-342900">
              <a:buFont typeface="Arial" panose="020B0604020202020204" pitchFamily="34" charset="0"/>
              <a:buChar char="•"/>
              <a:defRPr/>
            </a:pPr>
            <a:r>
              <a:rPr lang="en-US" altLang="zh-CN" sz="2400" dirty="0">
                <a:ea typeface="黑体" panose="02010609060101010101" pitchFamily="49" charset="-122"/>
              </a:rPr>
              <a:t>E</a:t>
            </a:r>
            <a:r>
              <a:rPr lang="en-US" altLang="zh-CN" sz="2400" dirty="0"/>
              <a:t>ase of use</a:t>
            </a:r>
            <a:endParaRPr kumimoji="0" lang="en-US" sz="2400" i="0" u="none" strike="noStrike" kern="1200" cap="none" spc="0" normalizeH="0" baseline="0" noProof="0" dirty="0">
              <a:ln>
                <a:noFill/>
              </a:ln>
              <a:effectLst/>
              <a:uLnTx/>
              <a:uFillTx/>
            </a:endParaRPr>
          </a:p>
        </p:txBody>
      </p:sp>
      <p:grpSp>
        <p:nvGrpSpPr>
          <p:cNvPr id="7" name="Group 7"/>
          <p:cNvGrpSpPr/>
          <p:nvPr/>
        </p:nvGrpSpPr>
        <p:grpSpPr>
          <a:xfrm>
            <a:off x="5453345" y="1465798"/>
            <a:ext cx="2030130" cy="1818751"/>
            <a:chOff x="3886200" y="1123950"/>
            <a:chExt cx="2362200" cy="1447800"/>
          </a:xfrm>
        </p:grpSpPr>
        <p:sp>
          <p:nvSpPr>
            <p:cNvPr id="8" name="Rectangle 8"/>
            <p:cNvSpPr/>
            <p:nvPr/>
          </p:nvSpPr>
          <p:spPr bwMode="auto">
            <a:xfrm>
              <a:off x="3886200" y="11239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sp>
          <p:nvSpPr>
            <p:cNvPr id="9" name="Rectangle 9"/>
            <p:cNvSpPr/>
            <p:nvPr/>
          </p:nvSpPr>
          <p:spPr bwMode="auto">
            <a:xfrm>
              <a:off x="3886200" y="1123950"/>
              <a:ext cx="18288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sp>
          <p:nvSpPr>
            <p:cNvPr id="10" name="Rectangle 10"/>
            <p:cNvSpPr/>
            <p:nvPr/>
          </p:nvSpPr>
          <p:spPr bwMode="auto">
            <a:xfrm>
              <a:off x="3886200" y="14287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sp>
          <p:nvSpPr>
            <p:cNvPr id="11" name="Rectangle 11"/>
            <p:cNvSpPr/>
            <p:nvPr/>
          </p:nvSpPr>
          <p:spPr bwMode="auto">
            <a:xfrm>
              <a:off x="3886200" y="1428750"/>
              <a:ext cx="21336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sp>
          <p:nvSpPr>
            <p:cNvPr id="12" name="Rectangle 12"/>
            <p:cNvSpPr/>
            <p:nvPr/>
          </p:nvSpPr>
          <p:spPr bwMode="auto">
            <a:xfrm>
              <a:off x="3886200" y="17335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sp>
          <p:nvSpPr>
            <p:cNvPr id="13" name="Rectangle 13"/>
            <p:cNvSpPr/>
            <p:nvPr/>
          </p:nvSpPr>
          <p:spPr bwMode="auto">
            <a:xfrm>
              <a:off x="3886200" y="1733550"/>
              <a:ext cx="16002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sp>
          <p:nvSpPr>
            <p:cNvPr id="14" name="Rectangle 14"/>
            <p:cNvSpPr/>
            <p:nvPr/>
          </p:nvSpPr>
          <p:spPr bwMode="auto">
            <a:xfrm>
              <a:off x="3886200" y="20383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sp>
          <p:nvSpPr>
            <p:cNvPr id="15" name="Rectangle 15"/>
            <p:cNvSpPr/>
            <p:nvPr/>
          </p:nvSpPr>
          <p:spPr bwMode="auto">
            <a:xfrm>
              <a:off x="3886200" y="2038349"/>
              <a:ext cx="2362200" cy="228601"/>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sp>
          <p:nvSpPr>
            <p:cNvPr id="16" name="Rectangle 16"/>
            <p:cNvSpPr/>
            <p:nvPr/>
          </p:nvSpPr>
          <p:spPr bwMode="auto">
            <a:xfrm>
              <a:off x="3886200" y="2343150"/>
              <a:ext cx="2362200" cy="228600"/>
            </a:xfrm>
            <a:prstGeom prst="rect">
              <a:avLst/>
            </a:prstGeom>
            <a:solidFill>
              <a:schemeClr val="bg1"/>
            </a:solidFill>
            <a:ln w="9525" cap="flat" cmpd="sng" algn="ctr">
              <a:solidFill>
                <a:schemeClr val="tx1"/>
              </a:solid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sp>
          <p:nvSpPr>
            <p:cNvPr id="17" name="Rectangle 17"/>
            <p:cNvSpPr/>
            <p:nvPr/>
          </p:nvSpPr>
          <p:spPr bwMode="auto">
            <a:xfrm>
              <a:off x="3886200" y="2343150"/>
              <a:ext cx="1295400" cy="228600"/>
            </a:xfrm>
            <a:prstGeom prst="rect">
              <a:avLst/>
            </a:prstGeom>
            <a:solidFill>
              <a:schemeClr val="bg2">
                <a:lumMod val="75000"/>
              </a:schemeClr>
            </a:solidFill>
            <a:ln w="9525" cap="flat" cmpd="sng" algn="ctr">
              <a:noFill/>
              <a:prstDash val="solid"/>
              <a:miter lim="800000"/>
              <a:headEnd type="none" w="med" len="med"/>
              <a:tailEnd type="none" w="med" len="med"/>
            </a:ln>
            <a:effectLst/>
          </p:spPr>
          <p:txBody>
            <a:bodyPr vert="horz" wrap="none" lIns="91440" tIns="45720" rIns="91440" bIns="45720" numCol="1" rtlCol="0" anchor="ctr" anchorCtr="0" compatLnSpc="1"/>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sz="2400" b="0" i="0" u="none" strike="noStrike" kern="1200" cap="none" spc="0" normalizeH="0" baseline="0" noProof="0">
                <a:ln>
                  <a:noFill/>
                </a:ln>
                <a:solidFill>
                  <a:prstClr val="black"/>
                </a:solidFill>
                <a:effectLst/>
                <a:uLnTx/>
                <a:uFillTx/>
                <a:latin typeface="Lucida Sans" panose="020B0602030504020204" pitchFamily="-65" charset="0"/>
                <a:ea typeface="+mn-ea"/>
                <a:cs typeface="+mn-cs"/>
              </a:endParaRPr>
            </a:p>
          </p:txBody>
        </p:sp>
      </p:grpSp>
      <p:pic>
        <p:nvPicPr>
          <p:cNvPr id="18" name="Picture 22"/>
          <p:cNvPicPr>
            <a:picLocks noChangeAspect="1"/>
          </p:cNvPicPr>
          <p:nvPr/>
        </p:nvPicPr>
        <p:blipFill rotWithShape="1">
          <a:blip r:embed="rId2">
            <a:extLst>
              <a:ext uri="{28A0092B-C50C-407E-A947-70E740481C1C}">
                <a14:useLocalDpi xmlns:a14="http://schemas.microsoft.com/office/drawing/2010/main" val="0"/>
              </a:ext>
            </a:extLst>
          </a:blip>
          <a:srcRect l="3452" t="3740" r="18785" b="48691"/>
          <a:stretch>
            <a:fillRect/>
          </a:stretch>
        </p:blipFill>
        <p:spPr>
          <a:xfrm>
            <a:off x="6972585" y="3691783"/>
            <a:ext cx="4871159" cy="2806549"/>
          </a:xfrm>
          <a:prstGeom prst="rect">
            <a:avLst/>
          </a:prstGeom>
        </p:spPr>
      </p:pic>
      <p:sp>
        <p:nvSpPr>
          <p:cNvPr id="19" name="Content Placeholder 2"/>
          <p:cNvSpPr txBox="1"/>
          <p:nvPr/>
        </p:nvSpPr>
        <p:spPr>
          <a:xfrm>
            <a:off x="1160043" y="3691784"/>
            <a:ext cx="5989007" cy="2798688"/>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ea typeface="宋体" panose="02010600030101010101" pitchFamily="2" charset="-122"/>
                <a:cs typeface="+mn-cs"/>
              </a:rPr>
              <a:t>N</a:t>
            </a:r>
            <a:r>
              <a:rPr kumimoji="0" lang="en-US" sz="2400" b="0" i="0" u="none" strike="noStrike" kern="1200" cap="none" spc="0" normalizeH="0" baseline="0" noProof="0" dirty="0">
                <a:ln>
                  <a:noFill/>
                </a:ln>
                <a:solidFill>
                  <a:prstClr val="black"/>
                </a:solidFill>
                <a:effectLst/>
                <a:uLnTx/>
                <a:uFillTx/>
                <a:ea typeface="宋体" panose="02010600030101010101" pitchFamily="2" charset="-122"/>
                <a:cs typeface="+mn-cs"/>
              </a:rPr>
              <a:t>ice and compact to carry! </a:t>
            </a:r>
            <a:endParaRPr kumimoji="0" lang="en-US" sz="2400"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ea typeface="宋体" panose="02010600030101010101" pitchFamily="2" charset="-122"/>
                <a:cs typeface="+mn-cs"/>
              </a:rPr>
              <a:t>S</a:t>
            </a:r>
            <a:r>
              <a:rPr kumimoji="0" lang="en-US" sz="2400" b="0" i="0" u="none" strike="noStrike" kern="1200" cap="none" spc="0" normalizeH="0" baseline="0" noProof="0" dirty="0">
                <a:ln>
                  <a:noFill/>
                </a:ln>
                <a:solidFill>
                  <a:prstClr val="black"/>
                </a:solidFill>
                <a:effectLst/>
                <a:uLnTx/>
                <a:uFillTx/>
                <a:ea typeface="宋体" panose="02010600030101010101" pitchFamily="2" charset="-122"/>
                <a:cs typeface="+mn-cs"/>
              </a:rPr>
              <a:t>ince the camera is small and light, I won't need to carry around those heavy, bulky professional cameras either! </a:t>
            </a:r>
            <a:endParaRPr kumimoji="0" lang="en-US" sz="2400"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ea typeface="宋体" panose="02010600030101010101" pitchFamily="2" charset="-122"/>
                <a:cs typeface="+mn-cs"/>
              </a:rPr>
              <a:t>T</a:t>
            </a:r>
            <a:r>
              <a:rPr kumimoji="0" lang="en-US" sz="2400" b="0" i="0" u="none" strike="noStrike" kern="1200" cap="none" spc="0" normalizeH="0" baseline="0" noProof="0" dirty="0">
                <a:ln>
                  <a:noFill/>
                </a:ln>
                <a:solidFill>
                  <a:prstClr val="black"/>
                </a:solidFill>
                <a:effectLst/>
                <a:uLnTx/>
                <a:uFillTx/>
                <a:ea typeface="宋体" panose="02010600030101010101" pitchFamily="2" charset="-122"/>
                <a:cs typeface="+mn-cs"/>
              </a:rPr>
              <a:t>he camera feels flimsy, is plastic and very light in weight you have to be very delicate in the handling of this camera</a:t>
            </a:r>
            <a:r>
              <a:rPr lang="en-US" sz="2400" dirty="0">
                <a:solidFill>
                  <a:prstClr val="black"/>
                </a:solidFill>
              </a:rPr>
              <a:t>.</a:t>
            </a:r>
            <a:endParaRPr kumimoji="0" lang="en-US" sz="24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
        <p:nvSpPr>
          <p:cNvPr id="20" name="TextBox 18"/>
          <p:cNvSpPr txBox="1"/>
          <p:nvPr/>
        </p:nvSpPr>
        <p:spPr>
          <a:xfrm>
            <a:off x="640349" y="3607814"/>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sp>
        <p:nvSpPr>
          <p:cNvPr id="21" name="TextBox 19"/>
          <p:cNvSpPr txBox="1"/>
          <p:nvPr/>
        </p:nvSpPr>
        <p:spPr>
          <a:xfrm>
            <a:off x="622715" y="5494261"/>
            <a:ext cx="604653"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FF0000"/>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FF0000"/>
              </a:solidFill>
              <a:effectLst/>
              <a:uLnTx/>
              <a:uFillTx/>
            </a:endParaRPr>
          </a:p>
        </p:txBody>
      </p:sp>
      <p:sp>
        <p:nvSpPr>
          <p:cNvPr id="22" name="TextBox 20"/>
          <p:cNvSpPr txBox="1"/>
          <p:nvPr/>
        </p:nvSpPr>
        <p:spPr>
          <a:xfrm>
            <a:off x="640349" y="4445578"/>
            <a:ext cx="569387"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4000" b="1" i="0" u="none" strike="noStrike" kern="1200" cap="none" spc="0" normalizeH="0" baseline="0" noProof="0" dirty="0">
                <a:ln>
                  <a:noFill/>
                </a:ln>
                <a:solidFill>
                  <a:srgbClr val="3366FF"/>
                </a:solidFill>
                <a:effectLst/>
                <a:uLnTx/>
                <a:uFillTx/>
                <a:ea typeface="Zapf Dingbats"/>
                <a:cs typeface="Zapf Dingbats"/>
                <a:sym typeface="Zapf Dingbats"/>
              </a:rPr>
              <a:t>✓</a:t>
            </a:r>
            <a:endParaRPr kumimoji="0" lang="en-US" sz="4000" b="1" i="0" u="none" strike="noStrike" kern="1200" cap="none" spc="0" normalizeH="0" baseline="0" noProof="0" dirty="0">
              <a:ln>
                <a:noFill/>
              </a:ln>
              <a:solidFill>
                <a:srgbClr val="3366FF"/>
              </a:solidFill>
              <a:effectLst/>
              <a:uLnTx/>
              <a:uFillTx/>
            </a:endParaRPr>
          </a:p>
        </p:txBody>
      </p:sp>
      <p:cxnSp>
        <p:nvCxnSpPr>
          <p:cNvPr id="34" name="Straight Arrow Connector 12"/>
          <p:cNvCxnSpPr/>
          <p:nvPr/>
        </p:nvCxnSpPr>
        <p:spPr>
          <a:xfrm flipV="1">
            <a:off x="7594599" y="2240441"/>
            <a:ext cx="2240906" cy="2060"/>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6" name="文本框 35"/>
          <p:cNvSpPr txBox="1"/>
          <p:nvPr/>
        </p:nvSpPr>
        <p:spPr>
          <a:xfrm>
            <a:off x="9946629" y="1810619"/>
            <a:ext cx="1711617" cy="952890"/>
          </a:xfrm>
          <a:prstGeom prst="rect">
            <a:avLst/>
          </a:prstGeom>
          <a:noFill/>
        </p:spPr>
        <p:txBody>
          <a:bodyPr wrap="square">
            <a:spAutoFit/>
          </a:bodyPr>
          <a:lstStyle/>
          <a:p>
            <a:pPr marL="285750" indent="-285750">
              <a:lnSpc>
                <a:spcPct val="150000"/>
              </a:lnSpc>
              <a:buFont typeface="Arial" panose="020B0604020202020204" pitchFamily="34" charset="0"/>
              <a:buChar char="•"/>
            </a:pPr>
            <a:r>
              <a:rPr kumimoji="0" lang="en-US" altLang="zh-CN" sz="2000" b="1" i="0" u="none" strike="noStrike" kern="1200" cap="none" spc="0" normalizeH="0" baseline="0" noProof="0" dirty="0">
                <a:ln>
                  <a:noFill/>
                </a:ln>
                <a:solidFill>
                  <a:srgbClr val="3366FF"/>
                </a:solidFill>
                <a:effectLst/>
                <a:uLnTx/>
                <a:uFillTx/>
              </a:rPr>
              <a:t>Positive</a:t>
            </a:r>
            <a:endParaRPr kumimoji="0" lang="en-US" altLang="zh-CN" sz="2000" b="1" i="0" u="none" strike="noStrike" kern="1200" cap="none" spc="0" normalizeH="0" baseline="0" noProof="0" dirty="0">
              <a:ln>
                <a:noFill/>
              </a:ln>
              <a:solidFill>
                <a:srgbClr val="3366FF"/>
              </a:solidFill>
              <a:effectLst/>
              <a:uLnTx/>
              <a:uFillTx/>
            </a:endParaRPr>
          </a:p>
          <a:p>
            <a:pPr marL="285750" indent="-285750">
              <a:lnSpc>
                <a:spcPct val="150000"/>
              </a:lnSpc>
              <a:buFont typeface="Arial" panose="020B0604020202020204" pitchFamily="34" charset="0"/>
              <a:buChar char="•"/>
            </a:pPr>
            <a:r>
              <a:rPr lang="en-US" altLang="zh-CN" sz="2000" b="1" dirty="0">
                <a:solidFill>
                  <a:srgbClr val="FF0000"/>
                </a:solidFill>
              </a:rPr>
              <a:t>Negative</a:t>
            </a:r>
            <a:endParaRPr lang="zh-CN" altLang="en-US" sz="2000" dirty="0">
              <a:solidFill>
                <a:srgbClr val="FF0000"/>
              </a:solidFill>
            </a:endParaRPr>
          </a:p>
        </p:txBody>
      </p:sp>
      <p:cxnSp>
        <p:nvCxnSpPr>
          <p:cNvPr id="37" name="Straight Arrow Connector 12"/>
          <p:cNvCxnSpPr/>
          <p:nvPr/>
        </p:nvCxnSpPr>
        <p:spPr>
          <a:xfrm flipV="1">
            <a:off x="6091239" y="2527573"/>
            <a:ext cx="3744266" cy="1379751"/>
          </a:xfrm>
          <a:prstGeom prst="straightConnector1">
            <a:avLst/>
          </a:prstGeom>
          <a:ln w="6350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42" name="文本框 41"/>
          <p:cNvSpPr txBox="1"/>
          <p:nvPr/>
        </p:nvSpPr>
        <p:spPr>
          <a:xfrm>
            <a:off x="7798219" y="1539188"/>
            <a:ext cx="1833665" cy="646331"/>
          </a:xfrm>
          <a:prstGeom prst="rect">
            <a:avLst/>
          </a:prstGeom>
          <a:noFill/>
        </p:spPr>
        <p:txBody>
          <a:bodyPr wrap="square" rtlCol="0">
            <a:spAutoFit/>
          </a:bodyPr>
          <a:lstStyle/>
          <a:p>
            <a:r>
              <a:rPr lang="en-US" altLang="zh-CN" b="1" dirty="0">
                <a:solidFill>
                  <a:srgbClr val="0068B7"/>
                </a:solidFill>
              </a:rPr>
              <a:t>NLP</a:t>
            </a:r>
            <a:r>
              <a:rPr lang="zh-CN" altLang="en-US" b="1" dirty="0">
                <a:solidFill>
                  <a:srgbClr val="0068B7"/>
                </a:solidFill>
              </a:rPr>
              <a:t> </a:t>
            </a:r>
            <a:r>
              <a:rPr lang="en-US" altLang="zh-CN" b="1" dirty="0">
                <a:solidFill>
                  <a:srgbClr val="0068B7"/>
                </a:solidFill>
              </a:rPr>
              <a:t>Model/</a:t>
            </a:r>
            <a:r>
              <a:rPr lang="zh-CN" altLang="en-US" b="1" dirty="0">
                <a:solidFill>
                  <a:srgbClr val="0068B7"/>
                </a:solidFill>
              </a:rPr>
              <a:t> </a:t>
            </a:r>
            <a:r>
              <a:rPr lang="en-US" altLang="zh-CN" b="1" dirty="0">
                <a:solidFill>
                  <a:srgbClr val="0068B7"/>
                </a:solidFill>
              </a:rPr>
              <a:t>Algorithm</a:t>
            </a:r>
            <a:endParaRPr lang="zh-CN" altLang="en-US" b="1" dirty="0">
              <a:solidFill>
                <a:srgbClr val="0068B7"/>
              </a:solidFill>
            </a:endParaRPr>
          </a:p>
        </p:txBody>
      </p:sp>
      <p:sp>
        <p:nvSpPr>
          <p:cNvPr id="46" name="灯片编号占位符 45"/>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4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9" grpId="0"/>
      <p:bldP spid="20" grpId="0"/>
      <p:bldP spid="21" grpId="0"/>
      <p:bldP spid="22" grpId="0"/>
      <p:bldP spid="36" grpId="0"/>
      <p:bldP spid="4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 machine translation</a:t>
            </a:r>
            <a:endParaRPr lang="zh-CN" altLang="en-US" dirty="0"/>
          </a:p>
        </p:txBody>
      </p:sp>
      <p:pic>
        <p:nvPicPr>
          <p:cNvPr id="5" name="内容占位符 5"/>
          <p:cNvPicPr>
            <a:picLocks noGrp="1" noChangeAspect="1"/>
          </p:cNvPicPr>
          <p:nvPr>
            <p:ph idx="1"/>
          </p:nvPr>
        </p:nvPicPr>
        <p:blipFill>
          <a:blip r:embed="rId1"/>
          <a:stretch>
            <a:fillRect/>
          </a:stretch>
        </p:blipFill>
        <p:spPr>
          <a:xfrm>
            <a:off x="477839" y="1325528"/>
            <a:ext cx="5618161" cy="2348762"/>
          </a:xfrm>
        </p:spPr>
      </p:pic>
      <p:sp>
        <p:nvSpPr>
          <p:cNvPr id="9" name="灯片编号占位符 8"/>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3" name="内容占位符 5"/>
          <p:cNvPicPr>
            <a:picLocks noChangeAspect="1"/>
          </p:cNvPicPr>
          <p:nvPr/>
        </p:nvPicPr>
        <p:blipFill rotWithShape="1">
          <a:blip r:embed="rId2"/>
          <a:srcRect l="1164" r="2112"/>
          <a:stretch>
            <a:fillRect/>
          </a:stretch>
        </p:blipFill>
        <p:spPr>
          <a:xfrm>
            <a:off x="6091239" y="3792277"/>
            <a:ext cx="5897444" cy="2348762"/>
          </a:xfrm>
          <a:prstGeom prst="rect">
            <a:avLst/>
          </a:prstGeom>
        </p:spPr>
      </p:pic>
      <p:sp>
        <p:nvSpPr>
          <p:cNvPr id="4" name="TextBox 3"/>
          <p:cNvSpPr txBox="1"/>
          <p:nvPr/>
        </p:nvSpPr>
        <p:spPr>
          <a:xfrm>
            <a:off x="7298939" y="2238299"/>
            <a:ext cx="3482043" cy="523220"/>
          </a:xfrm>
          <a:prstGeom prst="rect">
            <a:avLst/>
          </a:prstGeom>
          <a:noFill/>
        </p:spPr>
        <p:txBody>
          <a:bodyPr wrap="none" rtlCol="0">
            <a:spAutoFit/>
          </a:bodyPr>
          <a:lstStyle/>
          <a:p>
            <a:r>
              <a:rPr lang="en-US" altLang="zh-CN" sz="2800" b="1" dirty="0"/>
              <a:t>Chinese</a:t>
            </a:r>
            <a:r>
              <a:rPr lang="zh-CN" altLang="en-US" sz="2800" b="1" dirty="0"/>
              <a:t> </a:t>
            </a:r>
            <a:r>
              <a:rPr lang="en-US" altLang="zh-CN" sz="2800" b="1" dirty="0">
                <a:sym typeface="Wingdings" panose="05000000000000000000" pitchFamily="2" charset="2"/>
              </a:rPr>
              <a:t></a:t>
            </a:r>
            <a:r>
              <a:rPr lang="zh-CN" altLang="en-US" sz="2800" b="1" dirty="0">
                <a:sym typeface="Wingdings" panose="05000000000000000000" pitchFamily="2" charset="2"/>
              </a:rPr>
              <a:t> </a:t>
            </a:r>
            <a:r>
              <a:rPr lang="en-US" altLang="zh-CN" sz="2800" b="1" dirty="0">
                <a:sym typeface="Wingdings" panose="05000000000000000000" pitchFamily="2" charset="2"/>
              </a:rPr>
              <a:t>English</a:t>
            </a:r>
            <a:endParaRPr lang="en-US" sz="2800" b="1" dirty="0"/>
          </a:p>
        </p:txBody>
      </p:sp>
      <p:sp>
        <p:nvSpPr>
          <p:cNvPr id="6" name="TextBox 5"/>
          <p:cNvSpPr txBox="1"/>
          <p:nvPr/>
        </p:nvSpPr>
        <p:spPr>
          <a:xfrm>
            <a:off x="1545897" y="4558712"/>
            <a:ext cx="3587842" cy="523220"/>
          </a:xfrm>
          <a:prstGeom prst="rect">
            <a:avLst/>
          </a:prstGeom>
          <a:noFill/>
        </p:spPr>
        <p:txBody>
          <a:bodyPr wrap="none" rtlCol="0">
            <a:spAutoFit/>
          </a:bodyPr>
          <a:lstStyle/>
          <a:p>
            <a:r>
              <a:rPr lang="en-US" altLang="zh-CN" sz="2800" b="1" dirty="0"/>
              <a:t>English</a:t>
            </a:r>
            <a:r>
              <a:rPr lang="zh-CN" altLang="en-US" sz="2800" b="1" dirty="0"/>
              <a:t> </a:t>
            </a:r>
            <a:r>
              <a:rPr lang="en-US" altLang="zh-CN" sz="2800" b="1" dirty="0">
                <a:sym typeface="Wingdings" panose="05000000000000000000" pitchFamily="2" charset="2"/>
              </a:rPr>
              <a:t></a:t>
            </a:r>
            <a:r>
              <a:rPr lang="zh-CN" altLang="en-US" sz="2800" b="1" dirty="0">
                <a:sym typeface="Wingdings" panose="05000000000000000000" pitchFamily="2" charset="2"/>
              </a:rPr>
              <a:t> </a:t>
            </a:r>
            <a:r>
              <a:rPr lang="en-US" altLang="zh-CN" sz="2800" b="1" dirty="0">
                <a:sym typeface="Wingdings" panose="05000000000000000000" pitchFamily="2" charset="2"/>
              </a:rPr>
              <a:t>Chinese</a:t>
            </a:r>
            <a:endParaRPr lang="en-US" sz="2800" b="1"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 machine translation</a:t>
            </a:r>
            <a:endParaRPr lang="zh-CN" altLang="en-US" dirty="0"/>
          </a:p>
        </p:txBody>
      </p:sp>
      <p:cxnSp>
        <p:nvCxnSpPr>
          <p:cNvPr id="5" name="OTLSHAPE_M_a58f29487c0343c08abcf41913e40cae_Connector1"/>
          <p:cNvCxnSpPr/>
          <p:nvPr>
            <p:custDataLst>
              <p:tags r:id="rId1"/>
            </p:custDataLst>
          </p:nvPr>
        </p:nvCxnSpPr>
        <p:spPr>
          <a:xfrm>
            <a:off x="6170187" y="1135117"/>
            <a:ext cx="0" cy="5088753"/>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6" name="OTLSHAPE_TB_00000000000000000000000000000000_ScaleContainer"/>
          <p:cNvSpPr/>
          <p:nvPr>
            <p:custDataLst>
              <p:tags r:id="rId2"/>
            </p:custDataLst>
          </p:nvPr>
        </p:nvSpPr>
        <p:spPr>
          <a:xfrm>
            <a:off x="5942642" y="6223870"/>
            <a:ext cx="5909207" cy="381000"/>
          </a:xfrm>
          <a:prstGeom prst="roundRect">
            <a:avLst>
              <a:gd name="adj" fmla="val 100000"/>
            </a:avLst>
          </a:prstGeom>
          <a:solidFill>
            <a:srgbClr val="0068B7"/>
          </a:solidFill>
          <a:ln w="12700" cap="flat" cmpd="sng" algn="ctr">
            <a:noFill/>
            <a:prstDash val="solid"/>
            <a:miter lim="800000"/>
          </a:ln>
          <a:effectLst>
            <a:reflection blurRad="6350" stA="50000" endA="300" endPos="55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dirty="0">
              <a:ln>
                <a:noFill/>
              </a:ln>
              <a:solidFill>
                <a:prstClr val="white"/>
              </a:solidFill>
              <a:effectLst/>
              <a:uLnTx/>
              <a:uFillTx/>
              <a:latin typeface="Arial" panose="020B0604020202020204"/>
              <a:ea typeface="+mn-ea"/>
              <a:cs typeface="+mn-cs"/>
            </a:endParaRPr>
          </a:p>
        </p:txBody>
      </p:sp>
      <p:sp>
        <p:nvSpPr>
          <p:cNvPr id="7" name="OTLSHAPE_TB_00000000000000000000000000000000_TimescaleInterval1"/>
          <p:cNvSpPr txBox="1"/>
          <p:nvPr>
            <p:custDataLst>
              <p:tags r:id="rId3"/>
            </p:custDataLst>
          </p:nvPr>
        </p:nvSpPr>
        <p:spPr>
          <a:xfrm>
            <a:off x="6171241" y="6321343"/>
            <a:ext cx="268150" cy="186055"/>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1" i="0" u="none" strike="noStrike" kern="1200" cap="none" spc="-18" normalizeH="0" baseline="0" noProof="0" dirty="0">
                <a:ln>
                  <a:noFill/>
                </a:ln>
                <a:solidFill>
                  <a:srgbClr val="E7E6E6"/>
                </a:solidFill>
                <a:effectLst/>
                <a:uLnTx/>
                <a:uFillTx/>
                <a:ea typeface="黑体" panose="02010609060101010101" pitchFamily="49" charset="-122"/>
                <a:cs typeface="+mn-cs"/>
              </a:rPr>
              <a:t>1960</a:t>
            </a:r>
            <a:endParaRPr kumimoji="0" lang="en-US" sz="2000" b="1" i="0" u="none" strike="noStrike" kern="1200" cap="none" spc="-18" normalizeH="0" baseline="0" noProof="0" dirty="0">
              <a:ln>
                <a:noFill/>
              </a:ln>
              <a:solidFill>
                <a:srgbClr val="E7E6E6"/>
              </a:solidFill>
              <a:effectLst/>
              <a:uLnTx/>
              <a:uFillTx/>
              <a:ea typeface="+mn-ea"/>
              <a:cs typeface="+mn-cs"/>
            </a:endParaRPr>
          </a:p>
        </p:txBody>
      </p:sp>
      <p:sp>
        <p:nvSpPr>
          <p:cNvPr id="9" name="OTLSHAPE_TB_00000000000000000000000000000000_TimescaleInterval3"/>
          <p:cNvSpPr txBox="1"/>
          <p:nvPr>
            <p:custDataLst>
              <p:tags r:id="rId4"/>
            </p:custDataLst>
          </p:nvPr>
        </p:nvSpPr>
        <p:spPr>
          <a:xfrm>
            <a:off x="6935147" y="6296735"/>
            <a:ext cx="1807275" cy="262106"/>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20" normalizeH="0" baseline="0" noProof="0" dirty="0">
                <a:ln>
                  <a:noFill/>
                </a:ln>
                <a:solidFill>
                  <a:srgbClr val="E7E6E6"/>
                </a:solidFill>
                <a:effectLst/>
                <a:uLnTx/>
                <a:uFillTx/>
                <a:ea typeface="+mn-ea"/>
                <a:cs typeface="+mn-cs"/>
              </a:rPr>
              <a:t>1990 </a:t>
            </a:r>
            <a:r>
              <a:rPr kumimoji="0" lang="en-US" sz="2000" b="1" i="0" u="none" strike="noStrike" kern="1200" cap="none" spc="-20" normalizeH="0" baseline="0" noProof="0" dirty="0">
                <a:ln>
                  <a:noFill/>
                </a:ln>
                <a:solidFill>
                  <a:srgbClr val="E7E6E6"/>
                </a:solidFill>
                <a:effectLst/>
                <a:uLnTx/>
                <a:uFillTx/>
                <a:ea typeface="+mn-ea"/>
                <a:cs typeface="Mangal" panose="02040503050203030202" pitchFamily="18" charset="0"/>
              </a:rPr>
              <a:t>–</a:t>
            </a:r>
            <a:r>
              <a:rPr kumimoji="0" lang="en-US" sz="2000" b="1" i="0" u="none" strike="noStrike" kern="1200" cap="none" spc="-20" normalizeH="0" baseline="0" noProof="0" dirty="0">
                <a:ln>
                  <a:noFill/>
                </a:ln>
                <a:solidFill>
                  <a:srgbClr val="E7E6E6"/>
                </a:solidFill>
                <a:effectLst/>
                <a:uLnTx/>
                <a:uFillTx/>
                <a:ea typeface="+mn-ea"/>
                <a:cs typeface="+mn-cs"/>
              </a:rPr>
              <a:t> 2000</a:t>
            </a:r>
            <a:endParaRPr kumimoji="0" lang="en-US" sz="2000" b="1" i="0" u="none" strike="noStrike" kern="1200" cap="none" spc="-20" normalizeH="0" baseline="0" noProof="0" dirty="0">
              <a:ln>
                <a:noFill/>
              </a:ln>
              <a:solidFill>
                <a:srgbClr val="E7E6E6"/>
              </a:solidFill>
              <a:effectLst/>
              <a:uLnTx/>
              <a:uFillTx/>
              <a:ea typeface="+mn-ea"/>
              <a:cs typeface="+mn-cs"/>
            </a:endParaRPr>
          </a:p>
        </p:txBody>
      </p:sp>
      <p:sp>
        <p:nvSpPr>
          <p:cNvPr id="12" name="OTLSHAPE_M_a58f29487c0343c08abcf41913e40cae_Title"/>
          <p:cNvSpPr txBox="1"/>
          <p:nvPr>
            <p:custDataLst>
              <p:tags r:id="rId5"/>
            </p:custDataLst>
          </p:nvPr>
        </p:nvSpPr>
        <p:spPr>
          <a:xfrm>
            <a:off x="6300401" y="1395478"/>
            <a:ext cx="5421235" cy="861774"/>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6" normalizeH="0" baseline="0" noProof="0" dirty="0">
                <a:ln>
                  <a:noFill/>
                </a:ln>
                <a:solidFill>
                  <a:prstClr val="black"/>
                </a:solidFill>
                <a:effectLst/>
                <a:uLnTx/>
                <a:uFillTx/>
                <a:ea typeface="+mn-ea"/>
                <a:cs typeface="+mn-cs"/>
              </a:rPr>
              <a:t>Machine translation research started in the 1960s.</a:t>
            </a:r>
            <a:endParaRPr kumimoji="0" lang="en-US" sz="2800" b="1" i="0" u="none" strike="noStrike" kern="1200" cap="none" spc="-6" normalizeH="0" baseline="0" noProof="0" dirty="0">
              <a:ln>
                <a:noFill/>
              </a:ln>
              <a:solidFill>
                <a:prstClr val="black"/>
              </a:solidFill>
              <a:effectLst/>
              <a:uLnTx/>
              <a:uFillTx/>
              <a:ea typeface="+mn-ea"/>
              <a:cs typeface="+mn-cs"/>
            </a:endParaRPr>
          </a:p>
        </p:txBody>
      </p:sp>
      <p:cxnSp>
        <p:nvCxnSpPr>
          <p:cNvPr id="14" name="OTLSHAPE_M_a58f29487c0343c08abcf41913e40cae_Connector1"/>
          <p:cNvCxnSpPr/>
          <p:nvPr>
            <p:custDataLst>
              <p:tags r:id="rId6"/>
            </p:custDataLst>
          </p:nvPr>
        </p:nvCxnSpPr>
        <p:spPr>
          <a:xfrm>
            <a:off x="7635169" y="2455032"/>
            <a:ext cx="0" cy="3768838"/>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6" name="OTLSHAPE_M_a58f29487c0343c08abcf41913e40cae_Title"/>
          <p:cNvSpPr txBox="1"/>
          <p:nvPr>
            <p:custDataLst>
              <p:tags r:id="rId7"/>
            </p:custDataLst>
          </p:nvPr>
        </p:nvSpPr>
        <p:spPr>
          <a:xfrm>
            <a:off x="7838784" y="2653115"/>
            <a:ext cx="3929956" cy="861774"/>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black"/>
                </a:solidFill>
                <a:effectLst/>
                <a:uLnTx/>
                <a:uFillTx/>
                <a:ea typeface="+mn-ea"/>
                <a:cs typeface="+mn-cs"/>
              </a:rPr>
              <a:t>Statistical machine translation</a:t>
            </a:r>
            <a:endParaRPr kumimoji="0" lang="en-US" sz="2800" b="1" i="0" u="none" strike="noStrike" kern="1200" cap="none" spc="0" normalizeH="0" baseline="0" noProof="0" dirty="0">
              <a:ln>
                <a:noFill/>
              </a:ln>
              <a:solidFill>
                <a:prstClr val="black"/>
              </a:solidFill>
              <a:effectLst/>
              <a:uLnTx/>
              <a:uFillTx/>
              <a:ea typeface="+mn-ea"/>
              <a:cs typeface="+mn-cs"/>
            </a:endParaRPr>
          </a:p>
        </p:txBody>
      </p:sp>
      <p:sp>
        <p:nvSpPr>
          <p:cNvPr id="17" name="OTLSHAPE_TB_00000000000000000000000000000000_TimescaleInterval3"/>
          <p:cNvSpPr txBox="1"/>
          <p:nvPr>
            <p:custDataLst>
              <p:tags r:id="rId8"/>
            </p:custDataLst>
          </p:nvPr>
        </p:nvSpPr>
        <p:spPr>
          <a:xfrm>
            <a:off x="10039913" y="6315452"/>
            <a:ext cx="1041697" cy="2128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20" normalizeH="0" baseline="0" noProof="0" dirty="0">
                <a:ln>
                  <a:noFill/>
                </a:ln>
                <a:solidFill>
                  <a:srgbClr val="E7E6E6"/>
                </a:solidFill>
                <a:effectLst/>
                <a:uLnTx/>
                <a:uFillTx/>
                <a:ea typeface="+mn-ea"/>
                <a:cs typeface="+mn-cs"/>
              </a:rPr>
              <a:t>Future</a:t>
            </a:r>
            <a:endParaRPr kumimoji="0" lang="en-US" sz="2000" b="1" i="0" u="none" strike="noStrike" kern="1200" cap="none" spc="-20" normalizeH="0" baseline="0" noProof="0" dirty="0">
              <a:ln>
                <a:noFill/>
              </a:ln>
              <a:solidFill>
                <a:srgbClr val="E7E6E6"/>
              </a:solidFill>
              <a:effectLst/>
              <a:uLnTx/>
              <a:uFillTx/>
              <a:ea typeface="+mn-ea"/>
              <a:cs typeface="+mn-cs"/>
            </a:endParaRPr>
          </a:p>
        </p:txBody>
      </p:sp>
      <p:cxnSp>
        <p:nvCxnSpPr>
          <p:cNvPr id="18" name="OTLSHAPE_M_a58f29487c0343c08abcf41913e40cae_Connector1"/>
          <p:cNvCxnSpPr/>
          <p:nvPr>
            <p:custDataLst>
              <p:tags r:id="rId9"/>
            </p:custDataLst>
          </p:nvPr>
        </p:nvCxnSpPr>
        <p:spPr>
          <a:xfrm>
            <a:off x="9191356" y="3873697"/>
            <a:ext cx="26450" cy="2347677"/>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2" name="OTLSHAPE_TB_00000000000000000000000000000000_TimescaleInterval3"/>
          <p:cNvSpPr txBox="1"/>
          <p:nvPr>
            <p:custDataLst>
              <p:tags r:id="rId10"/>
            </p:custDataLst>
          </p:nvPr>
        </p:nvSpPr>
        <p:spPr>
          <a:xfrm>
            <a:off x="9122632" y="6315622"/>
            <a:ext cx="537071" cy="212800"/>
          </a:xfrm>
          <a:prstGeom prst="rect">
            <a:avLst/>
          </a:prstGeom>
          <a:noFill/>
        </p:spPr>
        <p:txBody>
          <a:bodyPr vert="horz" wrap="none" lIns="0" tIns="0" rIns="0" bIns="0" rtlCol="0" anchor="ctr" anchorCtr="0">
            <a:no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1" i="0" u="none" strike="noStrike" kern="1200" cap="none" spc="-20" normalizeH="0" baseline="0" noProof="0" dirty="0">
                <a:ln>
                  <a:noFill/>
                </a:ln>
                <a:solidFill>
                  <a:srgbClr val="E7E6E6"/>
                </a:solidFill>
                <a:effectLst/>
                <a:uLnTx/>
                <a:uFillTx/>
                <a:ea typeface="+mn-ea"/>
                <a:cs typeface="+mn-cs"/>
              </a:rPr>
              <a:t>2015</a:t>
            </a:r>
            <a:endParaRPr kumimoji="0" lang="en-US" sz="2000" b="1" i="0" u="none" strike="noStrike" kern="1200" cap="none" spc="-20" normalizeH="0" baseline="0" noProof="0" dirty="0">
              <a:ln>
                <a:noFill/>
              </a:ln>
              <a:solidFill>
                <a:srgbClr val="E7E6E6"/>
              </a:solidFill>
              <a:effectLst/>
              <a:uLnTx/>
              <a:uFillTx/>
              <a:ea typeface="+mn-ea"/>
              <a:cs typeface="+mn-cs"/>
            </a:endParaRPr>
          </a:p>
        </p:txBody>
      </p:sp>
      <p:sp>
        <p:nvSpPr>
          <p:cNvPr id="23" name="OTLSHAPE_M_a58f29487c0343c08abcf41913e40cae_Title"/>
          <p:cNvSpPr txBox="1"/>
          <p:nvPr>
            <p:custDataLst>
              <p:tags r:id="rId11"/>
            </p:custDataLst>
          </p:nvPr>
        </p:nvSpPr>
        <p:spPr>
          <a:xfrm>
            <a:off x="9332484" y="3803274"/>
            <a:ext cx="2535667" cy="1292662"/>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ea typeface="黑体" panose="02010609060101010101" pitchFamily="49" charset="-122"/>
                <a:cs typeface="+mn-cs"/>
              </a:rPr>
              <a:t>Neural</a:t>
            </a:r>
            <a:r>
              <a:rPr kumimoji="0" lang="en-US" sz="2800" b="1" i="0" u="none" strike="noStrike" kern="1200" cap="none" spc="0" normalizeH="0" baseline="0" noProof="0" dirty="0">
                <a:ln>
                  <a:noFill/>
                </a:ln>
                <a:solidFill>
                  <a:prstClr val="black"/>
                </a:solidFill>
                <a:effectLst/>
                <a:uLnTx/>
                <a:uFillTx/>
                <a:cs typeface="+mn-cs"/>
              </a:rPr>
              <a:t> machine translation</a:t>
            </a:r>
            <a:endParaRPr kumimoji="0" lang="en-US" sz="2800" b="1" i="0" u="none" strike="noStrike" kern="1200" cap="none" spc="0" normalizeH="0" baseline="0" noProof="0" dirty="0">
              <a:ln>
                <a:noFill/>
              </a:ln>
              <a:solidFill>
                <a:prstClr val="black"/>
              </a:solidFill>
              <a:effectLst/>
              <a:uLnTx/>
              <a:uFillTx/>
              <a:cs typeface="+mn-cs"/>
            </a:endParaRPr>
          </a:p>
        </p:txBody>
      </p:sp>
      <p:pic>
        <p:nvPicPr>
          <p:cNvPr id="25" name="Picture 2"/>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628577" y="3420171"/>
            <a:ext cx="2234734" cy="313867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3435107" y="3416709"/>
            <a:ext cx="2251036" cy="3111543"/>
          </a:xfrm>
          <a:prstGeom prst="rect">
            <a:avLst/>
          </a:prstGeom>
          <a:noFill/>
          <a:extLst>
            <a:ext uri="{909E8E84-426E-40DD-AFC4-6F175D3DCCD1}">
              <a14:hiddenFill xmlns:a14="http://schemas.microsoft.com/office/drawing/2010/main">
                <a:solidFill>
                  <a:srgbClr val="FFFFFF"/>
                </a:solidFill>
              </a14:hiddenFill>
            </a:ext>
          </a:extLst>
        </p:spPr>
      </p:pic>
      <p:sp>
        <p:nvSpPr>
          <p:cNvPr id="27" name="文本框 26"/>
          <p:cNvSpPr txBox="1"/>
          <p:nvPr/>
        </p:nvSpPr>
        <p:spPr>
          <a:xfrm>
            <a:off x="479426" y="1037644"/>
            <a:ext cx="5599558" cy="218521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u="none" strike="noStrike" kern="1200" cap="none" spc="0" normalizeH="0" baseline="0" noProof="0" dirty="0">
                <a:ln>
                  <a:noFill/>
                </a:ln>
                <a:solidFill>
                  <a:prstClr val="black"/>
                </a:solidFill>
                <a:effectLst/>
                <a:uLnTx/>
                <a:uFillTx/>
                <a:ea typeface="黑体" panose="02010609060101010101" pitchFamily="49" charset="-122"/>
                <a:cs typeface="+mn-cs"/>
              </a:rPr>
              <a:t>Warren Weaver on translation as code breaking (1947): </a:t>
            </a:r>
            <a:endParaRPr kumimoji="0" lang="en-US" altLang="zh-CN" sz="2800" b="1" u="none" strike="noStrike" kern="1200" cap="none" spc="0" normalizeH="0" baseline="0" noProof="0" dirty="0">
              <a:ln>
                <a:noFill/>
              </a:ln>
              <a:solidFill>
                <a:prstClr val="black"/>
              </a:solidFill>
              <a:effectLst/>
              <a:uLnTx/>
              <a:uFillTx/>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u="none" strike="noStrike" kern="1200" cap="none" spc="0" normalizeH="0" baseline="0" noProof="0" dirty="0">
                <a:ln>
                  <a:noFill/>
                </a:ln>
                <a:solidFill>
                  <a:prstClr val="black"/>
                </a:solidFill>
                <a:effectLst/>
                <a:uLnTx/>
                <a:uFillTx/>
                <a:ea typeface="黑体" panose="02010609060101010101" pitchFamily="49" charset="-122"/>
              </a:rPr>
              <a:t>When I look at an article in Russian, I say:</a:t>
            </a:r>
            <a:r>
              <a:rPr lang="zh-CN" altLang="en-US" sz="2000" dirty="0">
                <a:solidFill>
                  <a:prstClr val="black"/>
                </a:solidFill>
                <a:ea typeface="黑体" panose="02010609060101010101" pitchFamily="49" charset="-122"/>
              </a:rPr>
              <a:t> </a:t>
            </a:r>
            <a:r>
              <a:rPr lang="en-US" altLang="zh-CN" sz="2000" dirty="0">
                <a:solidFill>
                  <a:prstClr val="black"/>
                </a:solidFill>
                <a:ea typeface="黑体" panose="02010609060101010101" pitchFamily="49" charset="-122"/>
              </a:rPr>
              <a:t>“</a:t>
            </a:r>
            <a:r>
              <a:rPr kumimoji="0" lang="en-US" altLang="zh-CN" sz="2000" u="none" strike="noStrike" kern="1200" cap="none" spc="0" normalizeH="0" baseline="0" noProof="0" dirty="0">
                <a:ln>
                  <a:noFill/>
                </a:ln>
                <a:solidFill>
                  <a:prstClr val="black"/>
                </a:solidFill>
                <a:effectLst/>
                <a:uLnTx/>
                <a:uFillTx/>
                <a:ea typeface="黑体" panose="02010609060101010101" pitchFamily="49" charset="-122"/>
              </a:rPr>
              <a:t>This is really written in English, but it has been coded in some strange symbols. I will now proceed to decode</a:t>
            </a:r>
            <a:r>
              <a:rPr lang="en-US" altLang="zh-CN" sz="2000" dirty="0">
                <a:solidFill>
                  <a:prstClr val="black"/>
                </a:solidFill>
                <a:ea typeface="黑体" panose="02010609060101010101" pitchFamily="49" charset="-122"/>
              </a:rPr>
              <a:t>”</a:t>
            </a:r>
            <a:endParaRPr kumimoji="0" lang="zh-CN" altLang="en-US" sz="2000" u="none" strike="noStrike" kern="1200" cap="none" spc="0" normalizeH="0" baseline="0" noProof="0" dirty="0">
              <a:ln>
                <a:noFill/>
              </a:ln>
              <a:solidFill>
                <a:prstClr val="black"/>
              </a:solidFill>
              <a:effectLst/>
              <a:uLnTx/>
              <a:uFillTx/>
              <a:ea typeface="黑体" panose="02010609060101010101" pitchFamily="49" charset="-122"/>
            </a:endParaRPr>
          </a:p>
        </p:txBody>
      </p:sp>
      <p:cxnSp>
        <p:nvCxnSpPr>
          <p:cNvPr id="33" name="OTLSHAPE_M_a58f29487c0343c08abcf41913e40cae_Connector1"/>
          <p:cNvCxnSpPr/>
          <p:nvPr>
            <p:custDataLst>
              <p:tags r:id="rId14"/>
            </p:custDataLst>
          </p:nvPr>
        </p:nvCxnSpPr>
        <p:spPr>
          <a:xfrm>
            <a:off x="10438593" y="5240012"/>
            <a:ext cx="0" cy="981362"/>
          </a:xfrm>
          <a:prstGeom prst="line">
            <a:avLst/>
          </a:prstGeom>
          <a:ln w="57150" cap="flat" cmpd="sng" algn="ctr">
            <a:solidFill>
              <a:srgbClr val="0072BC"/>
            </a:solidFill>
            <a:prstDash val="solid"/>
            <a:miter lim="800000"/>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6" name="OTLSHAPE_M_a58f29487c0343c08abcf41913e40cae_Title"/>
          <p:cNvSpPr txBox="1"/>
          <p:nvPr>
            <p:custDataLst>
              <p:tags r:id="rId15"/>
            </p:custDataLst>
          </p:nvPr>
        </p:nvSpPr>
        <p:spPr>
          <a:xfrm>
            <a:off x="10506263" y="5247078"/>
            <a:ext cx="425972" cy="430887"/>
          </a:xfrm>
          <a:prstGeom prst="rect">
            <a:avLst/>
          </a:prstGeom>
          <a:noFill/>
        </p:spPr>
        <p:txBody>
          <a:bodyPr vert="horz" wrap="square" lIns="0" tIns="0" rIns="0" bIns="0" rtlCol="0" anchor="ctr" anchorCtr="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ea typeface="黑体" panose="02010609060101010101" pitchFamily="49" charset="-122"/>
                <a:cs typeface="+mn-cs"/>
              </a:rPr>
              <a:t>?</a:t>
            </a:r>
            <a:endParaRPr kumimoji="0" lang="en-US" sz="2800" b="1" i="0" u="none" strike="noStrike" kern="1200" cap="none" spc="0" normalizeH="0" baseline="0" noProof="0" dirty="0">
              <a:ln>
                <a:noFill/>
              </a:ln>
              <a:solidFill>
                <a:prstClr val="black"/>
              </a:solidFill>
              <a:effectLst/>
              <a:uLnTx/>
              <a:uFillTx/>
              <a:cs typeface="+mn-cs"/>
            </a:endParaRPr>
          </a:p>
        </p:txBody>
      </p:sp>
      <p:sp>
        <p:nvSpPr>
          <p:cNvPr id="40" name="灯片编号占位符 39"/>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9" grpId="0"/>
      <p:bldP spid="12" grpId="0"/>
      <p:bldP spid="16" grpId="0"/>
      <p:bldP spid="17" grpId="0"/>
      <p:bldP spid="22" grpId="0"/>
      <p:bldP spid="23" grpId="0"/>
      <p:bldP spid="3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40175" y="1137984"/>
            <a:ext cx="7772400" cy="5068629"/>
          </a:xfrm>
          <a:prstGeom prst="rect">
            <a:avLst/>
          </a:prstGeom>
        </p:spPr>
      </p:pic>
      <p:sp>
        <p:nvSpPr>
          <p:cNvPr id="2" name="标题 1"/>
          <p:cNvSpPr>
            <a:spLocks noGrp="1"/>
          </p:cNvSpPr>
          <p:nvPr>
            <p:ph type="title"/>
          </p:nvPr>
        </p:nvSpPr>
        <p:spPr/>
        <p:txBody>
          <a:bodyPr/>
          <a:lstStyle/>
          <a:p>
            <a:r>
              <a:rPr lang="en-US" altLang="zh-CN" dirty="0"/>
              <a:t>Tasks - question and</a:t>
            </a:r>
            <a:r>
              <a:rPr lang="zh-CN" altLang="en-US" dirty="0"/>
              <a:t> </a:t>
            </a:r>
            <a:r>
              <a:rPr lang="en-US" altLang="zh-CN" dirty="0"/>
              <a:t>answering (QA)</a:t>
            </a:r>
            <a:endParaRPr lang="zh-CN" altLang="en-US" dirty="0"/>
          </a:p>
        </p:txBody>
      </p:sp>
      <p:sp>
        <p:nvSpPr>
          <p:cNvPr id="10" name="灯片编号占位符 9"/>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20" name="文本框 19"/>
          <p:cNvSpPr txBox="1"/>
          <p:nvPr/>
        </p:nvSpPr>
        <p:spPr>
          <a:xfrm>
            <a:off x="314326" y="2632990"/>
            <a:ext cx="4381333" cy="2246769"/>
          </a:xfrm>
          <a:prstGeom prst="rect">
            <a:avLst/>
          </a:prstGeom>
          <a:noFill/>
        </p:spPr>
        <p:txBody>
          <a:bodyPr wrap="square">
            <a:spAutoFit/>
          </a:bodyPr>
          <a:lstStyle/>
          <a:p>
            <a:pPr marL="285750" indent="-285750">
              <a:buFont typeface="Arial" panose="020B0604020202020204" pitchFamily="34" charset="0"/>
              <a:buChar char="•"/>
            </a:pPr>
            <a:r>
              <a:rPr lang="en-US" altLang="zh-CN" sz="2800" b="1" dirty="0"/>
              <a:t>QA provides answers to question directly</a:t>
            </a:r>
            <a:endParaRPr lang="en-US" altLang="zh-CN" sz="2800" b="1" dirty="0"/>
          </a:p>
          <a:p>
            <a:pPr marL="285750" indent="-285750">
              <a:buFont typeface="Arial" panose="020B0604020202020204" pitchFamily="34" charset="0"/>
              <a:buChar char="•"/>
            </a:pPr>
            <a:endParaRPr lang="en-US" altLang="zh-CN" sz="2800" b="1" dirty="0"/>
          </a:p>
          <a:p>
            <a:pPr marL="285750" indent="-285750">
              <a:buFont typeface="Arial" panose="020B0604020202020204" pitchFamily="34" charset="0"/>
              <a:buChar char="•"/>
            </a:pPr>
            <a:r>
              <a:rPr lang="en-US" altLang="zh-CN" sz="2800" b="1" dirty="0"/>
              <a:t>Advance version of information retrieval</a:t>
            </a:r>
            <a:endParaRPr lang="en-US" altLang="zh-CN" sz="2800" b="1"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 QA</a:t>
            </a:r>
            <a:endParaRPr lang="zh-CN" altLang="en-US" dirty="0"/>
          </a:p>
        </p:txBody>
      </p:sp>
      <p:sp>
        <p:nvSpPr>
          <p:cNvPr id="4" name="灯片编号占位符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5" name="图片 4"/>
          <p:cNvPicPr>
            <a:picLocks noChangeAspect="1"/>
          </p:cNvPicPr>
          <p:nvPr/>
        </p:nvPicPr>
        <p:blipFill>
          <a:blip r:embed="rId1"/>
          <a:stretch>
            <a:fillRect/>
          </a:stretch>
        </p:blipFill>
        <p:spPr>
          <a:xfrm>
            <a:off x="479425" y="1157944"/>
            <a:ext cx="6126802" cy="4279833"/>
          </a:xfrm>
          <a:prstGeom prst="rect">
            <a:avLst/>
          </a:prstGeom>
        </p:spPr>
      </p:pic>
      <p:sp>
        <p:nvSpPr>
          <p:cNvPr id="6" name="Content Placeholder 2"/>
          <p:cNvSpPr txBox="1"/>
          <p:nvPr/>
        </p:nvSpPr>
        <p:spPr bwMode="auto">
          <a:xfrm>
            <a:off x="6773065" y="1803280"/>
            <a:ext cx="4809335" cy="4721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Calibri" panose="020F0502020204030204" charset="0"/>
                <a:ea typeface="宋体" panose="02010600030101010101" pitchFamily="2" charset="-122"/>
              </a:defRPr>
            </a:lvl1pPr>
            <a:lvl2pPr marL="742950" indent="-285750" defTabSz="457200">
              <a:defRPr>
                <a:solidFill>
                  <a:schemeClr val="tx1"/>
                </a:solidFill>
                <a:latin typeface="Calibri" panose="020F0502020204030204" charset="0"/>
                <a:ea typeface="宋体" panose="02010600030101010101" pitchFamily="2" charset="-122"/>
              </a:defRPr>
            </a:lvl2pPr>
            <a:lvl3pPr marL="1143000" indent="-228600" defTabSz="457200">
              <a:defRPr>
                <a:solidFill>
                  <a:schemeClr val="tx1"/>
                </a:solidFill>
                <a:latin typeface="Calibri" panose="020F0502020204030204" charset="0"/>
                <a:ea typeface="宋体" panose="02010600030101010101" pitchFamily="2" charset="-122"/>
              </a:defRPr>
            </a:lvl3pPr>
            <a:lvl4pPr marL="1600200" indent="-228600" defTabSz="457200">
              <a:defRPr>
                <a:solidFill>
                  <a:schemeClr val="tx1"/>
                </a:solidFill>
                <a:latin typeface="Calibri" panose="020F0502020204030204" charset="0"/>
                <a:ea typeface="宋体" panose="02010600030101010101" pitchFamily="2" charset="-122"/>
              </a:defRPr>
            </a:lvl4pPr>
            <a:lvl5pPr marL="2057400" indent="-228600" defTabSz="457200">
              <a:defRPr>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R="0" lvl="0" algn="l" defTabSz="457200" rtl="0" eaLnBrk="1" fontAlgn="auto" latinLnBrk="0" hangingPunct="1">
              <a:spcBef>
                <a:spcPts val="600"/>
              </a:spcBef>
              <a:spcAft>
                <a:spcPts val="60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The </a:t>
            </a:r>
            <a:r>
              <a:rPr kumimoji="0" lang="en-US" altLang="zh-CN" sz="2400" b="1" i="0" u="none" strike="noStrike" kern="1200" cap="none" spc="0" normalizeH="0" baseline="0" noProof="0" dirty="0">
                <a:ln>
                  <a:noFill/>
                </a:ln>
                <a:solidFill>
                  <a:schemeClr val="accent1"/>
                </a:solidFill>
                <a:effectLst/>
                <a:uLnTx/>
                <a:uFillTx/>
                <a:latin typeface="+mn-lt"/>
                <a:ea typeface="宋体" panose="02010600030101010101" pitchFamily="2" charset="-122"/>
                <a:cs typeface="+mn-cs"/>
              </a:rPr>
              <a:t>DeepQA</a:t>
            </a:r>
            <a:r>
              <a:rPr kumimoji="0" lang="en-US" altLang="zh-CN" sz="2400" b="0" i="0" u="none" strike="noStrike" kern="1200" cap="none" spc="0" normalizeH="0" baseline="0" noProof="0" dirty="0">
                <a:ln>
                  <a:noFill/>
                </a:ln>
                <a:solidFill>
                  <a:prstClr val="black"/>
                </a:solidFill>
                <a:effectLst/>
                <a:uLnTx/>
                <a:uFillTx/>
                <a:latin typeface="+mn-lt"/>
                <a:ea typeface="宋体" panose="02010600030101010101" pitchFamily="2" charset="-122"/>
                <a:cs typeface="+mn-cs"/>
              </a:rPr>
              <a:t> computer won TV’s smartest quiz show and kicked off an era of natural language processing.</a:t>
            </a:r>
            <a:endParaRPr kumimoji="0" lang="en-US" altLang="zh-CN" sz="2400" b="0" i="0" u="none" strike="noStrike" kern="1200" cap="none" spc="0" normalizeH="0" baseline="0" noProof="0" dirty="0">
              <a:ln>
                <a:noFill/>
              </a:ln>
              <a:solidFill>
                <a:prstClr val="black"/>
              </a:solidFill>
              <a:effectLst/>
              <a:uLnTx/>
              <a:uFillTx/>
              <a:latin typeface="+mn-lt"/>
              <a:ea typeface="宋体" panose="02010600030101010101" pitchFamily="2" charset="-122"/>
              <a:cs typeface="+mn-cs"/>
            </a:endParaRPr>
          </a:p>
          <a:p>
            <a:pPr>
              <a:spcBef>
                <a:spcPts val="600"/>
              </a:spcBef>
              <a:spcAft>
                <a:spcPts val="600"/>
              </a:spcAft>
              <a:buFont typeface="Arial" panose="020B0604020202020204" pitchFamily="34" charset="0"/>
              <a:buChar char="•"/>
              <a:defRPr/>
            </a:pPr>
            <a:r>
              <a:rPr kumimoji="0" lang="en-US" sz="2400" b="0" i="0" u="none" strike="noStrike" kern="1200" cap="none" spc="0" normalizeH="0" baseline="0" noProof="0" dirty="0">
                <a:ln>
                  <a:noFill/>
                </a:ln>
                <a:solidFill>
                  <a:prstClr val="black"/>
                </a:solidFill>
                <a:effectLst/>
                <a:uLnTx/>
                <a:uFillTx/>
                <a:latin typeface="+mn-lt"/>
                <a:cs typeface="+mn-cs"/>
              </a:rPr>
              <a:t>In a</a:t>
            </a:r>
            <a:r>
              <a:rPr lang="zh-CN" altLang="en-US" sz="2400" dirty="0">
                <a:solidFill>
                  <a:prstClr val="black"/>
                </a:solidFill>
                <a:latin typeface="+mn-lt"/>
              </a:rPr>
              <a:t> </a:t>
            </a:r>
            <a:r>
              <a:rPr kumimoji="0" lang="en-US" sz="2400" b="0" i="0" u="none" strike="noStrike" kern="1200" cap="none" spc="0" normalizeH="0" baseline="0" noProof="0" dirty="0">
                <a:ln>
                  <a:noFill/>
                </a:ln>
                <a:solidFill>
                  <a:prstClr val="black"/>
                </a:solidFill>
                <a:effectLst/>
                <a:uLnTx/>
                <a:uFillTx/>
                <a:latin typeface="+mn-lt"/>
                <a:cs typeface="+mn-cs"/>
              </a:rPr>
              <a:t>televised Jeopardy</a:t>
            </a:r>
            <a:r>
              <a:rPr kumimoji="0" lang="en-US" altLang="zh-CN" sz="2400" b="0" i="0" u="none" strike="noStrike" kern="1200" cap="none" spc="0" normalizeH="0" baseline="0" noProof="0" dirty="0">
                <a:ln>
                  <a:noFill/>
                </a:ln>
                <a:solidFill>
                  <a:prstClr val="black"/>
                </a:solidFill>
                <a:effectLst/>
                <a:uLnTx/>
                <a:uFillTx/>
                <a:latin typeface="+mn-lt"/>
                <a:cs typeface="+mn-cs"/>
              </a:rPr>
              <a:t>,</a:t>
            </a:r>
            <a:r>
              <a:rPr kumimoji="0" lang="zh-CN" altLang="en-US" sz="2400" b="0" i="0" u="none" strike="noStrike" kern="1200" cap="none" spc="0" normalizeH="0" baseline="0" noProof="0" dirty="0">
                <a:ln>
                  <a:noFill/>
                </a:ln>
                <a:solidFill>
                  <a:prstClr val="black"/>
                </a:solidFill>
                <a:effectLst/>
                <a:uLnTx/>
                <a:uFillTx/>
                <a:latin typeface="+mn-lt"/>
                <a:cs typeface="+mn-cs"/>
              </a:rPr>
              <a:t> </a:t>
            </a:r>
            <a:r>
              <a:rPr kumimoji="0" lang="en-US" sz="2400" b="0" i="0" u="none" strike="noStrike" kern="1200" cap="none" spc="0" normalizeH="0" baseline="0" noProof="0" dirty="0">
                <a:ln>
                  <a:noFill/>
                </a:ln>
                <a:solidFill>
                  <a:prstClr val="black"/>
                </a:solidFill>
                <a:effectLst/>
                <a:uLnTx/>
                <a:uFillTx/>
                <a:latin typeface="+mn-lt"/>
                <a:cs typeface="+mn-cs"/>
              </a:rPr>
              <a:t>contest viewed by millions in February 2011, IBM’s Watson DeepQA computer made history by defeating the TV quiz show’s two foremost all-time champions, Brad Rutter and Ken Jennings.</a:t>
            </a:r>
            <a:endParaRPr kumimoji="0" lang="en-US" sz="2400" b="0" i="0" u="none" strike="noStrike" kern="1200" cap="none" spc="0" normalizeH="0" baseline="0" noProof="0" dirty="0">
              <a:ln>
                <a:noFill/>
              </a:ln>
              <a:solidFill>
                <a:prstClr val="black"/>
              </a:solidFill>
              <a:effectLst/>
              <a:uLnTx/>
              <a:uFillTx/>
              <a:latin typeface="+mn-lt"/>
              <a:cs typeface="+mn-cs"/>
            </a:endParaRPr>
          </a:p>
        </p:txBody>
      </p:sp>
      <p:pic>
        <p:nvPicPr>
          <p:cNvPr id="7" name="Picture 5" descr="沃森计算出答案是Jud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51088" y="4143071"/>
            <a:ext cx="4082226" cy="23822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 article generation</a:t>
            </a:r>
            <a:endParaRPr lang="zh-CN" altLang="en-US" dirty="0"/>
          </a:p>
        </p:txBody>
      </p:sp>
      <p:sp>
        <p:nvSpPr>
          <p:cNvPr id="5" name="文本框 4"/>
          <p:cNvSpPr txBox="1"/>
          <p:nvPr/>
        </p:nvSpPr>
        <p:spPr>
          <a:xfrm>
            <a:off x="479426" y="920621"/>
            <a:ext cx="5206672" cy="43396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400" b="1" dirty="0">
                <a:solidFill>
                  <a:srgbClr val="1A1A1A"/>
                </a:solidFill>
                <a:ea typeface="黑体" panose="02010609060101010101" pitchFamily="49" charset="-122"/>
              </a:rPr>
              <a:t>A: </a:t>
            </a:r>
            <a:r>
              <a:rPr kumimoji="0" lang="en-US" altLang="zh-CN" sz="2400" b="1" i="0" u="none" strike="noStrike" kern="1200" cap="none" spc="0" normalizeH="0" baseline="0" noProof="0" dirty="0">
                <a:ln>
                  <a:noFill/>
                </a:ln>
                <a:solidFill>
                  <a:srgbClr val="1A1A1A"/>
                </a:solidFill>
                <a:effectLst/>
                <a:uLnTx/>
                <a:uFillTx/>
                <a:ea typeface="黑体" panose="02010609060101010101" pitchFamily="49" charset="-122"/>
                <a:cs typeface="+mn-cs"/>
              </a:rPr>
              <a:t>Blog</a:t>
            </a:r>
            <a:endParaRPr kumimoji="0" lang="en-US" altLang="zh-CN" sz="2400" b="1" i="0" u="none" strike="noStrike" kern="1200" cap="none" spc="0" normalizeH="0" baseline="0" noProof="0" dirty="0">
              <a:ln>
                <a:noFill/>
              </a:ln>
              <a:solidFill>
                <a:srgbClr val="1A1A1A"/>
              </a:solidFill>
              <a:effectLst/>
              <a:uLnTx/>
              <a:uFillTx/>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Feeling unproductive? Maybe you should stop overthinking. </a:t>
            </a:r>
            <a:endPar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1A1A1A"/>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rPr>
              <a:t>: In order to get something done, maybe we need to think less. Seems counter-intuitive, but I believe sometimes our thoughts can get in the way of the creative process. We can work better at times when we "tune out" the external world and focus on what's in front of us. I've been thinking about this lately, so I thought it would be good to write an article about it…</a:t>
            </a:r>
            <a:endParaRPr kumimoji="0" lang="en-US" altLang="zh-CN" sz="2000" b="0" i="0" u="none" strike="noStrike" kern="1200" cap="none" spc="0" normalizeH="0" baseline="0" noProof="0" dirty="0">
              <a:ln>
                <a:noFill/>
              </a:ln>
              <a:solidFill>
                <a:srgbClr val="1A1A1A"/>
              </a:solidFill>
              <a:effectLst/>
              <a:uLnTx/>
              <a:uFillTx/>
              <a:ea typeface="黑体" panose="02010609060101010101" pitchFamily="49" charset="-122"/>
              <a:cs typeface="+mn-cs"/>
            </a:endParaRPr>
          </a:p>
        </p:txBody>
      </p:sp>
      <p:sp>
        <p:nvSpPr>
          <p:cNvPr id="6" name="文本框 5"/>
          <p:cNvSpPr txBox="1"/>
          <p:nvPr/>
        </p:nvSpPr>
        <p:spPr>
          <a:xfrm>
            <a:off x="5885793" y="920621"/>
            <a:ext cx="6085490" cy="4647426"/>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rPr>
              <a:t>B: News article</a:t>
            </a:r>
            <a:endParaRPr kumimoji="0" lang="en-US" altLang="zh-CN" sz="2400" b="1"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Title</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United Methodists Agree to Historic Split</a:t>
            </a:r>
            <a:endPar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Content</a:t>
            </a:r>
            <a:r>
              <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rPr>
              <a:t>: After two days of intense debate, the United Methodist Church has agreed to a historic split - one that is expected to end in the creation of a new denomination, one that will be “theologically and socially conservative,” according to The Washington Post. The majority of delegates attending the church‘s annual General Conference in May voted to strengthen a ban on the ordination of LGBTQ clergy and to write new rules that will “discipline” clergy who officiate at same-sex weddings. But those who opposed these measures have a new plan…</a:t>
            </a:r>
            <a:endParaRPr kumimoji="0" lang="en-US" altLang="zh-CN" sz="2000" b="0"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7" name="文本框 6"/>
          <p:cNvSpPr txBox="1"/>
          <p:nvPr/>
        </p:nvSpPr>
        <p:spPr>
          <a:xfrm>
            <a:off x="479426" y="5534561"/>
            <a:ext cx="5406368" cy="1200329"/>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Human  Written</a:t>
            </a:r>
            <a:endPar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Human  Written</a:t>
            </a:r>
            <a:endPar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Human Written 	B: Machine  Written</a:t>
            </a:r>
            <a:endPar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en-US" altLang="zh-CN" b="1" i="0" u="none" strike="noStrike" kern="1200" cap="none" spc="0" normalizeH="0" baseline="0" noProof="0" dirty="0">
                <a:ln>
                  <a:noFill/>
                </a:ln>
                <a:solidFill>
                  <a:prstClr val="black"/>
                </a:solidFill>
                <a:effectLst/>
                <a:uLnTx/>
                <a:uFillTx/>
                <a:ea typeface="黑体" panose="02010609060101010101" pitchFamily="49" charset="-122"/>
                <a:cs typeface="+mn-cs"/>
              </a:rPr>
              <a:t> A: Machine Written 	B: Machine  Written</a:t>
            </a:r>
            <a:endParaRPr kumimoji="0" lang="zh-CN" altLang="en-US"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8" name="文本框 7"/>
          <p:cNvSpPr txBox="1"/>
          <p:nvPr/>
        </p:nvSpPr>
        <p:spPr>
          <a:xfrm>
            <a:off x="6477737" y="5534560"/>
            <a:ext cx="4901602" cy="1200329"/>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600" b="1" i="0" u="none" strike="noStrike" kern="1200" cap="none" spc="0" normalizeH="0" baseline="0" noProof="0" dirty="0">
                <a:ln>
                  <a:noFill/>
                </a:ln>
                <a:solidFill>
                  <a:srgbClr val="FF0000"/>
                </a:solidFill>
                <a:effectLst/>
                <a:uLnTx/>
                <a:uFillTx/>
                <a:ea typeface="黑体" panose="02010609060101010101" pitchFamily="49" charset="-122"/>
                <a:cs typeface="+mn-cs"/>
              </a:rPr>
              <a:t>They are all generated by GPT-3!</a:t>
            </a:r>
            <a:endParaRPr kumimoji="0" lang="zh-CN" altLang="en-US" sz="3600" b="1" i="0" u="none" strike="noStrike" kern="1200" cap="none" spc="0" normalizeH="0" baseline="0" noProof="0" dirty="0">
              <a:ln>
                <a:noFill/>
              </a:ln>
              <a:solidFill>
                <a:srgbClr val="FF0000"/>
              </a:solidFill>
              <a:effectLst/>
              <a:uLnTx/>
              <a:uFillTx/>
              <a:ea typeface="黑体" panose="02010609060101010101" pitchFamily="49" charset="-122"/>
              <a:cs typeface="+mn-cs"/>
            </a:endParaRPr>
          </a:p>
        </p:txBody>
      </p:sp>
      <p:sp>
        <p:nvSpPr>
          <p:cNvPr id="12" name="灯片编号占位符 11"/>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5" name="内容占位符 2"/>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t>Course</a:t>
            </a:r>
            <a:r>
              <a:rPr lang="zh-CN" altLang="en-US" sz="3600" b="1" dirty="0"/>
              <a:t> </a:t>
            </a:r>
            <a:r>
              <a:rPr lang="en-US" altLang="zh-CN" sz="3600" b="1" dirty="0"/>
              <a:t>introduction</a:t>
            </a:r>
            <a:endParaRPr lang="en-US" altLang="zh-CN" sz="3600" b="1" dirty="0"/>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endParaRPr lang="en-US" altLang="zh-CN" sz="3600" b="1" dirty="0">
              <a:solidFill>
                <a:schemeClr val="bg2">
                  <a:lumMod val="90000"/>
                </a:schemeClr>
              </a:solidFill>
            </a:endParaRPr>
          </a:p>
          <a:p>
            <a:pPr>
              <a:lnSpc>
                <a:spcPct val="150000"/>
              </a:lnSpc>
            </a:pPr>
            <a:r>
              <a:rPr lang="en-US" altLang="zh-CN" sz="3600" b="1" dirty="0">
                <a:solidFill>
                  <a:schemeClr val="bg2">
                    <a:lumMod val="90000"/>
                  </a:schemeClr>
                </a:solidFill>
              </a:rPr>
              <a:t>Regular</a:t>
            </a:r>
            <a:r>
              <a:rPr lang="zh-CN" altLang="en-US" sz="3600" b="1" dirty="0">
                <a:solidFill>
                  <a:schemeClr val="bg2">
                    <a:lumMod val="90000"/>
                  </a:schemeClr>
                </a:solidFill>
              </a:rPr>
              <a:t> </a:t>
            </a:r>
            <a:r>
              <a:rPr lang="en-US" altLang="zh-CN" sz="3600" b="1" dirty="0">
                <a:solidFill>
                  <a:schemeClr val="bg2">
                    <a:lumMod val="90000"/>
                  </a:schemeClr>
                </a:solidFill>
              </a:rPr>
              <a:t>expression, tokenization</a:t>
            </a:r>
            <a:endParaRPr lang="en-US" altLang="zh-CN" sz="3600" b="1" dirty="0">
              <a:solidFill>
                <a:schemeClr val="bg2">
                  <a:lumMod val="90000"/>
                </a:schemeClr>
              </a:solidFill>
            </a:endParaRP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endParaRPr lang="en-US" altLang="zh-CN" sz="3600" b="1" dirty="0">
              <a:solidFill>
                <a:schemeClr val="bg2">
                  <a:lumMod val="90000"/>
                </a:schemeClr>
              </a:solidFill>
            </a:endParaRPr>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 article generation</a:t>
            </a:r>
            <a:endParaRPr lang="zh-CN" altLang="en-US" dirty="0"/>
          </a:p>
        </p:txBody>
      </p:sp>
      <p:pic>
        <p:nvPicPr>
          <p:cNvPr id="9" name="图片 8"/>
          <p:cNvPicPr>
            <a:picLocks noChangeAspect="1"/>
          </p:cNvPicPr>
          <p:nvPr/>
        </p:nvPicPr>
        <p:blipFill>
          <a:blip r:embed="rId1"/>
          <a:stretch>
            <a:fillRect/>
          </a:stretch>
        </p:blipFill>
        <p:spPr>
          <a:xfrm>
            <a:off x="479425" y="3873593"/>
            <a:ext cx="4857762" cy="2480559"/>
          </a:xfrm>
          <a:prstGeom prst="rect">
            <a:avLst/>
          </a:prstGeom>
        </p:spPr>
      </p:pic>
      <p:pic>
        <p:nvPicPr>
          <p:cNvPr id="10" name="图片 9"/>
          <p:cNvPicPr>
            <a:picLocks noChangeAspect="1"/>
          </p:cNvPicPr>
          <p:nvPr/>
        </p:nvPicPr>
        <p:blipFill>
          <a:blip r:embed="rId2"/>
          <a:stretch>
            <a:fillRect/>
          </a:stretch>
        </p:blipFill>
        <p:spPr>
          <a:xfrm>
            <a:off x="5933500" y="1244430"/>
            <a:ext cx="5648900" cy="2061261"/>
          </a:xfrm>
          <a:prstGeom prst="rect">
            <a:avLst/>
          </a:prstGeom>
        </p:spPr>
      </p:pic>
      <p:pic>
        <p:nvPicPr>
          <p:cNvPr id="11" name="图片 10"/>
          <p:cNvPicPr>
            <a:picLocks noChangeAspect="1"/>
          </p:cNvPicPr>
          <p:nvPr/>
        </p:nvPicPr>
        <p:blipFill>
          <a:blip r:embed="rId3"/>
          <a:stretch>
            <a:fillRect/>
          </a:stretch>
        </p:blipFill>
        <p:spPr>
          <a:xfrm>
            <a:off x="5434854" y="3552309"/>
            <a:ext cx="6270171" cy="3123128"/>
          </a:xfrm>
          <a:prstGeom prst="rect">
            <a:avLst/>
          </a:prstGeom>
        </p:spPr>
      </p:pic>
      <p:sp>
        <p:nvSpPr>
          <p:cNvPr id="12" name="文本框 11"/>
          <p:cNvSpPr txBox="1"/>
          <p:nvPr/>
        </p:nvSpPr>
        <p:spPr>
          <a:xfrm>
            <a:off x="1289543" y="1577827"/>
            <a:ext cx="3026979" cy="156966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GPT-3 generated blogs</a:t>
            </a:r>
            <a:endParaRPr kumimoji="0" lang="zh-CN" altLang="en-US" sz="32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6" name="灯片编号占位符 15"/>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Tasks – text summarization</a:t>
            </a:r>
            <a:endParaRPr lang="zh-CN" altLang="en-US" dirty="0"/>
          </a:p>
        </p:txBody>
      </p:sp>
      <p:sp>
        <p:nvSpPr>
          <p:cNvPr id="4" name="灯片编号占位符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97466" y="1249551"/>
            <a:ext cx="2405038" cy="3642925"/>
          </a:xfrm>
          <a:prstGeom prst="rect">
            <a:avLst/>
          </a:prstGeom>
        </p:spPr>
      </p:pic>
      <p:sp>
        <p:nvSpPr>
          <p:cNvPr id="6" name="矩形 6"/>
          <p:cNvSpPr/>
          <p:nvPr/>
        </p:nvSpPr>
        <p:spPr>
          <a:xfrm>
            <a:off x="797466" y="5665950"/>
            <a:ext cx="2405038" cy="1008344"/>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lgn="l"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Summarization</a:t>
            </a:r>
            <a:endPar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R="0" lvl="0" algn="l"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User Comment</a:t>
            </a:r>
            <a:endPar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R="0" lvl="0" algn="l"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News Re-writing</a:t>
            </a:r>
            <a:endPar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sp>
        <p:nvSpPr>
          <p:cNvPr id="7" name="右箭头 5"/>
          <p:cNvSpPr/>
          <p:nvPr/>
        </p:nvSpPr>
        <p:spPr>
          <a:xfrm rot="5400000">
            <a:off x="1525927" y="5149584"/>
            <a:ext cx="543513" cy="460283"/>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8" name="矩形 6"/>
          <p:cNvSpPr/>
          <p:nvPr/>
        </p:nvSpPr>
        <p:spPr>
          <a:xfrm>
            <a:off x="4614790" y="5665950"/>
            <a:ext cx="3442078" cy="101062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从</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1981</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年到</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2010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年，全国平均降水量为</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280</a:t>
            </a:r>
            <a:r>
              <a:rPr kumimoji="0" lang="zh-CN" altLang="en-US" sz="2000" b="1" i="0" u="none" strike="noStrike" kern="1200" cap="none" spc="0" normalizeH="0" baseline="0" noProof="0" dirty="0">
                <a:ln>
                  <a:noFill/>
                </a:ln>
                <a:solidFill>
                  <a:prstClr val="black"/>
                </a:solidFill>
                <a:effectLst/>
                <a:uLnTx/>
                <a:uFillTx/>
                <a:ea typeface="黑体" panose="02010609060101010101" pitchFamily="49" charset="-122"/>
                <a:cs typeface="+mn-cs"/>
              </a:rPr>
              <a:t>毫米 </a:t>
            </a: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a:t>
            </a:r>
            <a:endParaRPr kumimoji="0" lang="en-US" sz="2000" b="1" i="0" u="none" strike="noStrike" kern="1200" cap="none" spc="0" normalizeH="0" baseline="0" noProof="0" dirty="0">
              <a:ln>
                <a:noFill/>
              </a:ln>
              <a:solidFill>
                <a:prstClr val="black"/>
              </a:solidFill>
              <a:effectLst/>
              <a:uLnTx/>
              <a:uFillTx/>
              <a:cs typeface="+mn-cs"/>
            </a:endParaRPr>
          </a:p>
        </p:txBody>
      </p:sp>
      <p:pic>
        <p:nvPicPr>
          <p:cNvPr id="9"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34985" y="1091822"/>
            <a:ext cx="5730685" cy="3882541"/>
          </a:xfrm>
          <a:prstGeom prst="rect">
            <a:avLst/>
          </a:prstGeom>
        </p:spPr>
      </p:pic>
      <p:sp>
        <p:nvSpPr>
          <p:cNvPr id="10" name="右箭头 3"/>
          <p:cNvSpPr/>
          <p:nvPr/>
        </p:nvSpPr>
        <p:spPr>
          <a:xfrm rot="5400000">
            <a:off x="6064073" y="5100463"/>
            <a:ext cx="543513" cy="5585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
        <p:nvSpPr>
          <p:cNvPr id="11" name="矩形 8"/>
          <p:cNvSpPr/>
          <p:nvPr/>
        </p:nvSpPr>
        <p:spPr>
          <a:xfrm>
            <a:off x="9631627" y="5665950"/>
            <a:ext cx="1985660" cy="1011778"/>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marR="0" lvl="0" algn="ctr"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News</a:t>
            </a:r>
            <a:endPar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R="0" lvl="0" algn="ctr"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Comment </a:t>
            </a:r>
            <a:endPar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endParaRPr>
          </a:p>
          <a:p>
            <a:pPr marR="0" lvl="0" algn="ctr" defTabSz="914400" rtl="0" eaLnBrk="1" fontAlgn="auto" latinLnBrk="0" hangingPunct="1">
              <a:lnSpc>
                <a:spcPct val="100000"/>
              </a:lnSpc>
              <a:spcBef>
                <a:spcPts val="0"/>
              </a:spcBef>
              <a:spcAft>
                <a:spcPts val="0"/>
              </a:spcAft>
              <a:buClrTx/>
              <a:buSzTx/>
              <a:defRPr/>
            </a:pPr>
            <a:r>
              <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rPr>
              <a:t>Conversation</a:t>
            </a:r>
            <a:endParaRPr kumimoji="0" lang="en-US" altLang="zh-CN" sz="2000" b="1" i="0" u="none" strike="noStrike" kern="1200" cap="none" spc="0" normalizeH="0" baseline="0" noProof="0" dirty="0">
              <a:ln>
                <a:noFill/>
              </a:ln>
              <a:solidFill>
                <a:prstClr val="black"/>
              </a:solidFill>
              <a:effectLst/>
              <a:uLnTx/>
              <a:uFillTx/>
              <a:ea typeface="黑体" panose="02010609060101010101" pitchFamily="49" charset="-122"/>
              <a:cs typeface="+mn-cs"/>
            </a:endParaRPr>
          </a:p>
        </p:txBody>
      </p:sp>
      <p:pic>
        <p:nvPicPr>
          <p:cNvPr id="12" name="图片 7"/>
          <p:cNvPicPr>
            <a:picLocks noChangeAspect="1"/>
          </p:cNvPicPr>
          <p:nvPr/>
        </p:nvPicPr>
        <p:blipFill rotWithShape="1">
          <a:blip r:embed="rId3"/>
          <a:srcRect l="38910"/>
          <a:stretch>
            <a:fillRect/>
          </a:stretch>
        </p:blipFill>
        <p:spPr>
          <a:xfrm>
            <a:off x="9108498" y="1538766"/>
            <a:ext cx="2778701" cy="3337057"/>
          </a:xfrm>
          <a:prstGeom prst="rect">
            <a:avLst/>
          </a:prstGeom>
        </p:spPr>
      </p:pic>
      <p:sp>
        <p:nvSpPr>
          <p:cNvPr id="13" name="右箭头 3"/>
          <p:cNvSpPr/>
          <p:nvPr/>
        </p:nvSpPr>
        <p:spPr>
          <a:xfrm rot="5400000">
            <a:off x="10352701" y="5063057"/>
            <a:ext cx="543513" cy="558525"/>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white"/>
              </a:solidFill>
              <a:effectLst/>
              <a:uLnTx/>
              <a:uFillTx/>
              <a:latin typeface="Arial" panose="020B0604020202020204"/>
              <a:ea typeface="+mn-ea"/>
              <a:cs typeface="+mn-cs"/>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 Chatbot</a:t>
            </a:r>
            <a:endParaRPr lang="zh-CN" altLang="en-US" dirty="0"/>
          </a:p>
        </p:txBody>
      </p:sp>
      <p:sp>
        <p:nvSpPr>
          <p:cNvPr id="4" name="灯片编号占位符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5" name="内容占位符 2"/>
          <p:cNvSpPr>
            <a:spLocks noGrp="1"/>
          </p:cNvSpPr>
          <p:nvPr>
            <p:ph idx="1"/>
          </p:nvPr>
        </p:nvSpPr>
        <p:spPr>
          <a:xfrm>
            <a:off x="479425" y="1131143"/>
            <a:ext cx="6888116" cy="5485523"/>
          </a:xfrm>
        </p:spPr>
        <p:txBody>
          <a:bodyPr>
            <a:noAutofit/>
          </a:bodyPr>
          <a:lstStyle/>
          <a:p>
            <a:pPr marL="0" indent="0">
              <a:spcBef>
                <a:spcPts val="600"/>
              </a:spcBef>
              <a:spcAft>
                <a:spcPts val="600"/>
              </a:spcAft>
              <a:buNone/>
            </a:pPr>
            <a:r>
              <a:rPr lang="en-US" altLang="zh-CN" sz="2000" b="1" dirty="0"/>
              <a:t>A</a:t>
            </a:r>
            <a:r>
              <a:rPr lang="en-US" altLang="zh-CN" sz="2000" dirty="0"/>
              <a:t>: Men are all alike</a:t>
            </a:r>
            <a:endParaRPr lang="en-US" altLang="zh-CN" sz="2000" dirty="0"/>
          </a:p>
          <a:p>
            <a:pPr marL="0" indent="0">
              <a:spcBef>
                <a:spcPts val="600"/>
              </a:spcBef>
              <a:spcAft>
                <a:spcPts val="600"/>
              </a:spcAft>
              <a:buNone/>
            </a:pPr>
            <a:r>
              <a:rPr lang="en-US" altLang="zh-CN" sz="2000" b="1" dirty="0"/>
              <a:t>B</a:t>
            </a:r>
            <a:r>
              <a:rPr lang="en-US" altLang="zh-CN" sz="2000" dirty="0"/>
              <a:t>: In what way?</a:t>
            </a:r>
            <a:endParaRPr lang="en-US" altLang="zh-CN" sz="2000" dirty="0"/>
          </a:p>
          <a:p>
            <a:pPr marL="0" indent="0">
              <a:spcBef>
                <a:spcPts val="600"/>
              </a:spcBef>
              <a:spcAft>
                <a:spcPts val="600"/>
              </a:spcAft>
              <a:buNone/>
            </a:pPr>
            <a:r>
              <a:rPr lang="en-US" altLang="zh-CN" sz="2000" b="1" dirty="0"/>
              <a:t>A</a:t>
            </a:r>
            <a:r>
              <a:rPr lang="en-US" altLang="zh-CN" sz="2000" dirty="0"/>
              <a:t>: They're always bugging us about something or other.</a:t>
            </a:r>
            <a:endParaRPr lang="en-US" altLang="zh-CN" sz="2000" dirty="0"/>
          </a:p>
          <a:p>
            <a:pPr marL="0" indent="0">
              <a:spcBef>
                <a:spcPts val="600"/>
              </a:spcBef>
              <a:spcAft>
                <a:spcPts val="600"/>
              </a:spcAft>
              <a:buNone/>
            </a:pPr>
            <a:r>
              <a:rPr lang="en-US" altLang="zh-CN" sz="2000" b="1" dirty="0"/>
              <a:t>B</a:t>
            </a:r>
            <a:r>
              <a:rPr lang="en-US" altLang="zh-CN" sz="2000" dirty="0"/>
              <a:t>: Can you think of a specific example?</a:t>
            </a:r>
            <a:endParaRPr lang="en-US" altLang="zh-CN" sz="2000" dirty="0"/>
          </a:p>
          <a:p>
            <a:pPr marL="0" indent="0">
              <a:spcBef>
                <a:spcPts val="600"/>
              </a:spcBef>
              <a:spcAft>
                <a:spcPts val="600"/>
              </a:spcAft>
              <a:buNone/>
            </a:pPr>
            <a:r>
              <a:rPr lang="en-US" altLang="zh-CN" sz="2000" b="1" dirty="0"/>
              <a:t>A</a:t>
            </a:r>
            <a:r>
              <a:rPr lang="en-US" altLang="zh-CN" sz="2000" dirty="0"/>
              <a:t>: Well, my boyfriend made me come here. </a:t>
            </a:r>
            <a:endParaRPr lang="en-US" altLang="zh-CN" sz="2000" dirty="0"/>
          </a:p>
          <a:p>
            <a:pPr marL="0" indent="0">
              <a:spcBef>
                <a:spcPts val="600"/>
              </a:spcBef>
              <a:spcAft>
                <a:spcPts val="600"/>
              </a:spcAft>
              <a:buNone/>
            </a:pPr>
            <a:r>
              <a:rPr lang="en-US" altLang="zh-CN" sz="2000" b="1" dirty="0"/>
              <a:t>B</a:t>
            </a:r>
            <a:r>
              <a:rPr lang="en-US" altLang="zh-CN" sz="2000" dirty="0"/>
              <a:t>: Your boyfriend made you come here?</a:t>
            </a:r>
            <a:endParaRPr lang="en-US" altLang="zh-CN" sz="2000" dirty="0"/>
          </a:p>
          <a:p>
            <a:pPr marL="0" indent="0">
              <a:spcBef>
                <a:spcPts val="600"/>
              </a:spcBef>
              <a:spcAft>
                <a:spcPts val="600"/>
              </a:spcAft>
              <a:buNone/>
            </a:pPr>
            <a:r>
              <a:rPr lang="en-US" altLang="zh-CN" sz="2000" b="1" dirty="0"/>
              <a:t>A</a:t>
            </a:r>
            <a:r>
              <a:rPr lang="en-US" altLang="zh-CN" sz="2000" dirty="0"/>
              <a:t>: He says I'm depressed much of the time. </a:t>
            </a:r>
            <a:endParaRPr lang="en-US" altLang="zh-CN" sz="2000" dirty="0"/>
          </a:p>
          <a:p>
            <a:pPr marL="0" indent="0">
              <a:spcBef>
                <a:spcPts val="600"/>
              </a:spcBef>
              <a:spcAft>
                <a:spcPts val="600"/>
              </a:spcAft>
              <a:buNone/>
            </a:pPr>
            <a:r>
              <a:rPr lang="en-US" altLang="zh-CN" sz="2000" b="1" dirty="0"/>
              <a:t>B</a:t>
            </a:r>
            <a:r>
              <a:rPr lang="en-US" altLang="zh-CN" sz="2000" dirty="0"/>
              <a:t>: I’m sorry to hear you are depressed.</a:t>
            </a:r>
            <a:endParaRPr lang="en-US" altLang="zh-CN" sz="2000" dirty="0"/>
          </a:p>
          <a:p>
            <a:pPr marL="0" indent="0">
              <a:spcBef>
                <a:spcPts val="600"/>
              </a:spcBef>
              <a:spcAft>
                <a:spcPts val="600"/>
              </a:spcAft>
              <a:buNone/>
            </a:pPr>
            <a:r>
              <a:rPr lang="en-US" altLang="zh-CN" sz="2000" b="1" dirty="0"/>
              <a:t>A</a:t>
            </a:r>
            <a:r>
              <a:rPr lang="en-US" altLang="zh-CN" sz="2000" dirty="0"/>
              <a:t>: It’s true. I am unhappy.</a:t>
            </a:r>
            <a:endParaRPr lang="en-US" altLang="zh-CN" sz="2000" dirty="0"/>
          </a:p>
          <a:p>
            <a:pPr marL="0" indent="0">
              <a:spcBef>
                <a:spcPts val="600"/>
              </a:spcBef>
              <a:spcAft>
                <a:spcPts val="600"/>
              </a:spcAft>
              <a:buNone/>
            </a:pPr>
            <a:r>
              <a:rPr lang="en-US" altLang="zh-CN" sz="2000" b="1" dirty="0"/>
              <a:t>B</a:t>
            </a:r>
            <a:r>
              <a:rPr lang="en-US" altLang="zh-CN" sz="2000" dirty="0"/>
              <a:t>: Do you think coming here will help you not to be unhappy?</a:t>
            </a:r>
            <a:endParaRPr lang="en-US" altLang="zh-CN" sz="2000" dirty="0"/>
          </a:p>
          <a:p>
            <a:pPr marL="0" indent="0">
              <a:spcBef>
                <a:spcPts val="600"/>
              </a:spcBef>
              <a:spcAft>
                <a:spcPts val="600"/>
              </a:spcAft>
              <a:buNone/>
            </a:pPr>
            <a:r>
              <a:rPr lang="en-US" altLang="zh-CN" sz="2000" b="1" dirty="0"/>
              <a:t>A</a:t>
            </a:r>
            <a:r>
              <a:rPr lang="en-US" altLang="zh-CN" sz="2000" dirty="0"/>
              <a:t>: I need some help, that much seems certain.…</a:t>
            </a:r>
            <a:endParaRPr lang="en-US" altLang="zh-CN" sz="2000" dirty="0"/>
          </a:p>
        </p:txBody>
      </p:sp>
      <p:sp>
        <p:nvSpPr>
          <p:cNvPr id="6" name="文本框 5"/>
          <p:cNvSpPr txBox="1"/>
          <p:nvPr/>
        </p:nvSpPr>
        <p:spPr>
          <a:xfrm>
            <a:off x="6908800" y="1155350"/>
            <a:ext cx="4876092" cy="1569660"/>
          </a:xfrm>
          <a:prstGeom prst="rect">
            <a:avLst/>
          </a:prstGeom>
          <a:noFill/>
        </p:spPr>
        <p:txBody>
          <a:bodyPr wrap="square" rtlCol="0">
            <a:spAutoFit/>
          </a:bodyPr>
          <a:lstStyle/>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Human</a:t>
            </a:r>
            <a:endPar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Human</a:t>
            </a:r>
            <a:endPar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Human 	B: Machine</a:t>
            </a:r>
            <a:endPar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mj-lt"/>
              <a:buAutoNum type="arabicPeriod"/>
              <a:defRPr/>
            </a:pPr>
            <a:r>
              <a:rPr kumimoji="0" lang="en-US" altLang="zh-CN"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 Machine 	B: Machine</a:t>
            </a:r>
            <a:endParaRPr kumimoji="0" lang="zh-CN" altLang="en-US" sz="24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7" name="文本框 6"/>
          <p:cNvSpPr txBox="1"/>
          <p:nvPr/>
        </p:nvSpPr>
        <p:spPr>
          <a:xfrm>
            <a:off x="7693009" y="3028638"/>
            <a:ext cx="3704227" cy="4616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rPr>
              <a:t>A: Human B: Machine</a:t>
            </a:r>
            <a:endParaRPr kumimoji="0" lang="zh-CN" altLang="en-US" sz="2400" b="0" i="0" u="none" strike="noStrike" kern="1200" cap="none" spc="0" normalizeH="0" baseline="0" noProof="0" dirty="0">
              <a:ln>
                <a:noFill/>
              </a:ln>
              <a:solidFill>
                <a:srgbClr val="FF0000"/>
              </a:solidFill>
              <a:effectLst/>
              <a:uLnTx/>
              <a:uFillTx/>
              <a:latin typeface="Arial" panose="020B0604020202020204"/>
              <a:ea typeface="黑体" panose="02010609060101010101" pitchFamily="49" charset="-122"/>
              <a:cs typeface="+mn-cs"/>
            </a:endParaRPr>
          </a:p>
        </p:txBody>
      </p:sp>
      <p:pic>
        <p:nvPicPr>
          <p:cNvPr id="8" name="图片 7"/>
          <p:cNvPicPr>
            <a:picLocks noChangeAspect="1"/>
          </p:cNvPicPr>
          <p:nvPr/>
        </p:nvPicPr>
        <p:blipFill>
          <a:blip r:embed="rId1"/>
          <a:stretch>
            <a:fillRect/>
          </a:stretch>
        </p:blipFill>
        <p:spPr>
          <a:xfrm>
            <a:off x="6970988" y="5702650"/>
            <a:ext cx="4813904" cy="1048839"/>
          </a:xfrm>
          <a:prstGeom prst="rect">
            <a:avLst/>
          </a:prstGeom>
        </p:spPr>
      </p:pic>
      <p:pic>
        <p:nvPicPr>
          <p:cNvPr id="9" name="Picture 2" descr="ELIZA - Wikipedi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84991" y="3577891"/>
            <a:ext cx="3179958" cy="206210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5">
                                            <p:txEl>
                                              <p:pRg st="10" end="10"/>
                                            </p:tx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7"/>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6" grpId="0"/>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Applications - Chatbot (ChatGPT)</a:t>
            </a:r>
            <a:endParaRPr lang="zh-CN" altLang="en-US" dirty="0"/>
          </a:p>
        </p:txBody>
      </p:sp>
      <p:pic>
        <p:nvPicPr>
          <p:cNvPr id="6" name="内容占位符 5"/>
          <p:cNvPicPr>
            <a:picLocks noGrp="1" noChangeAspect="1"/>
          </p:cNvPicPr>
          <p:nvPr>
            <p:ph idx="1"/>
          </p:nvPr>
        </p:nvPicPr>
        <p:blipFill>
          <a:blip r:embed="rId1"/>
          <a:stretch>
            <a:fillRect/>
          </a:stretch>
        </p:blipFill>
        <p:spPr>
          <a:xfrm>
            <a:off x="314326" y="1778086"/>
            <a:ext cx="5101672" cy="3788424"/>
          </a:xfrm>
        </p:spPr>
      </p:pic>
      <p:sp>
        <p:nvSpPr>
          <p:cNvPr id="10" name="灯片编号占位符 9"/>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754432" y="1778087"/>
            <a:ext cx="5622671" cy="3788424"/>
          </a:xfrm>
          <a:prstGeom prst="rect">
            <a:avLst/>
          </a:prstGeom>
        </p:spPr>
      </p:pic>
      <p:sp>
        <p:nvSpPr>
          <p:cNvPr id="5" name="TextBox 4"/>
          <p:cNvSpPr txBox="1"/>
          <p:nvPr/>
        </p:nvSpPr>
        <p:spPr>
          <a:xfrm>
            <a:off x="2035277" y="1150374"/>
            <a:ext cx="1486304" cy="523220"/>
          </a:xfrm>
          <a:prstGeom prst="rect">
            <a:avLst/>
          </a:prstGeom>
          <a:noFill/>
        </p:spPr>
        <p:txBody>
          <a:bodyPr wrap="none" rtlCol="0">
            <a:spAutoFit/>
          </a:bodyPr>
          <a:lstStyle/>
          <a:p>
            <a:r>
              <a:rPr lang="en-US" altLang="zh-CN" sz="2800" b="1" dirty="0"/>
              <a:t>2023-2</a:t>
            </a:r>
            <a:endParaRPr lang="en-US" sz="2800" b="1" dirty="0"/>
          </a:p>
        </p:txBody>
      </p:sp>
      <p:sp>
        <p:nvSpPr>
          <p:cNvPr id="7" name="TextBox 6"/>
          <p:cNvSpPr txBox="1"/>
          <p:nvPr/>
        </p:nvSpPr>
        <p:spPr>
          <a:xfrm>
            <a:off x="7666115" y="1170371"/>
            <a:ext cx="1486304" cy="523220"/>
          </a:xfrm>
          <a:prstGeom prst="rect">
            <a:avLst/>
          </a:prstGeom>
          <a:noFill/>
        </p:spPr>
        <p:txBody>
          <a:bodyPr wrap="none" rtlCol="0">
            <a:spAutoFit/>
          </a:bodyPr>
          <a:lstStyle/>
          <a:p>
            <a:r>
              <a:rPr lang="en-US" altLang="zh-CN" sz="2800" b="1" dirty="0"/>
              <a:t>2024-2</a:t>
            </a:r>
            <a:endParaRPr lang="en-US" sz="2800" b="1" dirty="0"/>
          </a:p>
        </p:txBody>
      </p:sp>
      <p:sp>
        <p:nvSpPr>
          <p:cNvPr id="3" name="TextBox 2"/>
          <p:cNvSpPr txBox="1"/>
          <p:nvPr/>
        </p:nvSpPr>
        <p:spPr>
          <a:xfrm>
            <a:off x="479425" y="5707626"/>
            <a:ext cx="5370188" cy="369332"/>
          </a:xfrm>
          <a:prstGeom prst="rect">
            <a:avLst/>
          </a:prstGeom>
          <a:noFill/>
        </p:spPr>
        <p:txBody>
          <a:bodyPr wrap="none" rtlCol="0">
            <a:spAutoFit/>
          </a:bodyPr>
          <a:lstStyle/>
          <a:p>
            <a:r>
              <a:rPr lang="en-US" dirty="0"/>
              <a:t>Please</a:t>
            </a:r>
            <a:r>
              <a:rPr lang="zh-CN" altLang="en-US" dirty="0"/>
              <a:t> </a:t>
            </a:r>
            <a:r>
              <a:rPr lang="en-US" altLang="zh-CN" dirty="0"/>
              <a:t>register</a:t>
            </a:r>
            <a:r>
              <a:rPr lang="zh-CN" altLang="en-US" dirty="0"/>
              <a:t> </a:t>
            </a:r>
            <a:r>
              <a:rPr lang="en-US" altLang="zh-CN" dirty="0"/>
              <a:t>an</a:t>
            </a:r>
            <a:r>
              <a:rPr lang="zh-CN" altLang="en-US" dirty="0"/>
              <a:t> </a:t>
            </a:r>
            <a:r>
              <a:rPr lang="en-US" altLang="zh-CN" dirty="0"/>
              <a:t>account,</a:t>
            </a:r>
            <a:r>
              <a:rPr lang="zh-CN" altLang="en-US" dirty="0"/>
              <a:t> </a:t>
            </a:r>
            <a:r>
              <a:rPr lang="en-US" altLang="zh-CN" dirty="0"/>
              <a:t>if</a:t>
            </a:r>
            <a:r>
              <a:rPr lang="zh-CN" altLang="en-US" dirty="0"/>
              <a:t> </a:t>
            </a:r>
            <a:r>
              <a:rPr lang="en-US" altLang="zh-CN" dirty="0"/>
              <a:t>you</a:t>
            </a:r>
            <a:r>
              <a:rPr lang="zh-CN" altLang="en-US" dirty="0"/>
              <a:t> </a:t>
            </a:r>
            <a:r>
              <a:rPr lang="en-US" altLang="zh-CN" dirty="0"/>
              <a:t>do</a:t>
            </a:r>
            <a:r>
              <a:rPr lang="zh-CN" altLang="en-US" dirty="0"/>
              <a:t> </a:t>
            </a:r>
            <a:r>
              <a:rPr lang="en-US" altLang="zh-CN" dirty="0"/>
              <a:t>not</a:t>
            </a:r>
            <a:r>
              <a:rPr lang="zh-CN" altLang="en-US" dirty="0"/>
              <a:t> </a:t>
            </a:r>
            <a:r>
              <a:rPr lang="en-US" altLang="zh-CN" dirty="0"/>
              <a:t>have</a:t>
            </a:r>
            <a:r>
              <a:rPr lang="zh-CN" altLang="en-US" dirty="0"/>
              <a:t> </a:t>
            </a:r>
            <a:r>
              <a:rPr lang="en-US" altLang="zh-CN" dirty="0"/>
              <a:t>one.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Applications – text</a:t>
            </a:r>
            <a:r>
              <a:rPr lang="zh-CN" altLang="en-US" dirty="0"/>
              <a:t> </a:t>
            </a:r>
            <a:r>
              <a:rPr lang="en-US" altLang="zh-CN" dirty="0"/>
              <a:t>to</a:t>
            </a:r>
            <a:r>
              <a:rPr lang="zh-CN" altLang="en-US" dirty="0"/>
              <a:t> </a:t>
            </a:r>
            <a:r>
              <a:rPr lang="en-US" altLang="zh-CN" dirty="0"/>
              <a:t>image</a:t>
            </a:r>
            <a:r>
              <a:rPr lang="zh-CN" altLang="en-US" dirty="0"/>
              <a:t> </a:t>
            </a:r>
            <a:r>
              <a:rPr lang="en-US" altLang="zh-CN" dirty="0"/>
              <a:t>(OpenAI,</a:t>
            </a:r>
            <a:r>
              <a:rPr lang="zh-CN" altLang="en-US" dirty="0"/>
              <a:t> </a:t>
            </a:r>
            <a:r>
              <a:rPr lang="en-US" altLang="zh-CN" dirty="0"/>
              <a:t>Sora)</a:t>
            </a:r>
            <a:endParaRPr lang="en-US" dirty="0"/>
          </a:p>
        </p:txBody>
      </p:sp>
      <p:sp>
        <p:nvSpPr>
          <p:cNvPr id="3" name="Content Placeholder 2"/>
          <p:cNvSpPr>
            <a:spLocks noGrp="1"/>
          </p:cNvSpPr>
          <p:nvPr>
            <p:ph idx="1"/>
          </p:nvPr>
        </p:nvSpPr>
        <p:spPr>
          <a:xfrm>
            <a:off x="314327" y="1044905"/>
            <a:ext cx="4556274" cy="488925"/>
          </a:xfrm>
        </p:spPr>
        <p:txBody>
          <a:bodyPr>
            <a:normAutofit lnSpcReduction="10000"/>
          </a:bodyPr>
          <a:lstStyle/>
          <a:p>
            <a:r>
              <a:rPr lang="en-US" altLang="zh-CN" dirty="0"/>
              <a:t>Creating image from text</a:t>
            </a:r>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7170"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4132210" y="1815501"/>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3595305" y="5717028"/>
            <a:ext cx="4353075" cy="923330"/>
          </a:xfrm>
          <a:prstGeom prst="rect">
            <a:avLst/>
          </a:prstGeom>
          <a:noFill/>
        </p:spPr>
        <p:txBody>
          <a:bodyPr wrap="square">
            <a:spAutoFit/>
          </a:bodyPr>
          <a:lstStyle/>
          <a:p>
            <a:pPr algn="ctr"/>
            <a:r>
              <a:rPr lang="en-US" dirty="0"/>
              <a:t>A snowy mountain village with cozy cabins and a northern lights display, high detail and photorealistic </a:t>
            </a:r>
            <a:r>
              <a:rPr lang="en-US" dirty="0" err="1"/>
              <a:t>dslr</a:t>
            </a:r>
            <a:r>
              <a:rPr lang="en-US" dirty="0"/>
              <a:t>, 50mm f/1.2</a:t>
            </a:r>
            <a:endParaRPr lang="en-US" dirty="0"/>
          </a:p>
        </p:txBody>
      </p:sp>
      <p:sp>
        <p:nvSpPr>
          <p:cNvPr id="8" name="TextBox 7"/>
          <p:cNvSpPr txBox="1"/>
          <p:nvPr/>
        </p:nvSpPr>
        <p:spPr>
          <a:xfrm>
            <a:off x="516334" y="5711683"/>
            <a:ext cx="2523922" cy="923330"/>
          </a:xfrm>
          <a:prstGeom prst="rect">
            <a:avLst/>
          </a:prstGeom>
          <a:noFill/>
        </p:spPr>
        <p:txBody>
          <a:bodyPr wrap="square">
            <a:spAutoFit/>
          </a:bodyPr>
          <a:lstStyle/>
          <a:p>
            <a:pPr algn="ctr"/>
            <a:r>
              <a:rPr lang="en-US" dirty="0"/>
              <a:t>Vibrant coral reef teeming with colorful fish and sea creatures</a:t>
            </a:r>
            <a:endParaRPr lang="en-US" dirty="0"/>
          </a:p>
        </p:txBody>
      </p:sp>
      <p:pic>
        <p:nvPicPr>
          <p:cNvPr id="71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4326" y="1815501"/>
            <a:ext cx="3634020" cy="363402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48380" y="1808127"/>
            <a:ext cx="3634020" cy="3634020"/>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p:cNvSpPr txBox="1"/>
          <p:nvPr/>
        </p:nvSpPr>
        <p:spPr>
          <a:xfrm>
            <a:off x="8050890" y="5717028"/>
            <a:ext cx="3429000" cy="923330"/>
          </a:xfrm>
          <a:prstGeom prst="rect">
            <a:avLst/>
          </a:prstGeom>
          <a:noFill/>
        </p:spPr>
        <p:txBody>
          <a:bodyPr wrap="square">
            <a:spAutoFit/>
          </a:bodyPr>
          <a:lstStyle/>
          <a:p>
            <a:pPr algn="ctr"/>
            <a:r>
              <a:rPr lang="en-US" dirty="0"/>
              <a:t>Close-up portrait shot of a woman in autumn, extreme detail, shallow depth of field</a:t>
            </a:r>
            <a:endParaRPr lang="en-US" dirty="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Applications – text</a:t>
            </a:r>
            <a:r>
              <a:rPr lang="zh-CN" altLang="en-US" dirty="0"/>
              <a:t> </a:t>
            </a:r>
            <a:r>
              <a:rPr lang="en-US" altLang="zh-CN" dirty="0"/>
              <a:t>to</a:t>
            </a:r>
            <a:r>
              <a:rPr lang="zh-CN" altLang="en-US" dirty="0"/>
              <a:t> </a:t>
            </a:r>
            <a:r>
              <a:rPr lang="en-US" altLang="zh-CN" dirty="0"/>
              <a:t>video</a:t>
            </a:r>
            <a:r>
              <a:rPr lang="zh-CN" altLang="en-US" dirty="0"/>
              <a:t> </a:t>
            </a:r>
            <a:r>
              <a:rPr lang="en-US" altLang="zh-CN" dirty="0"/>
              <a:t>(OpenAI,</a:t>
            </a:r>
            <a:r>
              <a:rPr lang="zh-CN" altLang="en-US" dirty="0"/>
              <a:t> </a:t>
            </a:r>
            <a:r>
              <a:rPr lang="en-US" altLang="zh-CN" dirty="0"/>
              <a:t>Sora)</a:t>
            </a:r>
            <a:endParaRPr lang="en-US" dirty="0"/>
          </a:p>
        </p:txBody>
      </p:sp>
      <p:sp>
        <p:nvSpPr>
          <p:cNvPr id="3" name="Content Placeholder 2"/>
          <p:cNvSpPr>
            <a:spLocks noGrp="1"/>
          </p:cNvSpPr>
          <p:nvPr>
            <p:ph idx="1"/>
          </p:nvPr>
        </p:nvSpPr>
        <p:spPr>
          <a:xfrm>
            <a:off x="314326" y="984642"/>
            <a:ext cx="11425390" cy="1006390"/>
          </a:xfrm>
        </p:spPr>
        <p:txBody>
          <a:bodyPr>
            <a:noAutofit/>
          </a:bodyPr>
          <a:lstStyle/>
          <a:p>
            <a:r>
              <a:rPr lang="en-US" altLang="zh-CN" sz="2400" b="1" dirty="0"/>
              <a:t>Creating video from text</a:t>
            </a:r>
            <a:r>
              <a:rPr lang="en-US" altLang="zh-CN" sz="2400" dirty="0"/>
              <a:t>:</a:t>
            </a:r>
            <a:r>
              <a:rPr lang="zh-CN" altLang="en-US" sz="2400" dirty="0"/>
              <a:t> </a:t>
            </a:r>
            <a:r>
              <a:rPr lang="en-US" altLang="zh-CN" sz="2400" dirty="0"/>
              <a:t>a</a:t>
            </a:r>
            <a:r>
              <a:rPr lang="zh-CN" altLang="en-US" sz="2400" dirty="0"/>
              <a:t> </a:t>
            </a:r>
            <a:r>
              <a:rPr lang="en-US" altLang="zh-CN" sz="2400" dirty="0"/>
              <a:t>woman</a:t>
            </a:r>
            <a:r>
              <a:rPr lang="zh-CN" altLang="en-US" sz="2400" dirty="0"/>
              <a:t> </a:t>
            </a:r>
            <a:r>
              <a:rPr lang="en-US" altLang="zh-CN" sz="2400" dirty="0"/>
              <a:t>wearing</a:t>
            </a:r>
            <a:r>
              <a:rPr lang="zh-CN" altLang="en-US" sz="2400" dirty="0"/>
              <a:t> </a:t>
            </a:r>
            <a:r>
              <a:rPr lang="en-US" altLang="zh-CN" sz="2400" dirty="0"/>
              <a:t>purple</a:t>
            </a:r>
            <a:r>
              <a:rPr lang="zh-CN" altLang="en-US" sz="2400" dirty="0"/>
              <a:t> </a:t>
            </a:r>
            <a:r>
              <a:rPr lang="en-US" altLang="zh-CN" sz="2400" dirty="0"/>
              <a:t>overalls</a:t>
            </a:r>
            <a:r>
              <a:rPr lang="zh-CN" altLang="en-US" sz="2400" dirty="0"/>
              <a:t> </a:t>
            </a:r>
            <a:r>
              <a:rPr lang="en-US" altLang="zh-CN" sz="2400" dirty="0"/>
              <a:t>and</a:t>
            </a:r>
            <a:r>
              <a:rPr lang="zh-CN" altLang="en-US" sz="2400" dirty="0"/>
              <a:t> </a:t>
            </a:r>
            <a:r>
              <a:rPr lang="en-US" altLang="zh-CN" sz="2400" dirty="0"/>
              <a:t>cowboy</a:t>
            </a:r>
            <a:r>
              <a:rPr lang="zh-CN" altLang="en-US" sz="2400" dirty="0"/>
              <a:t> </a:t>
            </a:r>
            <a:r>
              <a:rPr lang="en-US" altLang="zh-CN" sz="2400" dirty="0"/>
              <a:t>boots</a:t>
            </a:r>
            <a:r>
              <a:rPr lang="zh-CN" altLang="en-US" sz="2400" dirty="0"/>
              <a:t> </a:t>
            </a:r>
            <a:r>
              <a:rPr lang="en-US" altLang="zh-CN" sz="2400" dirty="0"/>
              <a:t>taking</a:t>
            </a:r>
            <a:r>
              <a:rPr lang="zh-CN" altLang="en-US" sz="2400" dirty="0"/>
              <a:t> </a:t>
            </a:r>
            <a:r>
              <a:rPr lang="en-US" altLang="zh-CN" sz="2400" dirty="0"/>
              <a:t>a</a:t>
            </a:r>
            <a:r>
              <a:rPr lang="zh-CN" altLang="en-US" sz="2400" dirty="0"/>
              <a:t> </a:t>
            </a:r>
            <a:r>
              <a:rPr lang="en-US" altLang="zh-CN" sz="2400" dirty="0"/>
              <a:t>pleasant</a:t>
            </a:r>
            <a:r>
              <a:rPr lang="zh-CN" altLang="en-US" sz="2400" dirty="0"/>
              <a:t> </a:t>
            </a:r>
            <a:r>
              <a:rPr lang="en-US" altLang="zh-CN" sz="2400" dirty="0"/>
              <a:t>stroll</a:t>
            </a:r>
            <a:r>
              <a:rPr lang="zh-CN" altLang="en-US" sz="2400" dirty="0"/>
              <a:t> </a:t>
            </a:r>
            <a:r>
              <a:rPr lang="en-US" altLang="zh-CN" sz="2400" dirty="0"/>
              <a:t>in</a:t>
            </a:r>
            <a:r>
              <a:rPr lang="zh-CN" altLang="en-US" sz="2400" dirty="0"/>
              <a:t> </a:t>
            </a:r>
            <a:r>
              <a:rPr lang="en-US" altLang="zh-CN" sz="2400" dirty="0"/>
              <a:t>Johannesburg</a:t>
            </a:r>
            <a:r>
              <a:rPr lang="zh-CN" altLang="en-US" sz="2400" dirty="0"/>
              <a:t> </a:t>
            </a:r>
            <a:r>
              <a:rPr lang="en-US" altLang="zh-CN" sz="2400" dirty="0"/>
              <a:t>South</a:t>
            </a:r>
            <a:r>
              <a:rPr lang="zh-CN" altLang="en-US" sz="2400" dirty="0"/>
              <a:t> </a:t>
            </a:r>
            <a:r>
              <a:rPr lang="en-US" altLang="zh-CN" sz="2400" dirty="0"/>
              <a:t>Africa</a:t>
            </a:r>
            <a:r>
              <a:rPr lang="zh-CN" altLang="en-US" sz="2400" dirty="0"/>
              <a:t> </a:t>
            </a:r>
            <a:r>
              <a:rPr lang="en-US" altLang="zh-CN" sz="2400" dirty="0"/>
              <a:t>during</a:t>
            </a:r>
            <a:r>
              <a:rPr lang="zh-CN" altLang="en-US" sz="2400" dirty="0"/>
              <a:t> </a:t>
            </a:r>
            <a:r>
              <a:rPr lang="en-US" altLang="zh-CN" sz="2400" dirty="0"/>
              <a:t>a</a:t>
            </a:r>
            <a:r>
              <a:rPr lang="zh-CN" altLang="en-US" sz="2400" dirty="0"/>
              <a:t> </a:t>
            </a:r>
            <a:r>
              <a:rPr lang="en-US" altLang="zh-CN" sz="2400" dirty="0"/>
              <a:t>beautiful</a:t>
            </a:r>
            <a:r>
              <a:rPr lang="zh-CN" altLang="en-US" sz="2400" dirty="0"/>
              <a:t> </a:t>
            </a:r>
            <a:r>
              <a:rPr lang="en-US" altLang="zh-CN" sz="2400" dirty="0"/>
              <a:t>sunset</a:t>
            </a:r>
            <a:endParaRPr lang="en-US" sz="2400"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6" name="a-woman-wearing-purple-overalls-and-cowboy-boots-taking-a-pleasant-stroll-in-Johannesburg-South-Africa-during-a-beautiful-sunset.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441300" y="1868929"/>
            <a:ext cx="8764584" cy="4930079"/>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Applications – text</a:t>
            </a:r>
            <a:r>
              <a:rPr lang="zh-CN" altLang="en-US" dirty="0"/>
              <a:t> </a:t>
            </a:r>
            <a:r>
              <a:rPr lang="en-US" altLang="zh-CN" dirty="0"/>
              <a:t>to</a:t>
            </a:r>
            <a:r>
              <a:rPr lang="zh-CN" altLang="en-US" dirty="0"/>
              <a:t> </a:t>
            </a:r>
            <a:r>
              <a:rPr lang="en-US" altLang="zh-CN" dirty="0"/>
              <a:t>video</a:t>
            </a:r>
            <a:r>
              <a:rPr lang="zh-CN" altLang="en-US" dirty="0"/>
              <a:t> </a:t>
            </a:r>
            <a:r>
              <a:rPr lang="en-US" altLang="zh-CN" dirty="0"/>
              <a:t>(OpenAI,</a:t>
            </a:r>
            <a:r>
              <a:rPr lang="zh-CN" altLang="en-US" dirty="0"/>
              <a:t> </a:t>
            </a:r>
            <a:r>
              <a:rPr lang="en-US" altLang="zh-CN" dirty="0"/>
              <a:t>Sora)</a:t>
            </a:r>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8" name="Content Placeholder 2"/>
          <p:cNvSpPr>
            <a:spLocks noGrp="1"/>
          </p:cNvSpPr>
          <p:nvPr>
            <p:ph idx="1"/>
          </p:nvPr>
        </p:nvSpPr>
        <p:spPr>
          <a:xfrm>
            <a:off x="314327" y="960954"/>
            <a:ext cx="10496242" cy="1000586"/>
          </a:xfrm>
        </p:spPr>
        <p:txBody>
          <a:bodyPr>
            <a:normAutofit/>
          </a:bodyPr>
          <a:lstStyle/>
          <a:p>
            <a:r>
              <a:rPr lang="en-US" altLang="zh-CN" sz="2400" b="1" dirty="0"/>
              <a:t>Creating video from text</a:t>
            </a:r>
            <a:r>
              <a:rPr lang="en-US" altLang="zh-CN" sz="2400" dirty="0"/>
              <a:t>: </a:t>
            </a:r>
            <a:r>
              <a:rPr lang="en-US" sz="2400" dirty="0"/>
              <a:t>an</a:t>
            </a:r>
            <a:r>
              <a:rPr lang="zh-CN" altLang="en-US" sz="2400" dirty="0"/>
              <a:t> </a:t>
            </a:r>
            <a:r>
              <a:rPr lang="en-US" sz="2400" dirty="0"/>
              <a:t>old</a:t>
            </a:r>
            <a:r>
              <a:rPr lang="zh-CN" altLang="en-US" sz="2400" dirty="0"/>
              <a:t> </a:t>
            </a:r>
            <a:r>
              <a:rPr lang="en-US" sz="2400" dirty="0"/>
              <a:t>man</a:t>
            </a:r>
            <a:r>
              <a:rPr lang="zh-CN" altLang="en-US" sz="2400" dirty="0"/>
              <a:t> </a:t>
            </a:r>
            <a:r>
              <a:rPr lang="en-US" sz="2400" dirty="0"/>
              <a:t>wearing</a:t>
            </a:r>
            <a:r>
              <a:rPr lang="zh-CN" altLang="en-US" sz="2400" dirty="0"/>
              <a:t> </a:t>
            </a:r>
            <a:r>
              <a:rPr lang="en-US" sz="2400" dirty="0"/>
              <a:t>blue</a:t>
            </a:r>
            <a:r>
              <a:rPr lang="zh-CN" altLang="en-US" sz="2400" dirty="0"/>
              <a:t> </a:t>
            </a:r>
            <a:r>
              <a:rPr lang="en-US" sz="2400" dirty="0"/>
              <a:t>jeans</a:t>
            </a:r>
            <a:r>
              <a:rPr lang="zh-CN" altLang="en-US" sz="2400" dirty="0"/>
              <a:t> </a:t>
            </a:r>
            <a:r>
              <a:rPr lang="en-US" sz="2400" dirty="0"/>
              <a:t>and</a:t>
            </a:r>
            <a:r>
              <a:rPr lang="zh-CN" altLang="en-US" sz="2400" dirty="0"/>
              <a:t> </a:t>
            </a:r>
            <a:r>
              <a:rPr lang="en-US" sz="2400" dirty="0"/>
              <a:t>a</a:t>
            </a:r>
            <a:r>
              <a:rPr lang="zh-CN" altLang="en-US" sz="2400" dirty="0"/>
              <a:t> </a:t>
            </a:r>
            <a:r>
              <a:rPr lang="en-US" sz="2400" dirty="0"/>
              <a:t>white</a:t>
            </a:r>
            <a:r>
              <a:rPr lang="zh-CN" altLang="en-US" sz="2400" dirty="0"/>
              <a:t> </a:t>
            </a:r>
            <a:r>
              <a:rPr lang="en-US" altLang="zh-CN" sz="2400" dirty="0"/>
              <a:t>T</a:t>
            </a:r>
            <a:r>
              <a:rPr lang="en-US" sz="2400" dirty="0"/>
              <a:t>-shirt</a:t>
            </a:r>
            <a:r>
              <a:rPr lang="zh-CN" altLang="en-US" sz="2400" dirty="0"/>
              <a:t> </a:t>
            </a:r>
            <a:r>
              <a:rPr lang="en-US" sz="2400" dirty="0"/>
              <a:t>taking</a:t>
            </a:r>
            <a:r>
              <a:rPr lang="zh-CN" altLang="en-US" sz="2400" dirty="0"/>
              <a:t> </a:t>
            </a:r>
            <a:r>
              <a:rPr lang="en-US" sz="2400" dirty="0"/>
              <a:t>a</a:t>
            </a:r>
            <a:r>
              <a:rPr lang="zh-CN" altLang="en-US" sz="2400" dirty="0"/>
              <a:t> </a:t>
            </a:r>
            <a:r>
              <a:rPr lang="en-US" sz="2400" dirty="0"/>
              <a:t>pleasant</a:t>
            </a:r>
            <a:r>
              <a:rPr lang="zh-CN" altLang="en-US" sz="2400" dirty="0"/>
              <a:t> </a:t>
            </a:r>
            <a:r>
              <a:rPr lang="en-US" sz="2400" dirty="0"/>
              <a:t>stroll</a:t>
            </a:r>
            <a:r>
              <a:rPr lang="zh-CN" altLang="en-US" sz="2400" dirty="0"/>
              <a:t> </a:t>
            </a:r>
            <a:r>
              <a:rPr lang="en-US" sz="2400" dirty="0"/>
              <a:t>in</a:t>
            </a:r>
            <a:r>
              <a:rPr lang="zh-CN" altLang="en-US" sz="2400" dirty="0"/>
              <a:t> </a:t>
            </a:r>
            <a:r>
              <a:rPr lang="en-US" sz="2400" dirty="0"/>
              <a:t>Antarctica</a:t>
            </a:r>
            <a:r>
              <a:rPr lang="zh-CN" altLang="en-US" sz="2400" dirty="0"/>
              <a:t> </a:t>
            </a:r>
            <a:r>
              <a:rPr lang="en-US" sz="2400" dirty="0"/>
              <a:t>during</a:t>
            </a:r>
            <a:r>
              <a:rPr lang="zh-CN" altLang="en-US" sz="2400" dirty="0"/>
              <a:t> </a:t>
            </a:r>
            <a:r>
              <a:rPr lang="en-US" sz="2400" dirty="0"/>
              <a:t>a</a:t>
            </a:r>
            <a:r>
              <a:rPr lang="zh-CN" altLang="en-US" sz="2400" dirty="0"/>
              <a:t> </a:t>
            </a:r>
            <a:r>
              <a:rPr lang="en-US" sz="2400" dirty="0"/>
              <a:t>winter</a:t>
            </a:r>
            <a:r>
              <a:rPr lang="zh-CN" altLang="en-US" sz="2400" dirty="0"/>
              <a:t> </a:t>
            </a:r>
            <a:r>
              <a:rPr lang="en-US" sz="2400" dirty="0"/>
              <a:t>storm</a:t>
            </a:r>
            <a:endParaRPr lang="en-US" sz="2400" dirty="0"/>
          </a:p>
        </p:txBody>
      </p:sp>
      <p:pic>
        <p:nvPicPr>
          <p:cNvPr id="9" name="an-old-man-wearing-blue-jeans-and-a-white-t-shirt-taking-a-pleasant-stroll-in-Antarctica-during-a-winter-storm.mp4">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1742690" y="1822429"/>
            <a:ext cx="8706619" cy="489747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0"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Many other tasks</a:t>
            </a:r>
            <a:r>
              <a:rPr lang="zh-CN" altLang="en-US" dirty="0"/>
              <a:t> </a:t>
            </a:r>
            <a:r>
              <a:rPr lang="en-US" altLang="zh-CN" dirty="0"/>
              <a:t>and</a:t>
            </a:r>
            <a:r>
              <a:rPr lang="zh-CN" altLang="en-US" dirty="0"/>
              <a:t> </a:t>
            </a:r>
            <a:r>
              <a:rPr lang="en-US" altLang="zh-CN" dirty="0"/>
              <a:t>products</a:t>
            </a:r>
            <a:endParaRPr lang="zh-CN" altLang="en-US" dirty="0"/>
          </a:p>
        </p:txBody>
      </p:sp>
      <p:sp>
        <p:nvSpPr>
          <p:cNvPr id="4" name="灯片编号占位符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5" name="Picture 2" descr="What is the difference between Siri and Apple Voice Control -  LearnSpeechRecognition"/>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1194056" y="1295729"/>
            <a:ext cx="2376569" cy="2376569"/>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amazon echo series: Add a voice to your home with Amazon&amp;#39;s new Echo series  - The Economic Tim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59758" y="1898594"/>
            <a:ext cx="4499212" cy="3377869"/>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Microsoft Xiaobing - Latest version for Android - Download AP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7530" y="3968615"/>
            <a:ext cx="2207116" cy="220711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Amazon.com : iFLYTEK Translator 4.0 Dual Screen Real Time Language  Translator Two-Way Translation of English 14 Languages, Chinese 60  Languages for Travel, Business and Study. Offline Translation (Black 4.0) :  Office Product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66769" y="1029853"/>
            <a:ext cx="2873659" cy="528489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NLP is the future!</a:t>
            </a:r>
            <a:endParaRPr lang="zh-CN" altLang="en-US" dirty="0"/>
          </a:p>
        </p:txBody>
      </p:sp>
      <p:sp>
        <p:nvSpPr>
          <p:cNvPr id="5" name="Rectangle 2"/>
          <p:cNvSpPr/>
          <p:nvPr/>
        </p:nvSpPr>
        <p:spPr>
          <a:xfrm>
            <a:off x="503796" y="5418743"/>
            <a:ext cx="5276192" cy="1200329"/>
          </a:xfrm>
          <a:prstGeom prst="rect">
            <a:avLst/>
          </a:prstGeom>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1" i="0" u="none" strike="noStrike" kern="1200" cap="none" spc="0" normalizeH="0" baseline="0" noProof="0" dirty="0">
                <a:ln>
                  <a:noFill/>
                </a:ln>
                <a:solidFill>
                  <a:srgbClr val="24292E"/>
                </a:solidFill>
                <a:effectLst/>
                <a:uLnTx/>
                <a:uFillTx/>
                <a:ea typeface="Abadi MT Condensed Extra Bold" charset="0"/>
                <a:cs typeface="Abadi MT Condensed Extra Bold" charset="0"/>
              </a:rPr>
              <a:t>If I have 1 Billion dollars, I will build a research team focusing on Natural Language Processing</a:t>
            </a:r>
            <a:endParaRPr kumimoji="0" lang="en-US" sz="2400" b="1" i="0" u="none" strike="noStrike" kern="1200" cap="none" spc="0" normalizeH="0" baseline="0" noProof="0" dirty="0">
              <a:ln>
                <a:noFill/>
              </a:ln>
              <a:solidFill>
                <a:prstClr val="black"/>
              </a:solidFill>
              <a:effectLst/>
              <a:uLnTx/>
              <a:uFillTx/>
              <a:ea typeface="Abadi MT Condensed Extra Bold" charset="0"/>
              <a:cs typeface="Abadi MT Condensed Extra Bold" charset="0"/>
            </a:endParaRPr>
          </a:p>
        </p:txBody>
      </p:sp>
      <p:pic>
        <p:nvPicPr>
          <p:cNvPr id="6" name="Picture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597795" y="1779025"/>
            <a:ext cx="2590332" cy="3481185"/>
          </a:xfrm>
          <a:prstGeom prst="rect">
            <a:avLst/>
          </a:prstGeom>
        </p:spPr>
      </p:pic>
      <p:pic>
        <p:nvPicPr>
          <p:cNvPr id="7" name="Picture 2" descr="Bill Gat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21803" y="1783355"/>
            <a:ext cx="6183595" cy="3481185"/>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p:cNvSpPr txBox="1"/>
          <p:nvPr/>
        </p:nvSpPr>
        <p:spPr>
          <a:xfrm>
            <a:off x="5875137" y="5418743"/>
            <a:ext cx="5433289" cy="1200329"/>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400" b="1" i="0" u="none" strike="noStrike" kern="1200" cap="none" spc="0" normalizeH="0" baseline="0" noProof="0" dirty="0">
                <a:ln>
                  <a:noFill/>
                </a:ln>
                <a:solidFill>
                  <a:srgbClr val="000000"/>
                </a:solidFill>
                <a:effectLst/>
                <a:uLnTx/>
                <a:uFillTx/>
                <a:ea typeface="黑体" panose="02010609060101010101" pitchFamily="49" charset="-122"/>
                <a:cs typeface="+mn-cs"/>
              </a:rPr>
              <a:t>If I were starting a company today, it would use AI to teach computers how to read.</a:t>
            </a:r>
            <a:endParaRPr kumimoji="0" lang="en-US" altLang="zh-CN" sz="2400" b="1" i="0" u="none" strike="noStrike" kern="1200" cap="none" spc="0" normalizeH="0" baseline="0" noProof="0" dirty="0">
              <a:ln>
                <a:noFill/>
              </a:ln>
              <a:solidFill>
                <a:srgbClr val="000000"/>
              </a:solidFill>
              <a:effectLst/>
              <a:uLnTx/>
              <a:uFillTx/>
              <a:ea typeface="黑体" panose="02010609060101010101" pitchFamily="49" charset="-122"/>
              <a:cs typeface="+mn-cs"/>
            </a:endParaRPr>
          </a:p>
        </p:txBody>
      </p:sp>
      <p:sp>
        <p:nvSpPr>
          <p:cNvPr id="12" name="灯片编号占位符 11"/>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3" name="TextBox 2"/>
          <p:cNvSpPr txBox="1"/>
          <p:nvPr/>
        </p:nvSpPr>
        <p:spPr>
          <a:xfrm>
            <a:off x="314326" y="1005925"/>
            <a:ext cx="4422686" cy="523220"/>
          </a:xfrm>
          <a:prstGeom prst="rect">
            <a:avLst/>
          </a:prstGeom>
          <a:noFill/>
        </p:spPr>
        <p:txBody>
          <a:bodyPr wrap="none" rtlCol="0">
            <a:spAutoFit/>
          </a:bodyPr>
          <a:lstStyle/>
          <a:p>
            <a:r>
              <a:rPr lang="en-US" altLang="zh-CN" sz="2800" dirty="0"/>
              <a:t>Predicted</a:t>
            </a:r>
            <a:r>
              <a:rPr lang="zh-CN" altLang="en-US" sz="2800" dirty="0"/>
              <a:t> </a:t>
            </a:r>
            <a:r>
              <a:rPr lang="en-US" altLang="zh-CN" sz="2800" dirty="0"/>
              <a:t>before</a:t>
            </a:r>
            <a:r>
              <a:rPr lang="zh-CN" altLang="en-US" sz="2800" dirty="0"/>
              <a:t> </a:t>
            </a:r>
            <a:r>
              <a:rPr lang="en-US" altLang="zh-CN" sz="2800" dirty="0"/>
              <a:t>LLMs</a:t>
            </a:r>
            <a:r>
              <a:rPr lang="zh-CN" altLang="en-US" sz="2800" dirty="0"/>
              <a:t> </a:t>
            </a:r>
            <a:r>
              <a:rPr lang="en-US" altLang="zh-CN" sz="2800" dirty="0"/>
              <a:t>era:</a:t>
            </a:r>
            <a:endParaRPr lang="en-US" sz="2800" dirty="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0" lang="en-US" altLang="zh-CN" b="1" i="0" u="none" strike="noStrike" kern="1200" cap="none" spc="0" normalizeH="0" baseline="0" noProof="0" dirty="0">
                <a:ln>
                  <a:noFill/>
                </a:ln>
                <a:solidFill>
                  <a:srgbClr val="FF0000"/>
                </a:solidFill>
                <a:effectLst/>
                <a:uLnTx/>
                <a:uFillTx/>
                <a:ea typeface="等线" panose="02010600030101010101" charset="-122"/>
              </a:rPr>
              <a:t>NLP is difficult!</a:t>
            </a:r>
            <a:endParaRPr lang="zh-CN" altLang="en-US" dirty="0"/>
          </a:p>
        </p:txBody>
      </p:sp>
      <p:sp>
        <p:nvSpPr>
          <p:cNvPr id="3" name="内容占位符 2"/>
          <p:cNvSpPr>
            <a:spLocks noGrp="1"/>
          </p:cNvSpPr>
          <p:nvPr>
            <p:ph idx="1"/>
          </p:nvPr>
        </p:nvSpPr>
        <p:spPr>
          <a:xfrm>
            <a:off x="479425" y="1464813"/>
            <a:ext cx="11260630" cy="2331683"/>
          </a:xfrm>
        </p:spPr>
        <p:txBody>
          <a:bodyPr>
            <a:noAutofit/>
          </a:bodyPr>
          <a:lstStyle/>
          <a:p>
            <a:r>
              <a:rPr lang="en-US" altLang="zh-CN" b="1" dirty="0"/>
              <a:t>Ambiguity makes NLP hard</a:t>
            </a:r>
            <a:r>
              <a:rPr lang="en-US" altLang="zh-CN" b="1" dirty="0">
                <a:ea typeface="等线" panose="02010600030101010101" charset="-122"/>
              </a:rPr>
              <a:t>!</a:t>
            </a:r>
            <a:endParaRPr kumimoji="0" lang="en-US" altLang="zh-CN" b="1" i="0" u="none" strike="noStrike" kern="1200" cap="none" spc="0" normalizeH="0" baseline="0" noProof="0" dirty="0">
              <a:ln>
                <a:noFill/>
              </a:ln>
              <a:effectLst/>
              <a:uLnTx/>
              <a:uFillTx/>
              <a:ea typeface="等线" panose="02010600030101010101" charset="-122"/>
            </a:endParaRPr>
          </a:p>
          <a:p>
            <a:pPr lvl="1">
              <a:spcAft>
                <a:spcPts val="600"/>
              </a:spcAft>
            </a:pPr>
            <a:r>
              <a:rPr kumimoji="0" lang="en-US" altLang="en-US" b="1" i="0" u="none" strike="noStrike" kern="1200" cap="none" spc="0" normalizeH="0" baseline="0" noProof="0" dirty="0">
                <a:ln>
                  <a:noFill/>
                </a:ln>
                <a:solidFill>
                  <a:prstClr val="black"/>
                </a:solidFill>
                <a:effectLst/>
                <a:uLnTx/>
                <a:uFillTx/>
                <a:ea typeface="+mn-ea"/>
                <a:cs typeface="+mn-cs"/>
              </a:rPr>
              <a:t>A man saw a boy </a:t>
            </a:r>
            <a:r>
              <a:rPr kumimoji="0" lang="en-US" altLang="en-US" b="1" i="1" u="sng" strike="noStrike" kern="1200" cap="none" spc="0" normalizeH="0" baseline="0" noProof="0" dirty="0">
                <a:ln>
                  <a:noFill/>
                </a:ln>
                <a:solidFill>
                  <a:prstClr val="black"/>
                </a:solidFill>
                <a:effectLst/>
                <a:uLnTx/>
                <a:uFillTx/>
                <a:ea typeface="+mn-ea"/>
                <a:cs typeface="+mn-cs"/>
              </a:rPr>
              <a:t>with a telescope</a:t>
            </a:r>
            <a:r>
              <a:rPr kumimoji="0" lang="en-US" altLang="en-US" b="1" i="0" u="none" strike="noStrike" kern="1200" cap="none" spc="0" normalizeH="0" baseline="0" noProof="0" dirty="0">
                <a:ln>
                  <a:noFill/>
                </a:ln>
                <a:solidFill>
                  <a:prstClr val="black"/>
                </a:solidFill>
                <a:effectLst/>
                <a:uLnTx/>
                <a:uFillTx/>
                <a:ea typeface="+mn-ea"/>
                <a:cs typeface="+mn-cs"/>
              </a:rPr>
              <a:t>.</a:t>
            </a:r>
            <a:r>
              <a:rPr kumimoji="0" lang="zh-CN" altLang="en-US" b="1" i="0" u="none" strike="noStrike" kern="1200" cap="none" spc="0" normalizeH="0" baseline="0" noProof="0" dirty="0">
                <a:ln>
                  <a:noFill/>
                </a:ln>
                <a:solidFill>
                  <a:prstClr val="black"/>
                </a:solidFill>
                <a:effectLst/>
                <a:uLnTx/>
                <a:uFillTx/>
                <a:ea typeface="+mn-ea"/>
                <a:cs typeface="+mn-cs"/>
              </a:rPr>
              <a:t> </a:t>
            </a:r>
            <a:r>
              <a:rPr kumimoji="0" lang="en-US" altLang="zh-CN" b="1" i="0" u="none" strike="noStrike" kern="1200" cap="none" spc="0" normalizeH="0" baseline="0" noProof="0" dirty="0">
                <a:ln>
                  <a:noFill/>
                </a:ln>
                <a:solidFill>
                  <a:prstClr val="black"/>
                </a:solidFill>
                <a:effectLst/>
                <a:uLnTx/>
                <a:uFillTx/>
                <a:ea typeface="+mn-ea"/>
                <a:cs typeface="+mn-cs"/>
              </a:rPr>
              <a:t>-</a:t>
            </a:r>
            <a:r>
              <a:rPr kumimoji="0" lang="zh-CN" altLang="en-US" b="1" i="0" u="none" strike="noStrike" kern="1200" cap="none" spc="0" normalizeH="0" baseline="0" noProof="0" dirty="0">
                <a:ln>
                  <a:noFill/>
                </a:ln>
                <a:solidFill>
                  <a:prstClr val="black"/>
                </a:solidFill>
                <a:effectLst/>
                <a:uLnTx/>
                <a:uFillTx/>
                <a:ea typeface="+mn-ea"/>
                <a:cs typeface="+mn-cs"/>
              </a:rPr>
              <a:t> </a:t>
            </a:r>
            <a:r>
              <a:rPr kumimoji="0" lang="en-US" altLang="en-US" b="0" i="0" u="none" strike="noStrike" kern="1200" cap="none" spc="0" normalizeH="0" baseline="0" noProof="0" dirty="0">
                <a:ln>
                  <a:noFill/>
                </a:ln>
                <a:solidFill>
                  <a:prstClr val="black"/>
                </a:solidFill>
                <a:effectLst/>
                <a:uLnTx/>
                <a:uFillTx/>
                <a:ea typeface="+mn-ea"/>
                <a:cs typeface="+mn-cs"/>
              </a:rPr>
              <a:t>Who had the telescope?</a:t>
            </a:r>
            <a:endParaRPr kumimoji="0" lang="en-US" altLang="en-US" b="0" i="0" u="none" strike="noStrike" kern="1200" cap="none" spc="0" normalizeH="0" baseline="0" noProof="0" dirty="0">
              <a:ln>
                <a:noFill/>
              </a:ln>
              <a:solidFill>
                <a:prstClr val="black"/>
              </a:solidFill>
              <a:effectLst/>
              <a:uLnTx/>
              <a:uFillTx/>
              <a:ea typeface="+mn-ea"/>
              <a:cs typeface="+mn-cs"/>
            </a:endParaRPr>
          </a:p>
          <a:p>
            <a:pPr lvl="1">
              <a:spcAft>
                <a:spcPts val="600"/>
              </a:spcAft>
            </a:pP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He has </a:t>
            </a:r>
            <a:r>
              <a:rPr kumimoji="0" lang="en-US" altLang="zh-CN" b="1" i="1" u="sng" strike="noStrike" kern="1200" cap="none" spc="0" normalizeH="0" baseline="0" noProof="0" dirty="0">
                <a:ln>
                  <a:noFill/>
                </a:ln>
                <a:solidFill>
                  <a:prstClr val="black"/>
                </a:solidFill>
                <a:effectLst/>
                <a:uLnTx/>
                <a:uFillTx/>
                <a:latin typeface="Arial" panose="020B0604020202020204"/>
                <a:ea typeface="+mn-ea"/>
                <a:cs typeface="+mn-cs"/>
              </a:rPr>
              <a:t>quit</a:t>
            </a:r>
            <a:r>
              <a:rPr kumimoji="0" lang="zh-CN" altLang="en-US" b="1" i="0" u="none" strike="noStrike" kern="1200" cap="none" spc="0" normalizeH="0" baseline="0" noProof="0" dirty="0">
                <a:ln>
                  <a:noFill/>
                </a:ln>
                <a:solidFill>
                  <a:prstClr val="black"/>
                </a:solidFill>
                <a:effectLst/>
                <a:uLnTx/>
                <a:uFillTx/>
                <a:latin typeface="Arial" panose="020B0604020202020204"/>
                <a:ea typeface="+mn-ea"/>
                <a:cs typeface="+mn-cs"/>
              </a:rPr>
              <a:t> </a:t>
            </a:r>
            <a:r>
              <a:rPr kumimoji="0" lang="en-US" altLang="en-US" b="1" i="0" u="none" strike="noStrike" kern="1200" cap="none" spc="0" normalizeH="0" baseline="0" noProof="0" dirty="0">
                <a:ln>
                  <a:noFill/>
                </a:ln>
                <a:solidFill>
                  <a:prstClr val="black"/>
                </a:solidFill>
                <a:effectLst/>
                <a:uLnTx/>
                <a:uFillTx/>
                <a:latin typeface="Arial" panose="020B0604020202020204"/>
                <a:ea typeface="+mn-ea"/>
                <a:cs typeface="+mn-cs"/>
              </a:rPr>
              <a:t>smoking</a:t>
            </a:r>
            <a:r>
              <a:rPr lang="en-US" altLang="zh-CN" b="1"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a:t>
            </a:r>
            <a:r>
              <a:rPr lang="zh-CN" altLang="en-US" dirty="0">
                <a:solidFill>
                  <a:prstClr val="black"/>
                </a:solidFill>
                <a:latin typeface="Arial" panose="020B0604020202020204"/>
              </a:rPr>
              <a:t> </a:t>
            </a:r>
            <a:r>
              <a:rPr lang="en-US" altLang="zh-CN" dirty="0">
                <a:solidFill>
                  <a:prstClr val="black"/>
                </a:solidFill>
                <a:latin typeface="Arial" panose="020B0604020202020204"/>
              </a:rPr>
              <a:t>It</a:t>
            </a:r>
            <a:r>
              <a:rPr lang="zh-CN" altLang="en-US" dirty="0">
                <a:solidFill>
                  <a:prstClr val="black"/>
                </a:solidFill>
                <a:latin typeface="Arial" panose="020B0604020202020204"/>
              </a:rPr>
              <a:t> </a:t>
            </a:r>
            <a:r>
              <a:rPr lang="en-US" altLang="zh-CN" dirty="0">
                <a:solidFill>
                  <a:prstClr val="black"/>
                </a:solidFill>
                <a:latin typeface="Arial" panose="020B0604020202020204"/>
              </a:rPr>
              <a:t>means</a:t>
            </a:r>
            <a:r>
              <a:rPr lang="zh-CN" altLang="en-US" dirty="0">
                <a:solidFill>
                  <a:prstClr val="black"/>
                </a:solidFill>
                <a:latin typeface="Arial" panose="020B0604020202020204"/>
              </a:rPr>
              <a:t> </a:t>
            </a:r>
            <a:r>
              <a:rPr lang="en-US" altLang="zh-CN" dirty="0">
                <a:solidFill>
                  <a:prstClr val="black"/>
                </a:solidFill>
                <a:latin typeface="Arial" panose="020B0604020202020204"/>
              </a:rPr>
              <a:t>that</a:t>
            </a:r>
            <a:r>
              <a:rPr lang="zh-CN" altLang="en-US" dirty="0">
                <a:solidFill>
                  <a:prstClr val="black"/>
                </a:solidFill>
                <a:latin typeface="Arial" panose="020B0604020202020204"/>
              </a:rPr>
              <a:t> </a:t>
            </a:r>
            <a:r>
              <a:rPr lang="en-US" altLang="zh-CN" dirty="0">
                <a:solidFill>
                  <a:prstClr val="black"/>
                </a:solidFill>
                <a:latin typeface="Arial" panose="020B0604020202020204"/>
              </a:rPr>
              <a:t>h</a:t>
            </a:r>
            <a:r>
              <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rPr>
              <a:t>e smoked before.</a:t>
            </a:r>
            <a:endParaRPr kumimoji="0" lang="en-US" altLang="en-US" b="0" i="0" u="none" strike="noStrike" kern="1200" cap="none" spc="0" normalizeH="0" baseline="0" noProof="0" dirty="0">
              <a:ln>
                <a:noFill/>
              </a:ln>
              <a:solidFill>
                <a:prstClr val="black"/>
              </a:solidFill>
              <a:effectLst/>
              <a:uLnTx/>
              <a:uFillTx/>
              <a:latin typeface="Arial" panose="020B0604020202020204"/>
              <a:ea typeface="+mn-ea"/>
              <a:cs typeface="+mn-cs"/>
            </a:endParaRPr>
          </a:p>
          <a:p>
            <a:pPr lvl="1">
              <a:spcAft>
                <a:spcPts val="600"/>
              </a:spcAft>
            </a:pPr>
            <a:r>
              <a:rPr lang="en-US" altLang="zh-CN" sz="2000" dirty="0"/>
              <a:t>What does the </a:t>
            </a:r>
            <a:r>
              <a:rPr lang="en-US" altLang="zh-CN" sz="2000" b="1" i="1" u="sng" dirty="0"/>
              <a:t>Mighty Dragon</a:t>
            </a:r>
            <a:r>
              <a:rPr lang="en-US" altLang="zh-CN" sz="2000" i="1" dirty="0"/>
              <a:t> </a:t>
            </a:r>
            <a:r>
              <a:rPr lang="en-US" altLang="zh-CN" sz="2000" dirty="0"/>
              <a:t>mean</a:t>
            </a:r>
            <a:r>
              <a:rPr lang="zh-CN" altLang="en-US" sz="2000" dirty="0"/>
              <a:t>？</a:t>
            </a:r>
            <a:endParaRPr kumimoji="0" lang="en-US" altLang="zh-CN" sz="2000" b="0" i="0" u="none" strike="noStrike" kern="1200" cap="none" spc="0" normalizeH="0" baseline="0" noProof="0" dirty="0">
              <a:ln>
                <a:noFill/>
              </a:ln>
              <a:solidFill>
                <a:prstClr val="black"/>
              </a:solidFill>
              <a:effectLst/>
              <a:uLnTx/>
              <a:uFillTx/>
              <a:ea typeface="+mn-ea"/>
              <a:cs typeface="+mn-cs"/>
            </a:endParaRPr>
          </a:p>
          <a:p>
            <a:endParaRPr kumimoji="0" lang="en-US" altLang="zh-CN" b="0" i="0" u="none" strike="noStrike" kern="1200" cap="none" spc="0" normalizeH="0" baseline="0" noProof="0" dirty="0">
              <a:ln>
                <a:noFill/>
              </a:ln>
              <a:solidFill>
                <a:srgbClr val="C00000"/>
              </a:solidFill>
              <a:effectLst/>
              <a:uLnTx/>
              <a:uFillTx/>
              <a:ea typeface="等线" panose="02010600030101010101" charset="-122"/>
            </a:endParaRPr>
          </a:p>
          <a:p>
            <a:endParaRPr lang="zh-CN" altLang="en-US" dirty="0"/>
          </a:p>
        </p:txBody>
      </p:sp>
      <p:pic>
        <p:nvPicPr>
          <p:cNvPr id="7" name="Picture 2" descr="Mighty Dragon - Fantasy &amp;amp;amp; Abstract Background Wallpapers on Desktop Nexus  (Image 197699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222890" y="4005820"/>
            <a:ext cx="2818988" cy="162669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472093" y="4004574"/>
            <a:ext cx="3110307" cy="1760301"/>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2848" y="4004575"/>
            <a:ext cx="2642143" cy="1762789"/>
          </a:xfrm>
          <a:prstGeom prst="rect">
            <a:avLst/>
          </a:prstGeom>
          <a:noFill/>
          <a:extLst>
            <a:ext uri="{909E8E84-426E-40DD-AFC4-6F175D3DCCD1}">
              <a14:hiddenFill xmlns:a14="http://schemas.microsoft.com/office/drawing/2010/main">
                <a:solidFill>
                  <a:srgbClr val="FFFFFF"/>
                </a:solidFill>
              </a14:hiddenFill>
            </a:ext>
          </a:extLst>
        </p:spPr>
      </p:pic>
      <p:sp>
        <p:nvSpPr>
          <p:cNvPr id="15" name="灯片编号占位符 14"/>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About me</a:t>
            </a:r>
            <a:endParaRPr lang="zh-CN" altLang="en-US" dirty="0"/>
          </a:p>
        </p:txBody>
      </p:sp>
      <p:sp>
        <p:nvSpPr>
          <p:cNvPr id="3" name="内容占位符 2"/>
          <p:cNvSpPr>
            <a:spLocks noGrp="1"/>
          </p:cNvSpPr>
          <p:nvPr>
            <p:ph idx="1"/>
          </p:nvPr>
        </p:nvSpPr>
        <p:spPr>
          <a:xfrm>
            <a:off x="522821" y="1139252"/>
            <a:ext cx="7292894" cy="5477414"/>
          </a:xfrm>
        </p:spPr>
        <p:txBody>
          <a:bodyPr>
            <a:normAutofit lnSpcReduction="10000"/>
          </a:bodyPr>
          <a:lstStyle/>
          <a:p>
            <a:pPr marL="0" indent="0">
              <a:lnSpc>
                <a:spcPct val="100000"/>
              </a:lnSpc>
              <a:buNone/>
            </a:pPr>
            <a:r>
              <a:rPr lang="en-US" altLang="zh-CN" b="1" dirty="0"/>
              <a:t>Email:</a:t>
            </a:r>
            <a:r>
              <a:rPr lang="en-US" altLang="zh-CN" dirty="0"/>
              <a:t> bjzhou@fudan.edu.cn</a:t>
            </a:r>
            <a:endParaRPr lang="en-US" altLang="zh-CN" dirty="0"/>
          </a:p>
          <a:p>
            <a:pPr marL="0" indent="0">
              <a:lnSpc>
                <a:spcPct val="100000"/>
              </a:lnSpc>
              <a:buNone/>
            </a:pPr>
            <a:r>
              <a:rPr lang="en-US" altLang="zh-CN" b="1" dirty="0"/>
              <a:t>Website</a:t>
            </a:r>
            <a:r>
              <a:rPr lang="en-US" altLang="zh-CN" dirty="0"/>
              <a:t>: </a:t>
            </a:r>
            <a:r>
              <a:rPr lang="en-US" altLang="zh-CN" dirty="0">
                <a:hlinkClick r:id="rId1"/>
              </a:rPr>
              <a:t>https://baojian.github.io/</a:t>
            </a:r>
            <a:r>
              <a:rPr lang="en-US" altLang="zh-CN" dirty="0"/>
              <a:t> </a:t>
            </a:r>
            <a:endParaRPr lang="en-US" altLang="zh-CN" dirty="0"/>
          </a:p>
          <a:p>
            <a:pPr marL="0" indent="0">
              <a:lnSpc>
                <a:spcPct val="100000"/>
              </a:lnSpc>
              <a:buNone/>
            </a:pPr>
            <a:r>
              <a:rPr lang="en-US" altLang="zh-CN" b="1" dirty="0"/>
              <a:t>WeChat</a:t>
            </a:r>
            <a:r>
              <a:rPr lang="en-US" altLang="zh-CN" dirty="0"/>
              <a:t>:</a:t>
            </a:r>
            <a:r>
              <a:rPr lang="en-US" altLang="zh-CN" b="1" dirty="0"/>
              <a:t> </a:t>
            </a:r>
            <a:r>
              <a:rPr lang="en-US" altLang="zh-CN" dirty="0"/>
              <a:t>zhou19102180506</a:t>
            </a:r>
            <a:endParaRPr lang="en-US" altLang="zh-CN" dirty="0"/>
          </a:p>
          <a:p>
            <a:pPr marL="0" indent="0">
              <a:lnSpc>
                <a:spcPct val="100000"/>
              </a:lnSpc>
              <a:buNone/>
            </a:pPr>
            <a:r>
              <a:rPr lang="en-US" altLang="zh-CN" b="1" dirty="0"/>
              <a:t>Location</a:t>
            </a:r>
            <a:r>
              <a:rPr lang="en-US" altLang="zh-CN" dirty="0"/>
              <a:t>:</a:t>
            </a:r>
            <a:endParaRPr lang="en-US" altLang="zh-CN" dirty="0"/>
          </a:p>
          <a:p>
            <a:pPr lvl="1">
              <a:lnSpc>
                <a:spcPct val="100000"/>
              </a:lnSpc>
            </a:pPr>
            <a:r>
              <a:rPr lang="en-US" altLang="zh-CN" dirty="0"/>
              <a:t>North-106,</a:t>
            </a:r>
            <a:r>
              <a:rPr lang="zh-CN" altLang="en-US" dirty="0"/>
              <a:t> </a:t>
            </a:r>
            <a:r>
              <a:rPr lang="en-US" altLang="zh-CN" dirty="0"/>
              <a:t>Zibin</a:t>
            </a:r>
            <a:r>
              <a:rPr lang="zh-CN" altLang="en-US" dirty="0"/>
              <a:t> </a:t>
            </a:r>
            <a:r>
              <a:rPr lang="en-US" altLang="zh-CN" dirty="0"/>
              <a:t>Building,</a:t>
            </a:r>
            <a:r>
              <a:rPr lang="zh-CN" altLang="en-US" dirty="0"/>
              <a:t> </a:t>
            </a:r>
            <a:r>
              <a:rPr lang="en-US" altLang="zh-CN" dirty="0"/>
              <a:t>(Tue.</a:t>
            </a:r>
            <a:r>
              <a:rPr lang="zh-CN" altLang="en-US" dirty="0"/>
              <a:t> </a:t>
            </a:r>
            <a:r>
              <a:rPr lang="en-US" altLang="zh-CN" dirty="0"/>
              <a:t>10:00-11:30)</a:t>
            </a:r>
            <a:endParaRPr lang="en-US" altLang="zh-CN" b="1" dirty="0"/>
          </a:p>
          <a:p>
            <a:pPr marL="0" indent="0">
              <a:lnSpc>
                <a:spcPct val="100000"/>
              </a:lnSpc>
              <a:buNone/>
            </a:pPr>
            <a:r>
              <a:rPr lang="en-US" altLang="zh-CN" b="1" dirty="0"/>
              <a:t>Research interests</a:t>
            </a:r>
            <a:r>
              <a:rPr lang="en-US" altLang="zh-CN" sz="2800" b="0" i="0" dirty="0">
                <a:solidFill>
                  <a:srgbClr val="000000"/>
                </a:solidFill>
                <a:effectLst/>
                <a:latin typeface="Georgia" panose="02040502050405020303" pitchFamily="18" charset="0"/>
              </a:rPr>
              <a:t>: </a:t>
            </a:r>
            <a:endParaRPr lang="en-US" altLang="zh-CN" sz="2800" b="0" i="0" dirty="0">
              <a:solidFill>
                <a:srgbClr val="000000"/>
              </a:solidFill>
              <a:effectLst/>
              <a:latin typeface="Georgia" panose="02040502050405020303" pitchFamily="18" charset="0"/>
            </a:endParaRPr>
          </a:p>
          <a:p>
            <a:pPr lvl="1">
              <a:lnSpc>
                <a:spcPct val="100000"/>
              </a:lnSpc>
            </a:pPr>
            <a:r>
              <a:rPr lang="en-US" altLang="zh-CN" dirty="0"/>
              <a:t>Machine learning on graphs,</a:t>
            </a:r>
            <a:r>
              <a:rPr lang="zh-CN" altLang="en-US" dirty="0"/>
              <a:t> </a:t>
            </a:r>
            <a:r>
              <a:rPr lang="en-US" altLang="zh-CN" dirty="0"/>
              <a:t>optimization,</a:t>
            </a:r>
            <a:r>
              <a:rPr lang="zh-CN" altLang="en-US" dirty="0"/>
              <a:t> </a:t>
            </a:r>
            <a:r>
              <a:rPr lang="en-US" altLang="zh-CN" dirty="0"/>
              <a:t>and</a:t>
            </a:r>
            <a:r>
              <a:rPr lang="zh-CN" altLang="en-US" dirty="0"/>
              <a:t> </a:t>
            </a:r>
            <a:r>
              <a:rPr lang="en-US" altLang="zh-CN" dirty="0"/>
              <a:t>data mining</a:t>
            </a:r>
            <a:r>
              <a:rPr lang="zh-CN" altLang="en-US" dirty="0"/>
              <a:t> </a:t>
            </a:r>
            <a:r>
              <a:rPr lang="en-US" altLang="zh-CN" dirty="0"/>
              <a:t>(e.g.,</a:t>
            </a:r>
            <a:r>
              <a:rPr lang="zh-CN" altLang="en-US" dirty="0"/>
              <a:t> </a:t>
            </a:r>
            <a:r>
              <a:rPr lang="en-US" altLang="zh-CN" dirty="0"/>
              <a:t>using</a:t>
            </a:r>
            <a:r>
              <a:rPr lang="zh-CN" altLang="en-US" dirty="0"/>
              <a:t> </a:t>
            </a:r>
            <a:r>
              <a:rPr lang="en-US" altLang="zh-CN" dirty="0"/>
              <a:t>word</a:t>
            </a:r>
            <a:r>
              <a:rPr lang="zh-CN" altLang="en-US" dirty="0"/>
              <a:t> </a:t>
            </a:r>
            <a:r>
              <a:rPr lang="en-US" altLang="zh-CN" dirty="0"/>
              <a:t>embeddings)</a:t>
            </a:r>
            <a:endParaRPr lang="en-US" altLang="zh-CN" dirty="0"/>
          </a:p>
          <a:p>
            <a:pPr marL="0" indent="0">
              <a:lnSpc>
                <a:spcPct val="100000"/>
              </a:lnSpc>
              <a:buNone/>
            </a:pPr>
            <a:endParaRPr lang="en-US" altLang="zh-CN" dirty="0"/>
          </a:p>
          <a:p>
            <a:pPr marL="457200" lvl="1" indent="0">
              <a:lnSpc>
                <a:spcPct val="100000"/>
              </a:lnSpc>
              <a:buNone/>
            </a:pPr>
            <a:endParaRPr lang="en-US" altLang="zh-CN" dirty="0"/>
          </a:p>
        </p:txBody>
      </p:sp>
      <p:pic>
        <p:nvPicPr>
          <p:cNvPr id="5" name="Picture 2"/>
          <p:cNvPicPr>
            <a:picLocks noChangeAspect="1"/>
          </p:cNvPicPr>
          <p:nvPr/>
        </p:nvPicPr>
        <p:blipFill rotWithShape="1">
          <a:blip r:embed="rId2">
            <a:extLst>
              <a:ext uri="{28A0092B-C50C-407E-A947-70E740481C1C}">
                <a14:useLocalDpi xmlns:a14="http://schemas.microsoft.com/office/drawing/2010/main" val="0"/>
              </a:ext>
            </a:extLst>
          </a:blip>
          <a:srcRect l="38462" r="6649"/>
          <a:stretch>
            <a:fillRect/>
          </a:stretch>
        </p:blipFill>
        <p:spPr>
          <a:xfrm>
            <a:off x="9047747" y="1313256"/>
            <a:ext cx="2820405" cy="3853824"/>
          </a:xfrm>
          <a:prstGeom prst="rect">
            <a:avLst/>
          </a:prstGeom>
        </p:spPr>
      </p:pic>
      <p:sp>
        <p:nvSpPr>
          <p:cNvPr id="9" name="灯片编号占位符 8"/>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Ambiguities in English</a:t>
            </a:r>
            <a:endParaRPr lang="zh-CN" altLang="en-US" dirty="0"/>
          </a:p>
        </p:txBody>
      </p:sp>
      <p:sp>
        <p:nvSpPr>
          <p:cNvPr id="3" name="内容占位符 2"/>
          <p:cNvSpPr>
            <a:spLocks noGrp="1"/>
          </p:cNvSpPr>
          <p:nvPr>
            <p:ph idx="1"/>
          </p:nvPr>
        </p:nvSpPr>
        <p:spPr>
          <a:xfrm>
            <a:off x="493073" y="1176025"/>
            <a:ext cx="7377712" cy="5074435"/>
          </a:xfrm>
        </p:spPr>
        <p:txBody>
          <a:bodyPr>
            <a:noAutofit/>
          </a:bodyPr>
          <a:lstStyle/>
          <a:p>
            <a:pPr>
              <a:lnSpc>
                <a:spcPct val="150000"/>
              </a:lnSpc>
            </a:pPr>
            <a:r>
              <a:rPr lang="en-US" altLang="zh-CN" dirty="0"/>
              <a:t>Teacher </a:t>
            </a:r>
            <a:r>
              <a:rPr lang="en-US" altLang="zh-CN" dirty="0">
                <a:solidFill>
                  <a:srgbClr val="FF0000"/>
                </a:solidFill>
              </a:rPr>
              <a:t>strikes</a:t>
            </a:r>
            <a:r>
              <a:rPr lang="en-US" altLang="zh-CN" dirty="0"/>
              <a:t> idle kids.</a:t>
            </a:r>
            <a:endParaRPr lang="en-US" altLang="zh-CN" dirty="0"/>
          </a:p>
          <a:p>
            <a:pPr>
              <a:lnSpc>
                <a:spcPct val="150000"/>
              </a:lnSpc>
            </a:pPr>
            <a:r>
              <a:rPr lang="en-US" altLang="zh-CN" dirty="0"/>
              <a:t>The chickens are too </a:t>
            </a:r>
            <a:r>
              <a:rPr lang="en-US" altLang="zh-CN" dirty="0">
                <a:solidFill>
                  <a:srgbClr val="FF0000"/>
                </a:solidFill>
              </a:rPr>
              <a:t>hot</a:t>
            </a:r>
            <a:r>
              <a:rPr lang="en-US" altLang="zh-CN" dirty="0"/>
              <a:t> to eat.  </a:t>
            </a:r>
            <a:endParaRPr lang="en-US" altLang="zh-CN" dirty="0"/>
          </a:p>
          <a:p>
            <a:pPr>
              <a:lnSpc>
                <a:spcPct val="150000"/>
              </a:lnSpc>
            </a:pPr>
            <a:r>
              <a:rPr lang="en-US" altLang="zh-CN" dirty="0"/>
              <a:t>The </a:t>
            </a:r>
            <a:r>
              <a:rPr lang="en-US" altLang="zh-CN" dirty="0">
                <a:solidFill>
                  <a:srgbClr val="FF0000"/>
                </a:solidFill>
              </a:rPr>
              <a:t>old</a:t>
            </a:r>
            <a:r>
              <a:rPr lang="en-US" altLang="zh-CN" dirty="0"/>
              <a:t> men and women left the room.</a:t>
            </a:r>
            <a:endParaRPr lang="en-US" altLang="zh-CN" dirty="0"/>
          </a:p>
          <a:p>
            <a:pPr>
              <a:lnSpc>
                <a:spcPct val="150000"/>
              </a:lnSpc>
            </a:pPr>
            <a:r>
              <a:rPr lang="en-US" altLang="zh-CN" dirty="0"/>
              <a:t>He left her </a:t>
            </a:r>
            <a:r>
              <a:rPr lang="en-US" altLang="zh-CN" dirty="0">
                <a:solidFill>
                  <a:srgbClr val="FF0000"/>
                </a:solidFill>
              </a:rPr>
              <a:t>in tears</a:t>
            </a:r>
            <a:r>
              <a:rPr lang="en-US" altLang="zh-CN" dirty="0"/>
              <a:t>.</a:t>
            </a:r>
            <a:endParaRPr lang="en-US" altLang="zh-CN" dirty="0"/>
          </a:p>
          <a:p>
            <a:pPr>
              <a:lnSpc>
                <a:spcPct val="150000"/>
              </a:lnSpc>
            </a:pPr>
            <a:r>
              <a:rPr lang="en-US" altLang="zh-CN" dirty="0"/>
              <a:t>Hospitals are sued by </a:t>
            </a:r>
            <a:r>
              <a:rPr lang="en-US" altLang="zh-CN" dirty="0">
                <a:solidFill>
                  <a:srgbClr val="FF0000"/>
                </a:solidFill>
              </a:rPr>
              <a:t>6 foot doctors</a:t>
            </a:r>
            <a:r>
              <a:rPr lang="en-US" altLang="zh-CN" dirty="0"/>
              <a:t>.</a:t>
            </a:r>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Ambiguities in Chinese</a:t>
            </a:r>
            <a:endParaRPr lang="zh-CN" altLang="en-US" dirty="0"/>
          </a:p>
        </p:txBody>
      </p:sp>
      <p:sp>
        <p:nvSpPr>
          <p:cNvPr id="3" name="内容占位符 2"/>
          <p:cNvSpPr>
            <a:spLocks noGrp="1"/>
          </p:cNvSpPr>
          <p:nvPr>
            <p:ph idx="1"/>
          </p:nvPr>
        </p:nvSpPr>
        <p:spPr>
          <a:xfrm>
            <a:off x="479425" y="1547090"/>
            <a:ext cx="10165830" cy="4758175"/>
          </a:xfrm>
        </p:spPr>
        <p:txBody>
          <a:bodyPr>
            <a:noAutofit/>
          </a:bodyPr>
          <a:lstStyle/>
          <a:p>
            <a:pPr>
              <a:lnSpc>
                <a:spcPct val="150000"/>
              </a:lnSpc>
            </a:pPr>
            <a:r>
              <a:rPr lang="zh-CN" altLang="en-US" dirty="0"/>
              <a:t>冬天，能穿多少穿多少；夏天，能穿多少穿多少；</a:t>
            </a:r>
            <a:endParaRPr lang="zh-CN" altLang="en-US" dirty="0"/>
          </a:p>
          <a:p>
            <a:pPr>
              <a:lnSpc>
                <a:spcPct val="150000"/>
              </a:lnSpc>
            </a:pPr>
            <a:r>
              <a:rPr lang="zh-CN" altLang="en-US" dirty="0"/>
              <a:t>剩女的原因：一是谁都看不上，二是谁都看不上；</a:t>
            </a:r>
            <a:endParaRPr lang="zh-CN" altLang="en-US" dirty="0"/>
          </a:p>
          <a:p>
            <a:pPr>
              <a:lnSpc>
                <a:spcPct val="150000"/>
              </a:lnSpc>
            </a:pPr>
            <a:r>
              <a:rPr lang="zh-CN" altLang="en-US" dirty="0"/>
              <a:t>单身的来由：原来是喜欢一个人，现在是喜欢一个人；</a:t>
            </a:r>
            <a:endParaRPr lang="zh-CN" altLang="en-US" dirty="0"/>
          </a:p>
          <a:p>
            <a:pPr>
              <a:lnSpc>
                <a:spcPct val="150000"/>
              </a:lnSpc>
            </a:pPr>
            <a:r>
              <a:rPr lang="zh-CN" altLang="en-US" dirty="0"/>
              <a:t>女致电男友：地铁站见。如果你到了我还没到，你就等着吧。如果我到了你还没到，你就等着吧！</a:t>
            </a:r>
            <a:endParaRPr lang="zh-CN" altLang="en-US" dirty="0"/>
          </a:p>
          <a:p>
            <a:pPr>
              <a:lnSpc>
                <a:spcPct val="150000"/>
              </a:lnSpc>
            </a:pPr>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Hard to inference</a:t>
            </a:r>
            <a:endParaRPr lang="zh-CN" altLang="en-US" dirty="0"/>
          </a:p>
        </p:txBody>
      </p:sp>
      <p:sp>
        <p:nvSpPr>
          <p:cNvPr id="3" name="内容占位符 2"/>
          <p:cNvSpPr>
            <a:spLocks noGrp="1"/>
          </p:cNvSpPr>
          <p:nvPr>
            <p:ph idx="1"/>
          </p:nvPr>
        </p:nvSpPr>
        <p:spPr>
          <a:xfrm>
            <a:off x="490229" y="1108433"/>
            <a:ext cx="11064875" cy="5508233"/>
          </a:xfrm>
        </p:spPr>
        <p:txBody>
          <a:bodyPr>
            <a:normAutofit/>
          </a:bodyPr>
          <a:lstStyle/>
          <a:p>
            <a:r>
              <a:rPr lang="en-US" altLang="zh-CN" b="1" dirty="0"/>
              <a:t>Example</a:t>
            </a:r>
            <a:r>
              <a:rPr lang="en-US" altLang="zh-CN" dirty="0"/>
              <a:t>:</a:t>
            </a:r>
            <a:endParaRPr lang="en-US" altLang="zh-CN" dirty="0"/>
          </a:p>
          <a:p>
            <a:pPr lvl="1"/>
            <a:r>
              <a:rPr lang="en-US" altLang="zh-CN" dirty="0"/>
              <a:t>A dime is better than a nickel</a:t>
            </a:r>
            <a:endParaRPr lang="en-US" altLang="zh-CN" dirty="0"/>
          </a:p>
          <a:p>
            <a:pPr lvl="1"/>
            <a:r>
              <a:rPr lang="en-US" altLang="zh-CN" dirty="0"/>
              <a:t>A nickel is better than a penny</a:t>
            </a:r>
            <a:endParaRPr lang="en-US" altLang="zh-CN" dirty="0"/>
          </a:p>
          <a:p>
            <a:pPr lvl="1"/>
            <a:r>
              <a:rPr lang="en-US" altLang="zh-CN" dirty="0"/>
              <a:t>Therefore, a dime is better than a penny</a:t>
            </a:r>
            <a:endParaRPr lang="en-US" altLang="zh-CN" dirty="0"/>
          </a:p>
          <a:p>
            <a:r>
              <a:rPr lang="en-US" altLang="zh-CN" b="1" dirty="0"/>
              <a:t>Adversarial Example:</a:t>
            </a:r>
            <a:endParaRPr lang="en-US" altLang="zh-CN" b="1" dirty="0"/>
          </a:p>
          <a:p>
            <a:pPr lvl="1"/>
            <a:r>
              <a:rPr lang="en-US" altLang="zh-CN" dirty="0"/>
              <a:t>A penny is better than nothing</a:t>
            </a:r>
            <a:endParaRPr lang="en-US" altLang="zh-CN" dirty="0"/>
          </a:p>
          <a:p>
            <a:pPr lvl="1"/>
            <a:r>
              <a:rPr lang="en-US" altLang="zh-CN" dirty="0"/>
              <a:t>Nothing is better than world peace.</a:t>
            </a:r>
            <a:endParaRPr lang="en-US" altLang="zh-CN" dirty="0"/>
          </a:p>
          <a:p>
            <a:pPr lvl="1"/>
            <a:r>
              <a:rPr lang="en-US" altLang="zh-CN" dirty="0"/>
              <a:t>Therefore, a penny is better than world peace ???</a:t>
            </a:r>
            <a:endParaRPr lang="en-US" altLang="zh-CN" dirty="0"/>
          </a:p>
          <a:p>
            <a:endParaRPr lang="en-US" altLang="zh-CN" dirty="0"/>
          </a:p>
          <a:p>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 difficulties</a:t>
            </a:r>
            <a:endParaRPr lang="zh-CN" altLang="en-US" dirty="0"/>
          </a:p>
        </p:txBody>
      </p:sp>
      <p:sp>
        <p:nvSpPr>
          <p:cNvPr id="7" name="TextBox 4"/>
          <p:cNvSpPr txBox="1"/>
          <p:nvPr/>
        </p:nvSpPr>
        <p:spPr>
          <a:xfrm>
            <a:off x="587873" y="1079288"/>
            <a:ext cx="352407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Non-standard English</a:t>
            </a:r>
            <a:endParaRPr kumimoji="0" lang="en-US" sz="28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8" name="TextBox 5"/>
          <p:cNvSpPr txBox="1"/>
          <p:nvPr/>
        </p:nvSpPr>
        <p:spPr>
          <a:xfrm>
            <a:off x="479426" y="1617063"/>
            <a:ext cx="3437308" cy="163121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Great job @justinbieber! Were SOO PROUD of what youve accomplished! U taught us 2 #neversaynever &amp; you yourself should never give up either♥</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9" name="TextBox 6"/>
          <p:cNvSpPr txBox="1"/>
          <p:nvPr/>
        </p:nvSpPr>
        <p:spPr>
          <a:xfrm>
            <a:off x="4623027" y="1129779"/>
            <a:ext cx="3233364"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Segmentation issues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11" name="TextBox 8"/>
          <p:cNvSpPr txBox="1"/>
          <p:nvPr/>
        </p:nvSpPr>
        <p:spPr>
          <a:xfrm>
            <a:off x="9673979" y="1091220"/>
            <a:ext cx="1424816"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Idioms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12" name="TextBox 9"/>
          <p:cNvSpPr txBox="1"/>
          <p:nvPr/>
        </p:nvSpPr>
        <p:spPr>
          <a:xfrm>
            <a:off x="8819929" y="1688636"/>
            <a:ext cx="2766060" cy="1452869"/>
          </a:xfrm>
          <a:prstGeom prst="rect">
            <a:avLst/>
          </a:prstGeom>
          <a:noFill/>
        </p:spPr>
        <p:txBody>
          <a:bodyPr wrap="square">
            <a:noAutofit/>
          </a:bodyPr>
          <a:lstStyle/>
          <a:p>
            <a:pPr marL="0" marR="0" lvl="0" indent="0" algn="ctr" defTabSz="914400" rtl="0" eaLnBrk="1" fontAlgn="auto" latinLnBrk="0" hangingPunct="1">
              <a:spcBef>
                <a:spcPts val="0"/>
              </a:spcBef>
              <a:spcAft>
                <a:spcPts val="0"/>
              </a:spcAft>
              <a:buClrTx/>
              <a:buSzTx/>
              <a:buFontTx/>
              <a:buNone/>
              <a:defRPr/>
            </a:pPr>
            <a:r>
              <a:rPr lang="en-US" sz="2000" dirty="0"/>
              <a:t>dark horse</a:t>
            </a:r>
            <a:endParaRPr lang="en-US" sz="2000" dirty="0"/>
          </a:p>
          <a:p>
            <a:pPr marL="0" marR="0" lvl="0" indent="0" algn="ctr" defTabSz="914400" rtl="0" eaLnBrk="1" fontAlgn="auto" latinLnBrk="0" hangingPunct="1">
              <a:spcBef>
                <a:spcPts val="0"/>
              </a:spcBef>
              <a:spcAft>
                <a:spcPts val="0"/>
              </a:spcAft>
              <a:buClrTx/>
              <a:buSzTx/>
              <a:buFontTx/>
              <a:buNone/>
              <a:defRPr/>
            </a:pPr>
            <a:r>
              <a:rPr lang="en-US" sz="2000" dirty="0"/>
              <a:t>lose face</a:t>
            </a:r>
            <a:endParaRPr lang="en-US" sz="2000" dirty="0"/>
          </a:p>
          <a:p>
            <a:pPr algn="ctr">
              <a:defRPr/>
            </a:pPr>
            <a:r>
              <a:rPr lang="en-US" sz="2000" dirty="0"/>
              <a:t>break a leg</a:t>
            </a:r>
            <a:endParaRPr lang="en-US" sz="2000" dirty="0"/>
          </a:p>
          <a:p>
            <a:pPr algn="ctr">
              <a:defRPr/>
            </a:pPr>
            <a:r>
              <a:rPr lang="en-US" altLang="zh-CN" sz="2000" dirty="0"/>
              <a:t>b</a:t>
            </a:r>
            <a:r>
              <a:rPr lang="en-US" sz="2000" dirty="0"/>
              <a:t>ite the bullet</a:t>
            </a:r>
            <a:endParaRPr lang="en-US" dirty="0"/>
          </a:p>
        </p:txBody>
      </p:sp>
      <p:sp>
        <p:nvSpPr>
          <p:cNvPr id="13" name="Rounded Rectangle 10"/>
          <p:cNvSpPr/>
          <p:nvPr/>
        </p:nvSpPr>
        <p:spPr>
          <a:xfrm>
            <a:off x="479886"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14" name="TextBox 11"/>
          <p:cNvSpPr txBox="1"/>
          <p:nvPr/>
        </p:nvSpPr>
        <p:spPr>
          <a:xfrm>
            <a:off x="1321289" y="4004393"/>
            <a:ext cx="2055210"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Neologisms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15" name="TextBox 12"/>
          <p:cNvSpPr txBox="1"/>
          <p:nvPr/>
        </p:nvSpPr>
        <p:spPr>
          <a:xfrm>
            <a:off x="479159" y="4557780"/>
            <a:ext cx="2055210" cy="156966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unfriend</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Retweet</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bromance</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Calibri" panose="020F0502020204030204"/>
              </a:rPr>
              <a:t>鸡娃</a:t>
            </a:r>
            <a:endParaRPr kumimoji="0" lang="en-US" sz="24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17" name="TextBox 14"/>
          <p:cNvSpPr txBox="1"/>
          <p:nvPr/>
        </p:nvSpPr>
        <p:spPr>
          <a:xfrm>
            <a:off x="8636503" y="4054218"/>
            <a:ext cx="3132913"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Tricky entity names</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18" name="TextBox 15"/>
          <p:cNvSpPr txBox="1"/>
          <p:nvPr/>
        </p:nvSpPr>
        <p:spPr>
          <a:xfrm>
            <a:off x="8541153" y="4506233"/>
            <a:ext cx="3516237" cy="746358"/>
          </a:xfrm>
          <a:prstGeom prst="rect">
            <a:avLst/>
          </a:prstGeom>
          <a:noFill/>
        </p:spPr>
        <p:txBody>
          <a:bodyPr wrap="square">
            <a:spAutoFit/>
          </a:bodyPr>
          <a:lstStyle/>
          <a:p>
            <a:pPr marL="0" marR="0" lvl="0" indent="0" algn="l" defTabSz="914400" rtl="0" eaLnBrk="1" fontAlgn="auto" latinLnBrk="0" hangingPunct="1">
              <a:lnSpc>
                <a:spcPct val="100000"/>
              </a:lnSpc>
              <a:spcBef>
                <a:spcPts val="30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Where is </a:t>
            </a: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A Bug’s Life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 playing …</a:t>
            </a:r>
            <a:endParaRPr kumimoji="0" lang="en-US" sz="2000" b="0"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l" defTabSz="914400" rtl="0" eaLnBrk="1" fontAlgn="auto" latinLnBrk="0" hangingPunct="1">
              <a:lnSpc>
                <a:spcPct val="100000"/>
              </a:lnSpc>
              <a:spcBef>
                <a:spcPts val="300"/>
              </a:spcBef>
              <a:spcAft>
                <a:spcPts val="0"/>
              </a:spcAft>
              <a:buClrTx/>
              <a:buSzTx/>
              <a:buFontTx/>
              <a:buNone/>
              <a:defRPr/>
            </a:pPr>
            <a:r>
              <a:rPr kumimoji="0" lang="en-US" sz="2000" b="1" i="1"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Let It Be</a:t>
            </a: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 was recorded …</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20" name="TextBox 17"/>
          <p:cNvSpPr txBox="1"/>
          <p:nvPr/>
        </p:nvSpPr>
        <p:spPr>
          <a:xfrm>
            <a:off x="4796039" y="4056196"/>
            <a:ext cx="3040498" cy="52322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World knowledge</a:t>
            </a:r>
            <a:endParaRPr kumimoji="0" lang="en-US" sz="2800" b="1"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sp>
        <p:nvSpPr>
          <p:cNvPr id="21" name="TextBox 18"/>
          <p:cNvSpPr txBox="1"/>
          <p:nvPr/>
        </p:nvSpPr>
        <p:spPr>
          <a:xfrm>
            <a:off x="4740915" y="4904947"/>
            <a:ext cx="3150745" cy="746358"/>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Mary and Sue are sisters.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300"/>
              </a:spcBef>
              <a:spcAft>
                <a:spcPts val="0"/>
              </a:spcAft>
              <a:buClrTx/>
              <a:buSzTx/>
              <a:buFontTx/>
              <a:buNone/>
              <a:defRPr/>
            </a:pPr>
            <a:r>
              <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Mary and Sue are mothers.</a:t>
            </a:r>
            <a:endParaRPr kumimoji="0" lang="en-US" sz="20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grpSp>
        <p:nvGrpSpPr>
          <p:cNvPr id="23" name="Group 80"/>
          <p:cNvGrpSpPr/>
          <p:nvPr/>
        </p:nvGrpSpPr>
        <p:grpSpPr bwMode="auto">
          <a:xfrm>
            <a:off x="4844369" y="2455383"/>
            <a:ext cx="2755295" cy="533400"/>
            <a:chOff x="3686175" y="2535809"/>
            <a:chExt cx="1774825" cy="337261"/>
          </a:xfrm>
        </p:grpSpPr>
        <p:sp>
          <p:nvSpPr>
            <p:cNvPr id="24" name="Rectangle 21"/>
            <p:cNvSpPr/>
            <p:nvPr/>
          </p:nvSpPr>
          <p:spPr>
            <a:xfrm>
              <a:off x="3686175" y="2535809"/>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25" name="Rectangle 22"/>
            <p:cNvSpPr/>
            <p:nvPr/>
          </p:nvSpPr>
          <p:spPr>
            <a:xfrm>
              <a:off x="3897307" y="2535809"/>
              <a:ext cx="23752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26" name="Rectangle 23"/>
            <p:cNvSpPr/>
            <p:nvPr/>
          </p:nvSpPr>
          <p:spPr>
            <a:xfrm>
              <a:off x="4159901" y="2535809"/>
              <a:ext cx="49352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27" name="Rectangle 24"/>
            <p:cNvSpPr/>
            <p:nvPr/>
          </p:nvSpPr>
          <p:spPr>
            <a:xfrm>
              <a:off x="4678494" y="2535809"/>
              <a:ext cx="32857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28" name="Rectangle 25"/>
            <p:cNvSpPr/>
            <p:nvPr/>
          </p:nvSpPr>
          <p:spPr>
            <a:xfrm>
              <a:off x="5029500" y="2535809"/>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29" name="Rectangle 26"/>
            <p:cNvSpPr/>
            <p:nvPr/>
          </p:nvSpPr>
          <p:spPr>
            <a:xfrm>
              <a:off x="3686175" y="2727808"/>
              <a:ext cx="182101"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30" name="Rectangle 27"/>
            <p:cNvSpPr/>
            <p:nvPr/>
          </p:nvSpPr>
          <p:spPr>
            <a:xfrm>
              <a:off x="3897307" y="2727808"/>
              <a:ext cx="484283"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31" name="Rectangle 28"/>
            <p:cNvSpPr/>
            <p:nvPr/>
          </p:nvSpPr>
          <p:spPr>
            <a:xfrm>
              <a:off x="4413259" y="2727808"/>
              <a:ext cx="593808"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32" name="Rectangle 29"/>
            <p:cNvSpPr/>
            <p:nvPr/>
          </p:nvSpPr>
          <p:spPr>
            <a:xfrm>
              <a:off x="5029500" y="2727808"/>
              <a:ext cx="431500" cy="145262"/>
            </a:xfrm>
            <a:prstGeom prst="rect">
              <a:avLst/>
            </a:prstGeom>
            <a:solidFill>
              <a:srgbClr val="7A9FE1"/>
            </a:solidFill>
            <a:ln>
              <a:noFill/>
            </a:ln>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grpSp>
      <p:sp>
        <p:nvSpPr>
          <p:cNvPr id="33" name="TextBox 30"/>
          <p:cNvSpPr txBox="1"/>
          <p:nvPr/>
        </p:nvSpPr>
        <p:spPr>
          <a:xfrm>
            <a:off x="4740915" y="2407811"/>
            <a:ext cx="2959015" cy="609600"/>
          </a:xfrm>
          <a:prstGeom prst="rect">
            <a:avLst/>
          </a:prstGeom>
          <a:noFill/>
        </p:spPr>
        <p:txBody>
          <a:bodyPr wrap="square">
            <a:spAutoFit/>
          </a:bodyPr>
          <a:lstStyle/>
          <a:p>
            <a:pPr marL="0" marR="0" lvl="0" indent="0" algn="ctr" defTabSz="914400" rtl="0" eaLnBrk="1" fontAlgn="auto" latinLnBrk="0" hangingPunct="1">
              <a:lnSpc>
                <a:spcPct val="100000"/>
              </a:lnSpc>
              <a:spcBef>
                <a:spcPts val="300"/>
              </a:spcBef>
              <a:spcAft>
                <a:spcPts val="0"/>
              </a:spcAft>
              <a:buClrTx/>
              <a:buSzTx/>
              <a:buFontTx/>
              <a:buNone/>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the New York-New Haven Railroad</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a:p>
            <a:pPr marL="0" marR="0" lvl="0" indent="0" algn="ctr" defTabSz="914400" rtl="0" eaLnBrk="1" fontAlgn="auto" latinLnBrk="0" hangingPunct="1">
              <a:lnSpc>
                <a:spcPct val="100000"/>
              </a:lnSpc>
              <a:spcBef>
                <a:spcPts val="300"/>
              </a:spcBef>
              <a:spcAft>
                <a:spcPts val="0"/>
              </a:spcAft>
              <a:buClrTx/>
              <a:buSzTx/>
              <a:buFontTx/>
              <a:buNone/>
              <a:defRPr/>
            </a:pPr>
            <a:r>
              <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rPr>
              <a:t>the New York-New Haven Railroad</a:t>
            </a:r>
            <a:endParaRPr kumimoji="0" lang="en-US" sz="1500" b="0" i="0" u="none" strike="noStrike" kern="1200" cap="none" spc="0" normalizeH="0" baseline="0" noProof="0" dirty="0">
              <a:ln>
                <a:noFill/>
              </a:ln>
              <a:solidFill>
                <a:prstClr val="black"/>
              </a:solidFill>
              <a:effectLst/>
              <a:uLnTx/>
              <a:uFillTx/>
              <a:latin typeface="Calibri" panose="020F0502020204030204"/>
              <a:ea typeface="+mn-ea"/>
              <a:cs typeface="Calibri" panose="020F0502020204030204"/>
            </a:endParaRPr>
          </a:p>
        </p:txBody>
      </p:sp>
      <p:pic>
        <p:nvPicPr>
          <p:cNvPr id="34" name="图片 33"/>
          <p:cNvPicPr>
            <a:picLocks noChangeAspect="1"/>
          </p:cNvPicPr>
          <p:nvPr/>
        </p:nvPicPr>
        <p:blipFill>
          <a:blip r:embed="rId1"/>
          <a:stretch>
            <a:fillRect/>
          </a:stretch>
        </p:blipFill>
        <p:spPr>
          <a:xfrm>
            <a:off x="10379252" y="5229537"/>
            <a:ext cx="939800" cy="935767"/>
          </a:xfrm>
          <a:prstGeom prst="rect">
            <a:avLst/>
          </a:prstGeom>
        </p:spPr>
      </p:pic>
      <p:pic>
        <p:nvPicPr>
          <p:cNvPr id="35" name="Picture 2" descr="undefine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37455" y="5265793"/>
            <a:ext cx="574232" cy="861647"/>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4" descr="Bromance: Male Bonds and Friendships"/>
          <p:cNvPicPr>
            <a:picLocks noChangeAspect="1" noChangeArrowheads="1"/>
          </p:cNvPicPr>
          <p:nvPr/>
        </p:nvPicPr>
        <p:blipFill rotWithShape="1">
          <a:blip r:embed="rId3">
            <a:extLst>
              <a:ext uri="{28A0092B-C50C-407E-A947-70E740481C1C}">
                <a14:useLocalDpi xmlns:a14="http://schemas.microsoft.com/office/drawing/2010/main" val="0"/>
              </a:ext>
            </a:extLst>
          </a:blip>
          <a:srcRect l="16031" r="10426"/>
          <a:stretch>
            <a:fillRect/>
          </a:stretch>
        </p:blipFill>
        <p:spPr bwMode="auto">
          <a:xfrm>
            <a:off x="2276667" y="4750394"/>
            <a:ext cx="1734908" cy="790654"/>
          </a:xfrm>
          <a:prstGeom prst="rect">
            <a:avLst/>
          </a:prstGeom>
          <a:noFill/>
          <a:extLst>
            <a:ext uri="{909E8E84-426E-40DD-AFC4-6F175D3DCCD1}">
              <a14:hiddenFill xmlns:a14="http://schemas.microsoft.com/office/drawing/2010/main">
                <a:solidFill>
                  <a:srgbClr val="FFFFFF"/>
                </a:solidFill>
              </a14:hiddenFill>
            </a:ext>
          </a:extLst>
        </p:spPr>
      </p:pic>
      <p:sp>
        <p:nvSpPr>
          <p:cNvPr id="40" name="灯片编号占位符 39"/>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37" name="Rounded Rectangle 10"/>
          <p:cNvSpPr/>
          <p:nvPr/>
        </p:nvSpPr>
        <p:spPr>
          <a:xfrm>
            <a:off x="479886" y="11040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38" name="Rounded Rectangle 10"/>
          <p:cNvSpPr/>
          <p:nvPr/>
        </p:nvSpPr>
        <p:spPr>
          <a:xfrm>
            <a:off x="4382158" y="1103611"/>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39" name="Rounded Rectangle 10"/>
          <p:cNvSpPr/>
          <p:nvPr/>
        </p:nvSpPr>
        <p:spPr>
          <a:xfrm>
            <a:off x="8260263" y="1091220"/>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41" name="Rounded Rectangle 10"/>
          <p:cNvSpPr/>
          <p:nvPr/>
        </p:nvSpPr>
        <p:spPr>
          <a:xfrm>
            <a:off x="4376443" y="4003519"/>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42" name="Rounded Rectangle 10"/>
          <p:cNvSpPr/>
          <p:nvPr/>
        </p:nvSpPr>
        <p:spPr>
          <a:xfrm>
            <a:off x="8260263" y="3974226"/>
            <a:ext cx="3607889" cy="2331764"/>
          </a:xfrm>
          <a:prstGeom prst="roundRect">
            <a:avLst>
              <a:gd name="adj" fmla="val 5774"/>
            </a:avLst>
          </a:prstGeom>
          <a:noFill/>
          <a:ln w="38100"/>
        </p:spPr>
        <p:style>
          <a:lnRef idx="1">
            <a:schemeClr val="accent1"/>
          </a:lnRef>
          <a:fillRef idx="3">
            <a:schemeClr val="accent1"/>
          </a:fillRef>
          <a:effectRef idx="2">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4400" b="0" i="0" u="none" strike="noStrike" kern="1200" cap="none" spc="0" normalizeH="0" baseline="0" noProof="0">
              <a:ln>
                <a:noFill/>
              </a:ln>
              <a:solidFill>
                <a:prstClr val="white"/>
              </a:solidFill>
              <a:effectLst/>
              <a:uLnTx/>
              <a:uFillTx/>
              <a:latin typeface="Calibri" panose="020F0502020204030204"/>
              <a:ea typeface="+mn-ea"/>
              <a:cs typeface="Calibri" panose="020F0502020204030204"/>
            </a:endParaRPr>
          </a:p>
        </p:txBody>
      </p:sp>
      <p:sp>
        <p:nvSpPr>
          <p:cNvPr id="43" name="TextBox 42"/>
          <p:cNvSpPr txBox="1"/>
          <p:nvPr/>
        </p:nvSpPr>
        <p:spPr>
          <a:xfrm>
            <a:off x="5160044" y="1766563"/>
            <a:ext cx="2049082" cy="646331"/>
          </a:xfrm>
          <a:prstGeom prst="rect">
            <a:avLst/>
          </a:prstGeom>
          <a:noFill/>
        </p:spPr>
        <p:txBody>
          <a:bodyPr wrap="square">
            <a:spAutoFit/>
          </a:bodyPr>
          <a:lstStyle/>
          <a:p>
            <a:pPr algn="ctr"/>
            <a:r>
              <a:rPr lang="en-US" dirty="0"/>
              <a:t>San Francisco</a:t>
            </a:r>
            <a:endParaRPr lang="en-US" dirty="0"/>
          </a:p>
          <a:p>
            <a:pPr algn="ctr"/>
            <a:r>
              <a:rPr lang="en-US" dirty="0"/>
              <a:t>Los Angeles</a:t>
            </a:r>
            <a:endParaRPr lang="en-US" dirty="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NLP conferences</a:t>
            </a:r>
            <a:r>
              <a:rPr lang="zh-CN" altLang="en-US" dirty="0"/>
              <a:t> </a:t>
            </a:r>
            <a:r>
              <a:rPr lang="en-US" altLang="zh-CN" dirty="0"/>
              <a:t>and</a:t>
            </a:r>
            <a:r>
              <a:rPr lang="zh-CN" altLang="en-US" dirty="0"/>
              <a:t> </a:t>
            </a:r>
            <a:r>
              <a:rPr lang="en-US" altLang="zh-CN" dirty="0"/>
              <a:t>related</a:t>
            </a:r>
            <a:endParaRPr lang="zh-CN" altLang="en-US" dirty="0"/>
          </a:p>
        </p:txBody>
      </p:sp>
      <p:sp>
        <p:nvSpPr>
          <p:cNvPr id="3" name="内容占位符 2"/>
          <p:cNvSpPr>
            <a:spLocks noGrp="1"/>
          </p:cNvSpPr>
          <p:nvPr>
            <p:ph idx="1"/>
          </p:nvPr>
        </p:nvSpPr>
        <p:spPr/>
        <p:txBody>
          <a:bodyPr>
            <a:noAutofit/>
          </a:bodyPr>
          <a:lstStyle/>
          <a:p>
            <a:r>
              <a:rPr lang="en-US" altLang="zh-CN" b="1" dirty="0"/>
              <a:t>Natural Language Processing</a:t>
            </a:r>
            <a:endParaRPr lang="en-US" altLang="zh-CN" b="1" dirty="0"/>
          </a:p>
          <a:p>
            <a:pPr lvl="1"/>
            <a:r>
              <a:rPr lang="en-US" altLang="zh-CN" dirty="0"/>
              <a:t>ACL, EMNLP, COLING, NAACL, EACL (</a:t>
            </a:r>
            <a:r>
              <a:rPr lang="en-US" altLang="zh-CN" dirty="0">
                <a:hlinkClick r:id="rId1"/>
              </a:rPr>
              <a:t>https://aclanthology.org/</a:t>
            </a:r>
            <a:r>
              <a:rPr lang="en-US" altLang="zh-CN" dirty="0"/>
              <a:t> )</a:t>
            </a:r>
            <a:endParaRPr lang="en-US" altLang="zh-CN" dirty="0"/>
          </a:p>
          <a:p>
            <a:r>
              <a:rPr lang="en-US" altLang="zh-CN" b="1" dirty="0"/>
              <a:t>Machine learning</a:t>
            </a:r>
            <a:endParaRPr lang="en-US" altLang="zh-CN" b="1" dirty="0"/>
          </a:p>
          <a:p>
            <a:pPr lvl="1"/>
            <a:r>
              <a:rPr lang="en-US" altLang="zh-CN" dirty="0"/>
              <a:t>ICML, NIPS, ICLR</a:t>
            </a:r>
            <a:endParaRPr lang="en-US" altLang="zh-CN" dirty="0"/>
          </a:p>
          <a:p>
            <a:r>
              <a:rPr lang="en-US" altLang="zh-CN" b="1" dirty="0"/>
              <a:t>Information Retrieval</a:t>
            </a:r>
            <a:endParaRPr lang="en-US" altLang="zh-CN" b="1" dirty="0"/>
          </a:p>
          <a:p>
            <a:pPr lvl="1"/>
            <a:r>
              <a:rPr lang="en-US" altLang="zh-CN" dirty="0"/>
              <a:t>SIGIR, WWW, CIKM, WSDM</a:t>
            </a:r>
            <a:endParaRPr lang="en-US" altLang="zh-CN" dirty="0"/>
          </a:p>
          <a:p>
            <a:r>
              <a:rPr lang="en-US" altLang="zh-CN" b="1" dirty="0"/>
              <a:t>Data Mining</a:t>
            </a:r>
            <a:endParaRPr lang="en-US" altLang="zh-CN" b="1" dirty="0"/>
          </a:p>
          <a:p>
            <a:pPr lvl="1"/>
            <a:r>
              <a:rPr lang="en-US" altLang="zh-CN" dirty="0"/>
              <a:t>KDD</a:t>
            </a:r>
            <a:endParaRPr lang="en-US" altLang="zh-CN" dirty="0"/>
          </a:p>
          <a:p>
            <a:endParaRPr lang="en-US" altLang="zh-CN" dirty="0"/>
          </a:p>
          <a:p>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People in NLP</a:t>
            </a:r>
            <a:endParaRPr lang="zh-CN" altLang="en-US" dirty="0"/>
          </a:p>
        </p:txBody>
      </p:sp>
      <p:sp>
        <p:nvSpPr>
          <p:cNvPr id="11" name="灯片编号占位符 10"/>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4" name="Picture 3"/>
          <p:cNvPicPr>
            <a:picLocks noChangeAspect="1"/>
          </p:cNvPicPr>
          <p:nvPr/>
        </p:nvPicPr>
        <p:blipFill rotWithShape="1">
          <a:blip r:embed="rId1">
            <a:extLst>
              <a:ext uri="{28A0092B-C50C-407E-A947-70E740481C1C}">
                <a14:useLocalDpi xmlns:a14="http://schemas.microsoft.com/office/drawing/2010/main" val="0"/>
              </a:ext>
            </a:extLst>
          </a:blip>
          <a:srcRect r="27394"/>
          <a:stretch>
            <a:fillRect/>
          </a:stretch>
        </p:blipFill>
        <p:spPr>
          <a:xfrm>
            <a:off x="8172234" y="1190502"/>
            <a:ext cx="3753065" cy="2398739"/>
          </a:xfrm>
          <a:prstGeom prst="rect">
            <a:avLst/>
          </a:prstGeom>
        </p:spPr>
      </p:pic>
      <p:pic>
        <p:nvPicPr>
          <p:cNvPr id="10" name="Picture 9"/>
          <p:cNvPicPr>
            <a:picLocks noChangeAspect="1"/>
          </p:cNvPicPr>
          <p:nvPr/>
        </p:nvPicPr>
        <p:blipFill rotWithShape="1">
          <a:blip r:embed="rId2">
            <a:extLst>
              <a:ext uri="{28A0092B-C50C-407E-A947-70E740481C1C}">
                <a14:useLocalDpi xmlns:a14="http://schemas.microsoft.com/office/drawing/2010/main" val="0"/>
              </a:ext>
            </a:extLst>
          </a:blip>
          <a:srcRect r="27253"/>
          <a:stretch>
            <a:fillRect/>
          </a:stretch>
        </p:blipFill>
        <p:spPr>
          <a:xfrm>
            <a:off x="498565" y="3933894"/>
            <a:ext cx="3767823" cy="2365306"/>
          </a:xfrm>
          <a:prstGeom prst="rect">
            <a:avLst/>
          </a:prstGeom>
        </p:spPr>
      </p:pic>
      <p:pic>
        <p:nvPicPr>
          <p:cNvPr id="13" name="Picture 12"/>
          <p:cNvPicPr>
            <a:picLocks noChangeAspect="1"/>
          </p:cNvPicPr>
          <p:nvPr/>
        </p:nvPicPr>
        <p:blipFill rotWithShape="1">
          <a:blip r:embed="rId3">
            <a:extLst>
              <a:ext uri="{28A0092B-C50C-407E-A947-70E740481C1C}">
                <a14:useLocalDpi xmlns:a14="http://schemas.microsoft.com/office/drawing/2010/main" val="0"/>
              </a:ext>
            </a:extLst>
          </a:blip>
          <a:srcRect r="27259"/>
          <a:stretch>
            <a:fillRect/>
          </a:stretch>
        </p:blipFill>
        <p:spPr>
          <a:xfrm>
            <a:off x="4367106" y="1196218"/>
            <a:ext cx="3753065" cy="2475702"/>
          </a:xfrm>
          <a:prstGeom prst="rect">
            <a:avLst/>
          </a:prstGeom>
        </p:spPr>
      </p:pic>
      <p:pic>
        <p:nvPicPr>
          <p:cNvPr id="15" name="Picture 14"/>
          <p:cNvPicPr>
            <a:picLocks noChangeAspect="1"/>
          </p:cNvPicPr>
          <p:nvPr/>
        </p:nvPicPr>
        <p:blipFill rotWithShape="1">
          <a:blip r:embed="rId4">
            <a:extLst>
              <a:ext uri="{28A0092B-C50C-407E-A947-70E740481C1C}">
                <a14:useLocalDpi xmlns:a14="http://schemas.microsoft.com/office/drawing/2010/main" val="0"/>
              </a:ext>
            </a:extLst>
          </a:blip>
          <a:srcRect r="29180"/>
          <a:stretch>
            <a:fillRect/>
          </a:stretch>
        </p:blipFill>
        <p:spPr>
          <a:xfrm>
            <a:off x="479425" y="1196218"/>
            <a:ext cx="3753065" cy="2475702"/>
          </a:xfrm>
          <a:prstGeom prst="rect">
            <a:avLst/>
          </a:prstGeom>
        </p:spPr>
      </p:pic>
      <p:pic>
        <p:nvPicPr>
          <p:cNvPr id="19" name="Picture 18"/>
          <p:cNvPicPr>
            <a:picLocks noChangeAspect="1"/>
          </p:cNvPicPr>
          <p:nvPr/>
        </p:nvPicPr>
        <p:blipFill rotWithShape="1">
          <a:blip r:embed="rId5">
            <a:extLst>
              <a:ext uri="{28A0092B-C50C-407E-A947-70E740481C1C}">
                <a14:useLocalDpi xmlns:a14="http://schemas.microsoft.com/office/drawing/2010/main" val="0"/>
              </a:ext>
            </a:extLst>
          </a:blip>
          <a:srcRect r="28089"/>
          <a:stretch>
            <a:fillRect/>
          </a:stretch>
        </p:blipFill>
        <p:spPr>
          <a:xfrm>
            <a:off x="8234854" y="3937534"/>
            <a:ext cx="3661590" cy="2361666"/>
          </a:xfrm>
          <a:prstGeom prst="rect">
            <a:avLst/>
          </a:prstGeom>
        </p:spPr>
      </p:pic>
      <p:pic>
        <p:nvPicPr>
          <p:cNvPr id="21" name="Picture 20"/>
          <p:cNvPicPr>
            <a:picLocks noChangeAspect="1"/>
          </p:cNvPicPr>
          <p:nvPr/>
        </p:nvPicPr>
        <p:blipFill rotWithShape="1">
          <a:blip r:embed="rId6">
            <a:extLst>
              <a:ext uri="{28A0092B-C50C-407E-A947-70E740481C1C}">
                <a14:useLocalDpi xmlns:a14="http://schemas.microsoft.com/office/drawing/2010/main" val="0"/>
              </a:ext>
            </a:extLst>
          </a:blip>
          <a:srcRect r="29372"/>
          <a:stretch>
            <a:fillRect/>
          </a:stretch>
        </p:blipFill>
        <p:spPr>
          <a:xfrm>
            <a:off x="4367107" y="3937534"/>
            <a:ext cx="3767028" cy="2475702"/>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People in NLP (China)</a:t>
            </a:r>
            <a:endParaRPr lang="zh-CN" altLang="en-US" dirty="0"/>
          </a:p>
        </p:txBody>
      </p:sp>
      <p:pic>
        <p:nvPicPr>
          <p:cNvPr id="5" name="Picture 2" descr="preview"/>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515938" y="1108041"/>
            <a:ext cx="7372282" cy="5508625"/>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p:cNvSpPr txBox="1"/>
          <p:nvPr/>
        </p:nvSpPr>
        <p:spPr>
          <a:xfrm>
            <a:off x="8128000" y="2988459"/>
            <a:ext cx="3810075" cy="138499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prstClr val="black"/>
                </a:solidFill>
                <a:latin typeface="Arial" panose="020B0604020202020204"/>
                <a:ea typeface="黑体" panose="02010609060101010101" pitchFamily="49" charset="-122"/>
                <a:hlinkClick r:id="rId2"/>
              </a:rPr>
              <a:t>知乎</a:t>
            </a:r>
            <a:r>
              <a:rPr lang="en-US" altLang="zh-CN" sz="2800" b="1" dirty="0">
                <a:solidFill>
                  <a:prstClr val="black"/>
                </a:solidFill>
                <a:latin typeface="Arial" panose="020B0604020202020204"/>
                <a:ea typeface="黑体" panose="02010609060101010101" pitchFamily="49" charset="-122"/>
                <a:hlinkClick r:id="rId2"/>
              </a:rPr>
              <a:t>:</a:t>
            </a:r>
            <a:endPar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2"/>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2"/>
              </a:rPr>
              <a:t>https://www.zhihu.com/question/24366306</a:t>
            </a:r>
            <a:endParaRPr kumimoji="0" lang="zh-CN" altLang="en-US"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9" name="灯片编号占位符 8"/>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People in NLP (Fudan)</a:t>
            </a:r>
            <a:endParaRPr lang="zh-CN" altLang="en-US" dirty="0"/>
          </a:p>
        </p:txBody>
      </p:sp>
      <p:pic>
        <p:nvPicPr>
          <p:cNvPr id="5" name="内容占位符 4"/>
          <p:cNvPicPr>
            <a:picLocks noChangeAspect="1"/>
          </p:cNvPicPr>
          <p:nvPr/>
        </p:nvPicPr>
        <p:blipFill rotWithShape="1">
          <a:blip r:embed="rId1"/>
          <a:srcRect t="3408" r="5262"/>
          <a:stretch>
            <a:fillRect/>
          </a:stretch>
        </p:blipFill>
        <p:spPr>
          <a:xfrm>
            <a:off x="314326" y="1089437"/>
            <a:ext cx="5186362" cy="3847396"/>
          </a:xfrm>
          <a:prstGeom prst="rect">
            <a:avLst/>
          </a:prstGeom>
        </p:spPr>
      </p:pic>
      <p:pic>
        <p:nvPicPr>
          <p:cNvPr id="6" name="图片 5"/>
          <p:cNvPicPr>
            <a:picLocks noChangeAspect="1"/>
          </p:cNvPicPr>
          <p:nvPr/>
        </p:nvPicPr>
        <p:blipFill>
          <a:blip r:embed="rId2"/>
          <a:stretch>
            <a:fillRect/>
          </a:stretch>
        </p:blipFill>
        <p:spPr>
          <a:xfrm>
            <a:off x="5851821" y="1089437"/>
            <a:ext cx="6035378" cy="2619499"/>
          </a:xfrm>
          <a:prstGeom prst="rect">
            <a:avLst/>
          </a:prstGeom>
        </p:spPr>
      </p:pic>
      <p:pic>
        <p:nvPicPr>
          <p:cNvPr id="7" name="图片 6"/>
          <p:cNvPicPr>
            <a:picLocks noChangeAspect="1"/>
          </p:cNvPicPr>
          <p:nvPr/>
        </p:nvPicPr>
        <p:blipFill>
          <a:blip r:embed="rId3"/>
          <a:stretch>
            <a:fillRect/>
          </a:stretch>
        </p:blipFill>
        <p:spPr>
          <a:xfrm>
            <a:off x="5851821" y="3946651"/>
            <a:ext cx="3878941" cy="2546224"/>
          </a:xfrm>
          <a:prstGeom prst="rect">
            <a:avLst/>
          </a:prstGeom>
        </p:spPr>
      </p:pic>
      <p:sp>
        <p:nvSpPr>
          <p:cNvPr id="8" name="文本框 7"/>
          <p:cNvSpPr txBox="1"/>
          <p:nvPr/>
        </p:nvSpPr>
        <p:spPr>
          <a:xfrm>
            <a:off x="9711721" y="4812714"/>
            <a:ext cx="236479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邱锡鹏老师的回答：</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4"/>
              </a:rPr>
              <a:t>https://www.zhihu.com/question/24366306/answer/123787923</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灯片编号占位符 10"/>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Research Labs</a:t>
            </a:r>
            <a:endParaRPr lang="zh-CN" altLang="en-US" dirty="0"/>
          </a:p>
        </p:txBody>
      </p:sp>
      <p:sp>
        <p:nvSpPr>
          <p:cNvPr id="3" name="内容占位符 2"/>
          <p:cNvSpPr>
            <a:spLocks noGrp="1"/>
          </p:cNvSpPr>
          <p:nvPr>
            <p:ph idx="1"/>
          </p:nvPr>
        </p:nvSpPr>
        <p:spPr>
          <a:xfrm>
            <a:off x="490229" y="1108433"/>
            <a:ext cx="11064875" cy="5508233"/>
          </a:xfrm>
        </p:spPr>
        <p:txBody>
          <a:bodyPr/>
          <a:lstStyle/>
          <a:p>
            <a:r>
              <a:rPr lang="en-US" altLang="zh-CN" dirty="0">
                <a:hlinkClick r:id="rId1"/>
              </a:rPr>
              <a:t>https://openai.com/research/</a:t>
            </a:r>
            <a:r>
              <a:rPr lang="en-US" altLang="zh-CN" dirty="0"/>
              <a:t> (Microsoft)</a:t>
            </a:r>
            <a:endParaRPr lang="en-US" altLang="zh-CN" dirty="0"/>
          </a:p>
          <a:p>
            <a:r>
              <a:rPr lang="en-US" altLang="zh-CN" dirty="0">
                <a:hlinkClick r:id="rId2"/>
              </a:rPr>
              <a:t>https://ai.googleblog.com/</a:t>
            </a:r>
            <a:r>
              <a:rPr lang="en-US" altLang="zh-CN" dirty="0"/>
              <a:t> </a:t>
            </a:r>
            <a:endParaRPr lang="en-US" altLang="zh-CN" dirty="0"/>
          </a:p>
          <a:p>
            <a:r>
              <a:rPr lang="en-US" altLang="zh-CN" dirty="0">
                <a:hlinkClick r:id="rId3"/>
              </a:rPr>
              <a:t>https://deepmind.com/</a:t>
            </a:r>
            <a:r>
              <a:rPr lang="en-US" altLang="zh-CN" dirty="0"/>
              <a:t> </a:t>
            </a:r>
            <a:endParaRPr lang="en-US" altLang="zh-CN" dirty="0"/>
          </a:p>
          <a:p>
            <a:r>
              <a:rPr lang="en-US" altLang="zh-CN" dirty="0">
                <a:hlinkClick r:id="rId4"/>
              </a:rPr>
              <a:t>https://ai.tencent.com/ailab/nlp/en/index.html</a:t>
            </a:r>
            <a:r>
              <a:rPr lang="en-US" altLang="zh-CN" dirty="0"/>
              <a:t> </a:t>
            </a:r>
            <a:endParaRPr lang="en-US" altLang="zh-CN" dirty="0"/>
          </a:p>
          <a:p>
            <a:r>
              <a:rPr lang="en-US" altLang="zh-CN" dirty="0"/>
              <a:t>Facebook, Amazon, Baidu, Huawei</a:t>
            </a:r>
            <a:endParaRPr lang="en-US" altLang="zh-CN" dirty="0"/>
          </a:p>
          <a:p>
            <a:r>
              <a:rPr lang="en-US" altLang="zh-CN" dirty="0"/>
              <a:t>Many others</a:t>
            </a:r>
            <a:endParaRPr lang="en-US" altLang="zh-CN" dirty="0"/>
          </a:p>
        </p:txBody>
      </p:sp>
      <p:sp>
        <p:nvSpPr>
          <p:cNvPr id="4" name="灯片编号占位符 3"/>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Skills needed</a:t>
            </a:r>
            <a:endParaRPr lang="zh-CN" altLang="en-US" dirty="0"/>
          </a:p>
        </p:txBody>
      </p:sp>
      <p:sp>
        <p:nvSpPr>
          <p:cNvPr id="3" name="内容占位符 2"/>
          <p:cNvSpPr>
            <a:spLocks noGrp="1"/>
          </p:cNvSpPr>
          <p:nvPr>
            <p:ph idx="1"/>
          </p:nvPr>
        </p:nvSpPr>
        <p:spPr>
          <a:xfrm>
            <a:off x="479425" y="1403708"/>
            <a:ext cx="9460988" cy="3138795"/>
          </a:xfrm>
        </p:spPr>
        <p:txBody>
          <a:bodyPr>
            <a:noAutofit/>
          </a:bodyPr>
          <a:lstStyle/>
          <a:p>
            <a:r>
              <a:rPr lang="en-US" altLang="zh-CN" sz="2800" dirty="0"/>
              <a:t>Linear algebra </a:t>
            </a:r>
            <a:r>
              <a:rPr lang="zh-CN" altLang="en-US" dirty="0"/>
              <a:t> </a:t>
            </a:r>
            <a:r>
              <a:rPr lang="en-US" altLang="zh-CN" dirty="0"/>
              <a:t>(</a:t>
            </a:r>
            <a:r>
              <a:rPr lang="en-US" altLang="zh-CN" sz="2800" dirty="0"/>
              <a:t>vectors, matrices)</a:t>
            </a:r>
            <a:endParaRPr lang="en-US" altLang="zh-CN" sz="2800" dirty="0"/>
          </a:p>
          <a:p>
            <a:r>
              <a:rPr lang="en-US" altLang="zh-CN" sz="2800" dirty="0"/>
              <a:t>Basic Statistics/</a:t>
            </a:r>
            <a:r>
              <a:rPr lang="zh-CN" altLang="en-US" sz="2800" dirty="0"/>
              <a:t> </a:t>
            </a:r>
            <a:r>
              <a:rPr lang="en-US" altLang="zh-CN" dirty="0"/>
              <a:t>Machine Learning algorithms</a:t>
            </a:r>
            <a:endParaRPr lang="en-US" altLang="zh-CN" dirty="0"/>
          </a:p>
          <a:p>
            <a:r>
              <a:rPr lang="en-US" altLang="zh-CN" dirty="0"/>
              <a:t>Basic</a:t>
            </a:r>
            <a:r>
              <a:rPr lang="zh-CN" altLang="en-US" dirty="0"/>
              <a:t> </a:t>
            </a:r>
            <a:r>
              <a:rPr lang="en-US" altLang="zh-CN" sz="2800" dirty="0"/>
              <a:t>Python programming skills</a:t>
            </a:r>
            <a:endParaRPr lang="en-US" altLang="zh-CN" sz="2800" dirty="0"/>
          </a:p>
          <a:p>
            <a:r>
              <a:rPr lang="en-US" altLang="zh-CN" sz="2800" dirty="0"/>
              <a:t>Communication skills</a:t>
            </a:r>
            <a:r>
              <a:rPr lang="zh-CN" altLang="en-US" sz="2800" dirty="0"/>
              <a:t> </a:t>
            </a:r>
            <a:r>
              <a:rPr lang="en-US" altLang="zh-CN" sz="2800" dirty="0"/>
              <a:t>(team</a:t>
            </a:r>
            <a:r>
              <a:rPr lang="zh-CN" altLang="en-US" sz="2800" dirty="0"/>
              <a:t> </a:t>
            </a:r>
            <a:r>
              <a:rPr lang="en-US" altLang="zh-CN" sz="2800" dirty="0"/>
              <a:t>project)</a:t>
            </a:r>
            <a:endParaRPr lang="en-US" altLang="zh-CN" sz="2800" dirty="0"/>
          </a:p>
          <a:p>
            <a:endParaRPr lang="en-US" altLang="zh-CN" sz="2800" dirty="0"/>
          </a:p>
          <a:p>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What is </a:t>
            </a:r>
            <a:r>
              <a:rPr lang="en-US" altLang="zh-CN" dirty="0">
                <a:solidFill>
                  <a:srgbClr val="00B050"/>
                </a:solidFill>
              </a:rPr>
              <a:t>natural language</a:t>
            </a:r>
            <a:r>
              <a:rPr lang="en-US" altLang="zh-CN" dirty="0"/>
              <a:t>?</a:t>
            </a:r>
            <a:endParaRPr lang="zh-CN" altLang="en-US" dirty="0"/>
          </a:p>
        </p:txBody>
      </p:sp>
      <p:sp>
        <p:nvSpPr>
          <p:cNvPr id="3" name="内容占位符 2"/>
          <p:cNvSpPr>
            <a:spLocks noGrp="1"/>
          </p:cNvSpPr>
          <p:nvPr>
            <p:ph idx="1"/>
          </p:nvPr>
        </p:nvSpPr>
        <p:spPr>
          <a:xfrm>
            <a:off x="478971" y="994445"/>
            <a:ext cx="7097485" cy="2952125"/>
          </a:xfrm>
        </p:spPr>
        <p:txBody>
          <a:bodyPr>
            <a:noAutofit/>
          </a:bodyPr>
          <a:lstStyle/>
          <a:p>
            <a:pPr>
              <a:lnSpc>
                <a:spcPct val="100000"/>
              </a:lnSpc>
            </a:pPr>
            <a:r>
              <a:rPr lang="en-US" altLang="zh-CN" b="1" dirty="0"/>
              <a:t>A structured system of communication used by humans</a:t>
            </a:r>
            <a:endParaRPr lang="en-US" altLang="zh-CN" dirty="0"/>
          </a:p>
          <a:p>
            <a:pPr lvl="1">
              <a:lnSpc>
                <a:spcPct val="100000"/>
              </a:lnSpc>
              <a:spcBef>
                <a:spcPts val="0"/>
              </a:spcBef>
              <a:spcAft>
                <a:spcPts val="600"/>
              </a:spcAft>
            </a:pPr>
            <a:r>
              <a:rPr lang="zh-CN" altLang="en-US" sz="2000" dirty="0"/>
              <a:t>今天天气真好！</a:t>
            </a:r>
            <a:endParaRPr lang="en-US" altLang="zh-CN" sz="2000" dirty="0"/>
          </a:p>
          <a:p>
            <a:pPr lvl="1">
              <a:lnSpc>
                <a:spcPct val="100000"/>
              </a:lnSpc>
              <a:spcBef>
                <a:spcPts val="0"/>
              </a:spcBef>
              <a:spcAft>
                <a:spcPts val="600"/>
              </a:spcAft>
            </a:pPr>
            <a:r>
              <a:rPr lang="en-US" altLang="zh-CN" sz="2000" dirty="0"/>
              <a:t>The weather is so nice today!</a:t>
            </a:r>
            <a:endParaRPr lang="en-US" altLang="zh-CN" sz="2000" dirty="0"/>
          </a:p>
          <a:p>
            <a:pPr lvl="1">
              <a:lnSpc>
                <a:spcPct val="100000"/>
              </a:lnSpc>
              <a:spcBef>
                <a:spcPts val="0"/>
              </a:spcBef>
              <a:spcAft>
                <a:spcPts val="600"/>
              </a:spcAft>
            </a:pPr>
            <a:r>
              <a:rPr lang="ja-JP" altLang="en-US" sz="2000" dirty="0"/>
              <a:t>今日は天気がいい</a:t>
            </a:r>
            <a:r>
              <a:rPr lang="ja-JP" altLang="en-US" sz="2000"/>
              <a:t>です！</a:t>
            </a:r>
            <a:endParaRPr lang="en-US" altLang="ja-JP" sz="2000" dirty="0"/>
          </a:p>
          <a:p>
            <a:pPr lvl="1">
              <a:spcBef>
                <a:spcPts val="0"/>
              </a:spcBef>
              <a:spcAft>
                <a:spcPts val="600"/>
              </a:spcAft>
            </a:pPr>
            <a:r>
              <a:rPr lang="en-US" dirty="0"/>
              <a:t>Le temps est vraiment beau aujourd’hui</a:t>
            </a:r>
            <a:r>
              <a:rPr lang="en-US" altLang="zh-CN" dirty="0"/>
              <a:t>!</a:t>
            </a:r>
            <a:endParaRPr lang="en-US" altLang="zh-CN" sz="2000" dirty="0"/>
          </a:p>
        </p:txBody>
      </p:sp>
      <p:sp>
        <p:nvSpPr>
          <p:cNvPr id="6" name="Rectangle 2"/>
          <p:cNvSpPr>
            <a:spLocks noChangeArrowheads="1"/>
          </p:cNvSpPr>
          <p:nvPr/>
        </p:nvSpPr>
        <p:spPr bwMode="auto">
          <a:xfrm>
            <a:off x="902525" y="5143451"/>
            <a:ext cx="3574472" cy="1449628"/>
          </a:xfrm>
          <a:prstGeom prst="rect">
            <a:avLst/>
          </a:prstGeom>
          <a:solidFill>
            <a:schemeClr val="bg2">
              <a:lumMod val="90000"/>
            </a:schemeClr>
          </a:solidFill>
          <a:ln>
            <a:noFill/>
          </a:ln>
          <a:effec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zh-CN" sz="1800" b="0" i="0" u="none" strike="noStrike" kern="1200" cap="none" spc="0" normalizeH="0" baseline="0" noProof="0" dirty="0">
                <a:ln>
                  <a:noFill/>
                </a:ln>
                <a:solidFill>
                  <a:srgbClr val="BC7A00"/>
                </a:solidFill>
                <a:effectLst/>
                <a:uLnTx/>
                <a:uFillTx/>
                <a:latin typeface="Arial Unicode MS"/>
                <a:ea typeface="Courier New" panose="02070309020205020404" pitchFamily="49" charset="0"/>
                <a:cs typeface="+mn-cs"/>
              </a:rPr>
              <a:t>#include</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1" u="none" strike="noStrike" kern="1200" cap="none" spc="0" normalizeH="0" baseline="0" noProof="0" dirty="0">
                <a:ln>
                  <a:noFill/>
                </a:ln>
                <a:solidFill>
                  <a:srgbClr val="408080"/>
                </a:solidFill>
                <a:effectLst/>
                <a:uLnTx/>
                <a:uFillTx/>
                <a:latin typeface="Arial Unicode MS"/>
                <a:ea typeface="Courier New" panose="02070309020205020404" pitchFamily="49" charset="0"/>
                <a:cs typeface="+mn-cs"/>
              </a:rPr>
              <a:t>&lt;stdio.h&gt;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int</a:t>
            </a:r>
            <a:r>
              <a:rPr kumimoji="0" lang="zh-CN" altLang="zh-CN" sz="1800" b="0" i="0" u="none" strike="noStrike" kern="1200" cap="none" spc="0" normalizeH="0" baseline="0" noProof="0" dirty="0">
                <a:ln>
                  <a:noFill/>
                </a:ln>
                <a:solidFill>
                  <a:srgbClr val="BBBBBB"/>
                </a:solidFill>
                <a:effectLst/>
                <a:uLnTx/>
                <a:uFillTx/>
                <a:latin typeface="Arial Unicode MS"/>
                <a:ea typeface="Courier New" panose="02070309020205020404" pitchFamily="49" charset="0"/>
                <a:cs typeface="+mn-cs"/>
              </a:rPr>
              <a:t> </a:t>
            </a:r>
            <a:r>
              <a:rPr kumimoji="0" lang="zh-CN" altLang="zh-CN" sz="1800" b="0" i="0" u="none" strike="noStrike" kern="1200" cap="none" spc="0" normalizeH="0" baseline="0" noProof="0" dirty="0">
                <a:ln>
                  <a:noFill/>
                </a:ln>
                <a:solidFill>
                  <a:srgbClr val="0000FF"/>
                </a:solidFill>
                <a:effectLst/>
                <a:uLnTx/>
                <a:uFillTx/>
                <a:latin typeface="Arial Unicode MS"/>
                <a:ea typeface="Courier New" panose="02070309020205020404" pitchFamily="49" charset="0"/>
                <a:cs typeface="+mn-cs"/>
              </a:rPr>
              <a:t>main</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B00040"/>
                </a:solidFill>
                <a:effectLst/>
                <a:uLnTx/>
                <a:uFillTx/>
                <a:latin typeface="Arial Unicode MS"/>
                <a:ea typeface="Courier New" panose="02070309020205020404" pitchFamily="49" charset="0"/>
                <a:cs typeface="+mn-cs"/>
              </a:rPr>
              <a:t>void</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	</a:t>
            </a:r>
            <a:r>
              <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rPr>
              <a:t>printf</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“H</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ello, </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w</a:t>
            </a:r>
            <a:r>
              <a:rPr kumimoji="0" lang="zh-CN"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orld</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1" i="0" u="none" strike="noStrike" kern="1200" cap="none" spc="0" normalizeH="0" baseline="0" noProof="0" dirty="0">
                <a:ln>
                  <a:noFill/>
                </a:ln>
                <a:solidFill>
                  <a:srgbClr val="BB6622"/>
                </a:solidFill>
                <a:effectLst/>
                <a:uLnTx/>
                <a:uFillTx/>
                <a:latin typeface="Arial Unicode MS"/>
                <a:ea typeface="Courier New" panose="02070309020205020404" pitchFamily="49" charset="0"/>
                <a:cs typeface="+mn-cs"/>
              </a:rPr>
              <a:t>\n</a:t>
            </a:r>
            <a:r>
              <a:rPr kumimoji="0" lang="en-US" altLang="zh-CN" sz="1800" b="0" i="0" u="none" strike="noStrike" kern="1200" cap="none" spc="0" normalizeH="0" baseline="0" noProof="0" dirty="0">
                <a:ln>
                  <a:noFill/>
                </a:ln>
                <a:solidFill>
                  <a:srgbClr val="BA2121"/>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 </a:t>
            </a:r>
            <a:endParaRPr kumimoji="0" lang="en-US"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endParaRPr>
          </a:p>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zh-CN" sz="1800" b="0" i="0" u="none" strike="noStrike" kern="1200" cap="none" spc="0" normalizeH="0" baseline="0" noProof="0" dirty="0">
                <a:ln>
                  <a:noFill/>
                </a:ln>
                <a:solidFill>
                  <a:srgbClr val="000000"/>
                </a:solidFill>
                <a:effectLst/>
                <a:uLnTx/>
                <a:uFillTx/>
                <a:latin typeface="Arial Unicode MS"/>
                <a:ea typeface="Courier New" panose="02070309020205020404" pitchFamily="49" charset="0"/>
                <a:cs typeface="+mn-cs"/>
              </a:rPr>
              <a:t>}</a:t>
            </a:r>
            <a:r>
              <a:rPr kumimoji="0" lang="zh-CN"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endParaRPr kumimoji="0" lang="zh-CN" altLang="zh-CN" sz="1800" b="0" i="0" u="none" strike="noStrike" kern="1200" cap="none" spc="0" normalizeH="0" baseline="0" noProof="0" dirty="0">
              <a:ln>
                <a:noFill/>
              </a:ln>
              <a:solidFill>
                <a:prstClr val="black"/>
              </a:solidFill>
              <a:effectLst/>
              <a:uLnTx/>
              <a:uFillTx/>
              <a:latin typeface="Arial" panose="020B0604020202020204" pitchFamily="34" charset="0"/>
              <a:ea typeface="黑体" panose="02010609060101010101" pitchFamily="49" charset="-122"/>
              <a:cs typeface="+mn-cs"/>
            </a:endParaRPr>
          </a:p>
        </p:txBody>
      </p:sp>
      <p:pic>
        <p:nvPicPr>
          <p:cNvPr id="2055" name="Picture 7" descr="Lightbox"/>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8932711"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pic>
        <p:nvPicPr>
          <p:cNvPr id="2057" name="Picture 9" descr="What You Need to Know About Hello World in Python | Udacit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37133" y="5132887"/>
            <a:ext cx="2935441" cy="1460192"/>
          </a:xfrm>
          <a:prstGeom prst="rect">
            <a:avLst/>
          </a:prstGeom>
          <a:noFill/>
          <a:extLst>
            <a:ext uri="{909E8E84-426E-40DD-AFC4-6F175D3DCCD1}">
              <a14:hiddenFill xmlns:a14="http://schemas.microsoft.com/office/drawing/2010/main">
                <a:solidFill>
                  <a:srgbClr val="FFFFFF"/>
                </a:solidFill>
              </a14:hiddenFill>
            </a:ext>
          </a:extLst>
        </p:spPr>
      </p:pic>
      <p:sp>
        <p:nvSpPr>
          <p:cNvPr id="10" name="文本框 9"/>
          <p:cNvSpPr txBox="1"/>
          <p:nvPr/>
        </p:nvSpPr>
        <p:spPr>
          <a:xfrm>
            <a:off x="478971" y="3946570"/>
            <a:ext cx="11431842" cy="650819"/>
          </a:xfrm>
          <a:prstGeom prst="rect">
            <a:avLst/>
          </a:prstGeom>
          <a:noFill/>
        </p:spPr>
        <p:txBody>
          <a:bodyPr wrap="square">
            <a:spAutoFit/>
          </a:bodyPr>
          <a:lstStyle/>
          <a:p>
            <a:pPr marL="285750" indent="-285750">
              <a:lnSpc>
                <a:spcPct val="150000"/>
              </a:lnSpc>
              <a:buFont typeface="Arial" panose="020B0604020202020204" pitchFamily="34" charset="0"/>
              <a:buChar char="•"/>
            </a:pPr>
            <a:r>
              <a:rPr lang="en-US" altLang="zh-CN" sz="2800" b="1" dirty="0"/>
              <a:t>Formal Language (e.g., programming languages)</a:t>
            </a:r>
            <a:endParaRPr lang="en-US" altLang="zh-CN" sz="2800" dirty="0"/>
          </a:p>
        </p:txBody>
      </p:sp>
      <p:sp>
        <p:nvSpPr>
          <p:cNvPr id="9" name="灯片编号占位符 8"/>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1026" name="Picture 2" descr="A serene landscape depicting perfect weather. The scene includes a bright blue sky with a few fluffy clouds, the sun shining brightly and casting a warm glow. In the foreground, there's a lush green park with people enjoying a sunny day. Some are having picnics, others are walking dogs, and some children are playing with a frisbee. Everyone is wearing light, summer clothing. The overall atmosphere is cheerful and idyllic, capturing the essence of a beautiful da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6028" y="1071152"/>
            <a:ext cx="2952124" cy="295212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057"/>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0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What we will cover?</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314326" y="1054101"/>
                <a:ext cx="5781674" cy="5562566"/>
              </a:xfrm>
            </p:spPr>
            <p:txBody>
              <a:bodyPr>
                <a:normAutofit fontScale="92500" lnSpcReduction="10000"/>
              </a:bodyPr>
              <a:lstStyle/>
              <a:p>
                <a:pPr>
                  <a:lnSpc>
                    <a:spcPct val="220000"/>
                  </a:lnSpc>
                  <a:spcBef>
                    <a:spcPts val="600"/>
                  </a:spcBef>
                  <a:spcAft>
                    <a:spcPts val="600"/>
                  </a:spcAft>
                </a:pPr>
                <a:r>
                  <a:rPr lang="en-US" altLang="zh-CN" sz="1800" b="1" dirty="0"/>
                  <a:t>(Basics)</a:t>
                </a:r>
                <a:r>
                  <a:rPr lang="zh-CN" altLang="en-US" sz="1800" b="1" dirty="0"/>
                  <a:t> </a:t>
                </a:r>
                <a:r>
                  <a:rPr lang="en-US" altLang="zh-CN" sz="1800" b="1" dirty="0"/>
                  <a:t>Text pre-processing</a:t>
                </a:r>
                <a:r>
                  <a:rPr lang="zh-CN" altLang="en-US" sz="1800" b="1" dirty="0"/>
                  <a:t> </a:t>
                </a:r>
                <a:r>
                  <a:rPr lang="en-US" altLang="zh-CN" sz="1800" b="1" dirty="0"/>
                  <a:t>and</a:t>
                </a:r>
                <a:r>
                  <a:rPr lang="zh-CN" altLang="en-US" sz="1800" b="1" dirty="0"/>
                  <a:t> </a:t>
                </a:r>
                <a:r>
                  <a:rPr lang="en-US" altLang="zh-CN" sz="1800" b="1" dirty="0"/>
                  <a:t>tokenization</a:t>
                </a:r>
                <a:endParaRPr lang="en-US" altLang="zh-CN" sz="1800" b="1" dirty="0"/>
              </a:p>
              <a:p>
                <a:pPr>
                  <a:lnSpc>
                    <a:spcPct val="220000"/>
                  </a:lnSpc>
                  <a:spcBef>
                    <a:spcPts val="600"/>
                  </a:spcBef>
                  <a:spcAft>
                    <a:spcPts val="600"/>
                  </a:spcAft>
                </a:pPr>
                <a:r>
                  <a:rPr lang="en-US" altLang="zh-CN" sz="1800" b="1" dirty="0"/>
                  <a:t>(Basics)</a:t>
                </a:r>
                <a:r>
                  <a:rPr lang="zh-CN" altLang="en-US" sz="1800" b="1" dirty="0"/>
                  <a:t> </a:t>
                </a:r>
                <a:r>
                  <a:rPr lang="en-US" altLang="zh-CN" sz="1800" b="1" dirty="0"/>
                  <a:t>Language models</a:t>
                </a:r>
                <a:r>
                  <a:rPr lang="zh-CN" altLang="en-US" sz="1800" b="1" dirty="0"/>
                  <a:t> </a:t>
                </a:r>
                <a:r>
                  <a:rPr lang="en-US" altLang="zh-CN" sz="1800" b="1" dirty="0"/>
                  <a:t>(</a:t>
                </a:r>
                <a14:m>
                  <m:oMath xmlns:m="http://schemas.openxmlformats.org/officeDocument/2006/math">
                    <m:r>
                      <a:rPr lang="en-US" altLang="zh-CN" sz="1800" b="1" i="1" dirty="0" smtClean="0">
                        <a:latin typeface="Cambria Math" panose="02040503050406030204" pitchFamily="18" charset="0"/>
                      </a:rPr>
                      <m:t>𝑵</m:t>
                    </m:r>
                  </m:oMath>
                </a14:m>
                <a:r>
                  <a:rPr lang="en-US" altLang="zh-CN" sz="1800" b="1" dirty="0"/>
                  <a:t>-grams)</a:t>
                </a:r>
                <a:endParaRPr lang="en-US" altLang="zh-CN" sz="1800" b="1" dirty="0"/>
              </a:p>
              <a:p>
                <a:pPr>
                  <a:lnSpc>
                    <a:spcPct val="220000"/>
                  </a:lnSpc>
                  <a:spcBef>
                    <a:spcPts val="600"/>
                  </a:spcBef>
                  <a:spcAft>
                    <a:spcPts val="600"/>
                  </a:spcAft>
                </a:pPr>
                <a:r>
                  <a:rPr lang="en-US" altLang="zh-CN" sz="1800" b="1" dirty="0"/>
                  <a:t>(Basics)</a:t>
                </a:r>
                <a:r>
                  <a:rPr lang="zh-CN" altLang="en-US" sz="1800" b="1" dirty="0"/>
                  <a:t> </a:t>
                </a:r>
                <a:r>
                  <a:rPr lang="en-US" altLang="zh-CN" sz="1800" b="1" dirty="0"/>
                  <a:t>Naïve</a:t>
                </a:r>
                <a:r>
                  <a:rPr lang="zh-CN" altLang="en-US" sz="1800" b="1" dirty="0"/>
                  <a:t> </a:t>
                </a:r>
                <a:r>
                  <a:rPr lang="en-US" altLang="zh-CN" sz="1800" b="1" dirty="0"/>
                  <a:t>Bayes</a:t>
                </a:r>
                <a:r>
                  <a:rPr lang="zh-CN" altLang="en-US" sz="1800" b="1" dirty="0"/>
                  <a:t> </a:t>
                </a:r>
                <a:r>
                  <a:rPr lang="en-US" altLang="zh-CN" sz="1800" b="1" dirty="0"/>
                  <a:t>and</a:t>
                </a:r>
                <a:r>
                  <a:rPr lang="zh-CN" altLang="en-US" sz="1800" b="1" dirty="0"/>
                  <a:t> </a:t>
                </a:r>
                <a:r>
                  <a:rPr lang="en-US" altLang="zh-CN" sz="1800" b="1" dirty="0"/>
                  <a:t>text classification</a:t>
                </a:r>
                <a:endParaRPr lang="en-US" altLang="zh-CN" sz="1800" b="1" dirty="0"/>
              </a:p>
              <a:p>
                <a:pPr>
                  <a:lnSpc>
                    <a:spcPct val="220000"/>
                  </a:lnSpc>
                  <a:spcBef>
                    <a:spcPts val="600"/>
                  </a:spcBef>
                  <a:spcAft>
                    <a:spcPts val="600"/>
                  </a:spcAft>
                </a:pPr>
                <a:r>
                  <a:rPr lang="en-US" altLang="zh-CN" sz="1800" b="1" dirty="0"/>
                  <a:t>(Basics)</a:t>
                </a:r>
                <a:r>
                  <a:rPr lang="zh-CN" altLang="en-US" sz="1800" b="1" dirty="0"/>
                  <a:t> </a:t>
                </a:r>
                <a:r>
                  <a:rPr lang="en-US" altLang="zh-CN" sz="1800" b="1" dirty="0"/>
                  <a:t>Logistic</a:t>
                </a:r>
                <a:r>
                  <a:rPr lang="zh-CN" altLang="en-US" sz="1800" b="1" dirty="0"/>
                  <a:t> </a:t>
                </a:r>
                <a:r>
                  <a:rPr lang="en-US" altLang="zh-CN" sz="1800" b="1" dirty="0"/>
                  <a:t>regression</a:t>
                </a:r>
                <a:r>
                  <a:rPr lang="zh-CN" altLang="en-US" sz="1800" b="1" dirty="0"/>
                  <a:t> </a:t>
                </a:r>
                <a:r>
                  <a:rPr lang="en-US" altLang="zh-CN" sz="1800" b="1" dirty="0"/>
                  <a:t>and</a:t>
                </a:r>
                <a:r>
                  <a:rPr lang="zh-CN" altLang="en-US" sz="1800" b="1" dirty="0"/>
                  <a:t> </a:t>
                </a:r>
                <a:r>
                  <a:rPr lang="en-US" altLang="zh-CN" sz="1800" b="1" dirty="0"/>
                  <a:t>learning</a:t>
                </a:r>
                <a:r>
                  <a:rPr lang="zh-CN" altLang="en-US" sz="1800" b="1" dirty="0"/>
                  <a:t> </a:t>
                </a:r>
                <a:r>
                  <a:rPr lang="en-US" altLang="zh-CN" sz="1800" b="1" dirty="0"/>
                  <a:t>LR</a:t>
                </a:r>
                <a:endParaRPr lang="en-US" altLang="zh-CN" sz="1800" b="1" dirty="0"/>
              </a:p>
              <a:p>
                <a:pPr>
                  <a:lnSpc>
                    <a:spcPct val="220000"/>
                  </a:lnSpc>
                  <a:spcBef>
                    <a:spcPts val="600"/>
                  </a:spcBef>
                  <a:spcAft>
                    <a:spcPts val="600"/>
                  </a:spcAft>
                </a:pPr>
                <a:r>
                  <a:rPr lang="en-US" altLang="zh-CN" sz="1800" b="1" dirty="0"/>
                  <a:t>(Basics)</a:t>
                </a:r>
                <a:r>
                  <a:rPr lang="zh-CN" altLang="en-US" sz="1800" b="1" dirty="0"/>
                  <a:t> </a:t>
                </a:r>
                <a:r>
                  <a:rPr lang="en-US" altLang="zh-CN" sz="1800" b="1" dirty="0"/>
                  <a:t>Word embeddings</a:t>
                </a:r>
                <a:r>
                  <a:rPr lang="zh-CN" altLang="en-US" sz="1800" b="1" dirty="0"/>
                  <a:t> </a:t>
                </a:r>
                <a:r>
                  <a:rPr lang="en-US" altLang="zh-CN" sz="1800" b="1" dirty="0"/>
                  <a:t>(word2vec)</a:t>
                </a:r>
                <a:endParaRPr lang="en-US" altLang="zh-CN" sz="1800" b="1" dirty="0"/>
              </a:p>
              <a:p>
                <a:pPr>
                  <a:lnSpc>
                    <a:spcPct val="220000"/>
                  </a:lnSpc>
                  <a:spcBef>
                    <a:spcPts val="600"/>
                  </a:spcBef>
                  <a:spcAft>
                    <a:spcPts val="600"/>
                  </a:spcAft>
                </a:pPr>
                <a:r>
                  <a:rPr lang="en-US" altLang="zh-CN" sz="1800" b="1" dirty="0"/>
                  <a:t>(Basics)</a:t>
                </a:r>
                <a:r>
                  <a:rPr lang="zh-CN" altLang="en-US" sz="1800" b="1" dirty="0"/>
                  <a:t> </a:t>
                </a:r>
                <a:r>
                  <a:rPr lang="en-US" altLang="zh-CN" sz="1800" b="1" dirty="0"/>
                  <a:t>Neural</a:t>
                </a:r>
                <a:r>
                  <a:rPr lang="zh-CN" altLang="en-US" sz="1800" b="1" dirty="0"/>
                  <a:t> </a:t>
                </a:r>
                <a:r>
                  <a:rPr lang="en-US" altLang="zh-CN" sz="1800" b="1" dirty="0"/>
                  <a:t>networks</a:t>
                </a:r>
                <a:r>
                  <a:rPr lang="zh-CN" altLang="en-US" sz="1800" b="1" dirty="0"/>
                  <a:t> </a:t>
                </a:r>
                <a:r>
                  <a:rPr lang="en-US" altLang="zh-CN" sz="1800" b="1" dirty="0"/>
                  <a:t>(NNs)</a:t>
                </a:r>
                <a:r>
                  <a:rPr lang="zh-CN" altLang="en-US" sz="1800" b="1" dirty="0"/>
                  <a:t> </a:t>
                </a:r>
                <a:r>
                  <a:rPr lang="en-US" altLang="zh-CN" sz="1800" b="1" dirty="0"/>
                  <a:t>for</a:t>
                </a:r>
                <a:r>
                  <a:rPr lang="zh-CN" altLang="en-US" sz="1800" b="1" dirty="0"/>
                  <a:t> </a:t>
                </a:r>
                <a:r>
                  <a:rPr lang="en-US" altLang="zh-CN" sz="1800" b="1" dirty="0"/>
                  <a:t>LM</a:t>
                </a:r>
                <a:endParaRPr lang="en-US" altLang="zh-CN" sz="1800" b="1" dirty="0"/>
              </a:p>
              <a:p>
                <a:pPr>
                  <a:lnSpc>
                    <a:spcPct val="220000"/>
                  </a:lnSpc>
                  <a:spcBef>
                    <a:spcPts val="600"/>
                  </a:spcBef>
                  <a:spcAft>
                    <a:spcPts val="600"/>
                  </a:spcAft>
                </a:pPr>
                <a:r>
                  <a:rPr lang="en-US" altLang="zh-CN" sz="1800" b="1" dirty="0"/>
                  <a:t>(Basics)</a:t>
                </a:r>
                <a:r>
                  <a:rPr lang="zh-CN" altLang="en-US" sz="1800" b="1" dirty="0"/>
                  <a:t> </a:t>
                </a:r>
                <a:r>
                  <a:rPr lang="en-US" altLang="zh-CN" sz="1800" b="1" dirty="0"/>
                  <a:t>RNNs</a:t>
                </a:r>
                <a:r>
                  <a:rPr lang="zh-CN" altLang="en-US" sz="1800" b="1" dirty="0"/>
                  <a:t> </a:t>
                </a:r>
                <a:r>
                  <a:rPr lang="en-US" altLang="zh-CN" sz="1800" b="1" dirty="0"/>
                  <a:t>and</a:t>
                </a:r>
                <a:r>
                  <a:rPr lang="zh-CN" altLang="en-US" sz="1800" b="1" dirty="0"/>
                  <a:t> </a:t>
                </a:r>
                <a:r>
                  <a:rPr lang="en-US" altLang="zh-CN" sz="1800" b="1" dirty="0"/>
                  <a:t>LSTM</a:t>
                </a:r>
                <a:endParaRPr lang="en-US" altLang="zh-CN" sz="1800" b="1" dirty="0"/>
              </a:p>
              <a:p>
                <a:pPr>
                  <a:lnSpc>
                    <a:spcPct val="220000"/>
                  </a:lnSpc>
                  <a:spcBef>
                    <a:spcPts val="600"/>
                  </a:spcBef>
                  <a:spcAft>
                    <a:spcPts val="600"/>
                  </a:spcAft>
                </a:pPr>
                <a:r>
                  <a:rPr lang="en-US" altLang="zh-CN" sz="1800" b="1" dirty="0"/>
                  <a:t>(Basics)</a:t>
                </a:r>
                <a:r>
                  <a:rPr lang="zh-CN" altLang="en-US" sz="1800" b="1" dirty="0"/>
                  <a:t> </a:t>
                </a:r>
                <a:r>
                  <a:rPr lang="en-US" altLang="zh-CN" sz="1800" b="1" dirty="0"/>
                  <a:t>Sequence</a:t>
                </a:r>
                <a:r>
                  <a:rPr lang="zh-CN" altLang="en-US" sz="1800" b="1" dirty="0"/>
                  <a:t> </a:t>
                </a:r>
                <a:r>
                  <a:rPr lang="en-US" altLang="zh-CN" sz="1800" b="1" dirty="0"/>
                  <a:t>labeling</a:t>
                </a:r>
                <a:r>
                  <a:rPr lang="zh-CN" altLang="en-US" sz="1800" b="1" dirty="0"/>
                  <a:t> </a:t>
                </a:r>
                <a:r>
                  <a:rPr lang="en-US" altLang="zh-CN" sz="1800" b="1" dirty="0"/>
                  <a:t>and</a:t>
                </a:r>
                <a:r>
                  <a:rPr lang="zh-CN" altLang="en-US" sz="1800" b="1" dirty="0"/>
                  <a:t> </a:t>
                </a:r>
                <a:r>
                  <a:rPr lang="en-US" altLang="zh-CN" sz="1800" b="1" dirty="0"/>
                  <a:t>PoS</a:t>
                </a:r>
                <a:r>
                  <a:rPr lang="zh-CN" altLang="en-US" sz="1800" b="1" dirty="0"/>
                  <a:t> </a:t>
                </a:r>
                <a:r>
                  <a:rPr lang="en-US" altLang="zh-CN" sz="1800" b="1" dirty="0"/>
                  <a:t>tagging</a:t>
                </a:r>
                <a:endParaRPr lang="en-US" altLang="zh-CN" sz="1800" b="1"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314326" y="1054101"/>
                <a:ext cx="5781674" cy="5562566"/>
              </a:xfrm>
              <a:blipFill rotWithShape="1">
                <a:blip r:embed="rId1"/>
                <a:stretch>
                  <a:fillRect b="11"/>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5" name="内容占位符 2"/>
          <p:cNvSpPr txBox="1"/>
          <p:nvPr/>
        </p:nvSpPr>
        <p:spPr>
          <a:xfrm>
            <a:off x="5829300" y="1028700"/>
            <a:ext cx="6197600" cy="5562566"/>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20000"/>
              </a:lnSpc>
              <a:spcBef>
                <a:spcPts val="600"/>
              </a:spcBef>
              <a:spcAft>
                <a:spcPts val="600"/>
              </a:spcAft>
            </a:pPr>
            <a:r>
              <a:rPr lang="en-US" altLang="zh-CN" sz="1800" b="1" dirty="0"/>
              <a:t>(LLMs)</a:t>
            </a:r>
            <a:r>
              <a:rPr lang="zh-CN" altLang="en-US" sz="1800" b="1" dirty="0"/>
              <a:t> </a:t>
            </a:r>
            <a:r>
              <a:rPr lang="en-US" altLang="zh-CN" sz="1800" b="1" dirty="0"/>
              <a:t>Attention</a:t>
            </a:r>
            <a:r>
              <a:rPr lang="zh-CN" altLang="en-US" sz="1800" b="1" dirty="0"/>
              <a:t> </a:t>
            </a:r>
            <a:r>
              <a:rPr lang="en-US" altLang="zh-CN" sz="1800" b="1" dirty="0"/>
              <a:t>and self-attention mechanism</a:t>
            </a:r>
            <a:endParaRPr lang="en-US" altLang="zh-CN" sz="1800" b="1" dirty="0"/>
          </a:p>
          <a:p>
            <a:pPr>
              <a:lnSpc>
                <a:spcPct val="220000"/>
              </a:lnSpc>
              <a:spcBef>
                <a:spcPts val="600"/>
              </a:spcBef>
              <a:spcAft>
                <a:spcPts val="600"/>
              </a:spcAft>
            </a:pPr>
            <a:r>
              <a:rPr lang="en-US" altLang="zh-CN" sz="1800" b="1" dirty="0"/>
              <a:t>(LLMs)</a:t>
            </a:r>
            <a:r>
              <a:rPr lang="zh-CN" altLang="en-US" sz="1800" b="1" dirty="0"/>
              <a:t> </a:t>
            </a:r>
            <a:r>
              <a:rPr lang="en-US" altLang="zh-CN" sz="1800" b="1" dirty="0"/>
              <a:t>Transformer architecture</a:t>
            </a:r>
            <a:endParaRPr lang="en-US" altLang="zh-CN" sz="1800" b="1" dirty="0"/>
          </a:p>
          <a:p>
            <a:pPr>
              <a:lnSpc>
                <a:spcPct val="220000"/>
              </a:lnSpc>
              <a:spcBef>
                <a:spcPts val="600"/>
              </a:spcBef>
              <a:spcAft>
                <a:spcPts val="600"/>
              </a:spcAft>
            </a:pPr>
            <a:r>
              <a:rPr lang="en-US" altLang="zh-CN" sz="1800" b="1" dirty="0"/>
              <a:t>(LLMs)</a:t>
            </a:r>
            <a:r>
              <a:rPr lang="zh-CN" altLang="en-US" sz="1800" b="1" dirty="0"/>
              <a:t> </a:t>
            </a:r>
            <a:r>
              <a:rPr lang="en-US" altLang="zh-CN" sz="1800" b="1" dirty="0"/>
              <a:t>Pretraining</a:t>
            </a:r>
            <a:r>
              <a:rPr lang="zh-CN" altLang="en-US" sz="1800" b="1" dirty="0"/>
              <a:t> </a:t>
            </a:r>
            <a:r>
              <a:rPr lang="en-US" altLang="zh-CN" sz="1800" b="1" dirty="0"/>
              <a:t>and</a:t>
            </a:r>
            <a:r>
              <a:rPr lang="zh-CN" altLang="en-US" sz="1800" b="1" dirty="0"/>
              <a:t> </a:t>
            </a:r>
            <a:r>
              <a:rPr lang="en-US" altLang="zh-CN" sz="1800" b="1" dirty="0"/>
              <a:t>fine-tuning</a:t>
            </a:r>
            <a:endParaRPr lang="en-US" altLang="zh-CN" sz="1800" b="1" dirty="0"/>
          </a:p>
          <a:p>
            <a:pPr>
              <a:lnSpc>
                <a:spcPct val="220000"/>
              </a:lnSpc>
              <a:spcBef>
                <a:spcPts val="600"/>
              </a:spcBef>
              <a:spcAft>
                <a:spcPts val="600"/>
              </a:spcAft>
            </a:pPr>
            <a:r>
              <a:rPr lang="en-US" altLang="zh-CN" sz="1800" b="1" dirty="0"/>
              <a:t>(Applications)</a:t>
            </a:r>
            <a:r>
              <a:rPr lang="zh-CN" altLang="en-US" sz="1800" b="1" dirty="0"/>
              <a:t> </a:t>
            </a:r>
            <a:r>
              <a:rPr lang="en-US" altLang="zh-CN" sz="1800" b="1" dirty="0"/>
              <a:t>Machine</a:t>
            </a:r>
            <a:r>
              <a:rPr lang="zh-CN" altLang="en-US" sz="1800" b="1" dirty="0"/>
              <a:t> </a:t>
            </a:r>
            <a:r>
              <a:rPr lang="en-US" altLang="zh-CN" sz="1800" b="1" dirty="0"/>
              <a:t>translation</a:t>
            </a:r>
            <a:endParaRPr lang="en-US" altLang="zh-CN" sz="1800" b="1" dirty="0"/>
          </a:p>
          <a:p>
            <a:pPr>
              <a:lnSpc>
                <a:spcPct val="220000"/>
              </a:lnSpc>
              <a:spcBef>
                <a:spcPts val="600"/>
              </a:spcBef>
              <a:spcAft>
                <a:spcPts val="600"/>
              </a:spcAft>
            </a:pPr>
            <a:r>
              <a:rPr lang="en-US" altLang="zh-CN" sz="1800" b="1" dirty="0"/>
              <a:t>(Applications)</a:t>
            </a:r>
            <a:r>
              <a:rPr lang="zh-CN" altLang="en-US" sz="1800" b="1" dirty="0"/>
              <a:t> </a:t>
            </a:r>
            <a:r>
              <a:rPr lang="en-US" altLang="zh-CN" sz="1800" b="1" dirty="0"/>
              <a:t>Syntactic</a:t>
            </a:r>
            <a:r>
              <a:rPr lang="zh-CN" altLang="en-US" sz="1800" b="1" dirty="0"/>
              <a:t> </a:t>
            </a:r>
            <a:r>
              <a:rPr lang="en-US" altLang="zh-CN" sz="1800" b="1" dirty="0"/>
              <a:t>analysis</a:t>
            </a:r>
            <a:endParaRPr lang="en-US" altLang="zh-CN" sz="1800" b="1" dirty="0"/>
          </a:p>
          <a:p>
            <a:pPr>
              <a:lnSpc>
                <a:spcPct val="220000"/>
              </a:lnSpc>
              <a:spcBef>
                <a:spcPts val="600"/>
              </a:spcBef>
              <a:spcAft>
                <a:spcPts val="600"/>
              </a:spcAft>
            </a:pPr>
            <a:r>
              <a:rPr lang="en-US" altLang="zh-CN" sz="1800" b="1" dirty="0"/>
              <a:t>(Applications)</a:t>
            </a:r>
            <a:r>
              <a:rPr lang="zh-CN" altLang="en-US" sz="1800" b="1" dirty="0"/>
              <a:t> </a:t>
            </a:r>
            <a:r>
              <a:rPr lang="en-US" altLang="zh-CN" sz="1800" b="1" dirty="0"/>
              <a:t>Clustering</a:t>
            </a:r>
            <a:endParaRPr lang="en-US" altLang="zh-CN" sz="1800" b="1" dirty="0"/>
          </a:p>
          <a:p>
            <a:pPr>
              <a:lnSpc>
                <a:spcPct val="220000"/>
              </a:lnSpc>
              <a:spcBef>
                <a:spcPts val="600"/>
              </a:spcBef>
              <a:spcAft>
                <a:spcPts val="600"/>
              </a:spcAft>
            </a:pPr>
            <a:r>
              <a:rPr lang="en-US" altLang="zh-CN" sz="1800" b="1" dirty="0"/>
              <a:t>(Summary)</a:t>
            </a:r>
            <a:r>
              <a:rPr lang="zh-CN" altLang="en-US" sz="1800" b="1" dirty="0"/>
              <a:t> </a:t>
            </a:r>
            <a:r>
              <a:rPr lang="en-US" altLang="zh-CN" sz="1800" b="1" dirty="0"/>
              <a:t>Sparks</a:t>
            </a:r>
            <a:r>
              <a:rPr lang="zh-CN" altLang="en-US" sz="1800" b="1" dirty="0"/>
              <a:t> </a:t>
            </a:r>
            <a:r>
              <a:rPr lang="en-US" altLang="zh-CN" sz="1800" b="1" dirty="0"/>
              <a:t>of</a:t>
            </a:r>
            <a:r>
              <a:rPr lang="zh-CN" altLang="en-US" sz="1800" b="1" dirty="0"/>
              <a:t> </a:t>
            </a:r>
            <a:r>
              <a:rPr lang="en-US" altLang="zh-CN" sz="1800" b="1" dirty="0"/>
              <a:t>AGI</a:t>
            </a:r>
            <a:r>
              <a:rPr lang="zh-CN" altLang="en-US" sz="1800" b="1" dirty="0"/>
              <a:t> </a:t>
            </a:r>
            <a:r>
              <a:rPr lang="en-US" altLang="zh-CN" sz="1800" b="1" dirty="0"/>
              <a:t>and</a:t>
            </a:r>
            <a:r>
              <a:rPr lang="zh-CN" altLang="en-US" sz="1800" b="1" dirty="0"/>
              <a:t> </a:t>
            </a:r>
            <a:r>
              <a:rPr lang="en-US" altLang="zh-CN" sz="1800" b="1" dirty="0"/>
              <a:t>lecture</a:t>
            </a:r>
            <a:r>
              <a:rPr lang="zh-CN" altLang="en-US" sz="1800" b="1" dirty="0"/>
              <a:t> </a:t>
            </a:r>
            <a:r>
              <a:rPr lang="en-US" altLang="zh-CN" sz="1800" b="1" dirty="0"/>
              <a:t>review</a:t>
            </a:r>
            <a:endParaRPr lang="en-US" altLang="zh-CN" sz="1800" b="1"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Textbooks</a:t>
            </a:r>
            <a:endParaRPr lang="zh-CN" altLang="en-US" dirty="0"/>
          </a:p>
        </p:txBody>
      </p:sp>
      <p:sp>
        <p:nvSpPr>
          <p:cNvPr id="3" name="内容占位符 2"/>
          <p:cNvSpPr>
            <a:spLocks noGrp="1"/>
          </p:cNvSpPr>
          <p:nvPr>
            <p:ph idx="1"/>
          </p:nvPr>
        </p:nvSpPr>
        <p:spPr>
          <a:xfrm>
            <a:off x="534985" y="1349767"/>
            <a:ext cx="11047415" cy="4924033"/>
          </a:xfrm>
        </p:spPr>
        <p:txBody>
          <a:bodyPr>
            <a:noAutofit/>
          </a:bodyPr>
          <a:lstStyle/>
          <a:p>
            <a:r>
              <a:rPr lang="en-US" altLang="zh-CN" dirty="0"/>
              <a:t>Dan Jurafsky and James H. Martin, Speech and Language Processing, </a:t>
            </a:r>
            <a:r>
              <a:rPr lang="en-US" altLang="zh-CN" dirty="0">
                <a:hlinkClick r:id="rId1"/>
              </a:rPr>
              <a:t>https://web.stanford.edu/~jurafsky/slp3/</a:t>
            </a:r>
            <a:endParaRPr lang="zh-CN" altLang="en-US" dirty="0"/>
          </a:p>
          <a:p>
            <a:r>
              <a:rPr lang="zh-CN" altLang="en-US" dirty="0"/>
              <a:t>张奇、桂韬、黄萱菁，自然语言处理导论</a:t>
            </a:r>
            <a:r>
              <a:rPr lang="en-US" altLang="zh-CN" dirty="0"/>
              <a:t>, </a:t>
            </a:r>
            <a:r>
              <a:rPr lang="en-US" altLang="zh-CN" dirty="0">
                <a:hlinkClick r:id="rId2"/>
              </a:rPr>
              <a:t>https://intro-nlp.github.io/</a:t>
            </a:r>
            <a:r>
              <a:rPr lang="en-US" altLang="zh-CN" dirty="0"/>
              <a:t>, 2022 </a:t>
            </a:r>
            <a:endParaRPr lang="en-US" altLang="zh-CN" dirty="0"/>
          </a:p>
          <a:p>
            <a:r>
              <a:rPr lang="en-US" altLang="zh-CN" dirty="0"/>
              <a:t>Bird, Steven, Ewan Klein, and Edward Loper. Natural language processing with Python: analyzing text with the natural language toolkit." O'Reilly Media, Inc.", 2009. </a:t>
            </a:r>
            <a:r>
              <a:rPr lang="en-US" altLang="zh-CN" dirty="0">
                <a:hlinkClick r:id="rId3"/>
              </a:rPr>
              <a:t>https://www.nltk.org/book/</a:t>
            </a:r>
            <a:r>
              <a:rPr lang="en-US" altLang="zh-CN" dirty="0"/>
              <a:t> </a:t>
            </a:r>
            <a:endParaRPr lang="en-US" altLang="zh-CN"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Other Useful</a:t>
            </a:r>
            <a:r>
              <a:rPr lang="zh-CN" altLang="en-US" dirty="0"/>
              <a:t> </a:t>
            </a:r>
            <a:r>
              <a:rPr lang="en-US" altLang="zh-CN" dirty="0"/>
              <a:t>Resources</a:t>
            </a:r>
            <a:endParaRPr lang="zh-CN" altLang="en-US" dirty="0"/>
          </a:p>
        </p:txBody>
      </p:sp>
      <p:sp>
        <p:nvSpPr>
          <p:cNvPr id="3" name="内容占位符 2"/>
          <p:cNvSpPr>
            <a:spLocks noGrp="1"/>
          </p:cNvSpPr>
          <p:nvPr>
            <p:ph idx="1"/>
          </p:nvPr>
        </p:nvSpPr>
        <p:spPr>
          <a:xfrm>
            <a:off x="515938" y="1294205"/>
            <a:ext cx="11352214" cy="3506395"/>
          </a:xfrm>
        </p:spPr>
        <p:txBody>
          <a:bodyPr>
            <a:normAutofit/>
          </a:bodyPr>
          <a:lstStyle/>
          <a:p>
            <a:r>
              <a:rPr lang="en-US" altLang="zh-CN" sz="2800" dirty="0"/>
              <a:t>Stanford CS 224N: </a:t>
            </a:r>
            <a:r>
              <a:rPr lang="en-US" altLang="zh-CN" sz="2800" dirty="0">
                <a:hlinkClick r:id="rId1"/>
              </a:rPr>
              <a:t>Deep learning for Natural language processing</a:t>
            </a:r>
            <a:r>
              <a:rPr lang="en-US" altLang="zh-CN" dirty="0"/>
              <a:t>,</a:t>
            </a:r>
            <a:r>
              <a:rPr lang="zh-CN" altLang="en-US" dirty="0"/>
              <a:t> </a:t>
            </a:r>
            <a:r>
              <a:rPr lang="en-US" altLang="zh-CN" dirty="0"/>
              <a:t>Chr</a:t>
            </a:r>
            <a:r>
              <a:rPr lang="en-US" altLang="zh-CN" sz="2800" dirty="0"/>
              <a:t>istopher Manning.</a:t>
            </a:r>
            <a:endParaRPr lang="en-US" altLang="zh-CN" sz="2800" dirty="0"/>
          </a:p>
          <a:p>
            <a:r>
              <a:rPr lang="en-US" altLang="zh-CN" dirty="0"/>
              <a:t>Online</a:t>
            </a:r>
            <a:r>
              <a:rPr lang="zh-CN" altLang="en-US" dirty="0"/>
              <a:t> </a:t>
            </a:r>
            <a:r>
              <a:rPr lang="en-US" altLang="zh-CN" dirty="0"/>
              <a:t>courses:</a:t>
            </a:r>
            <a:r>
              <a:rPr lang="zh-CN" altLang="en-US" dirty="0"/>
              <a:t> </a:t>
            </a:r>
            <a:r>
              <a:rPr lang="en-US" altLang="zh-CN" i="0" dirty="0">
                <a:solidFill>
                  <a:srgbClr val="0F0F0F"/>
                </a:solidFill>
                <a:effectLst/>
                <a:latin typeface="Roboto" panose="02000000000000000000" pitchFamily="2" charset="0"/>
                <a:hlinkClick r:id="rId2"/>
              </a:rPr>
              <a:t>Neural Networks: Zero to Hero</a:t>
            </a:r>
            <a:r>
              <a:rPr lang="en-US" altLang="zh-CN" dirty="0"/>
              <a:t>,</a:t>
            </a:r>
            <a:r>
              <a:rPr lang="zh-CN" altLang="en-US" dirty="0"/>
              <a:t> </a:t>
            </a:r>
            <a:r>
              <a:rPr lang="en-US" altLang="zh-CN" dirty="0"/>
              <a:t>Andrej</a:t>
            </a:r>
            <a:r>
              <a:rPr lang="zh-CN" altLang="en-US" dirty="0"/>
              <a:t> </a:t>
            </a:r>
            <a:r>
              <a:rPr lang="en-US" altLang="zh-CN" dirty="0"/>
              <a:t>Karpathy.</a:t>
            </a:r>
            <a:endParaRPr lang="en-US" i="0" dirty="0">
              <a:solidFill>
                <a:srgbClr val="0F0F0F"/>
              </a:solidFill>
              <a:effectLst/>
              <a:latin typeface="Roboto" panose="02000000000000000000" pitchFamily="2" charset="0"/>
            </a:endParaRPr>
          </a:p>
          <a:p>
            <a:r>
              <a:rPr lang="en-US" dirty="0"/>
              <a:t>UMass CS685</a:t>
            </a:r>
            <a:r>
              <a:rPr lang="en-US" altLang="zh-CN" dirty="0"/>
              <a:t>: </a:t>
            </a:r>
            <a:r>
              <a:rPr lang="en-US" i="0" dirty="0">
                <a:solidFill>
                  <a:srgbClr val="0F0F0F"/>
                </a:solidFill>
                <a:effectLst/>
                <a:latin typeface="Roboto" panose="02000000000000000000" pitchFamily="2" charset="0"/>
                <a:hlinkClick r:id="rId3"/>
              </a:rPr>
              <a:t>Advanced NLP</a:t>
            </a:r>
            <a:r>
              <a:rPr lang="en-US" altLang="zh-CN" sz="2800" dirty="0"/>
              <a:t>,</a:t>
            </a:r>
            <a:r>
              <a:rPr lang="zh-CN" altLang="en-US" sz="2800" dirty="0"/>
              <a:t> </a:t>
            </a:r>
            <a:r>
              <a:rPr lang="en-US" altLang="zh-CN" sz="2800" dirty="0"/>
              <a:t>Mohit Iyyer</a:t>
            </a:r>
            <a:r>
              <a:rPr lang="en-US" altLang="zh-CN" dirty="0"/>
              <a:t>.</a:t>
            </a:r>
            <a:r>
              <a:rPr lang="zh-CN" altLang="en-US" sz="2800" dirty="0"/>
              <a:t> </a:t>
            </a:r>
            <a:endParaRPr lang="en-US" altLang="zh-CN" sz="2800" dirty="0"/>
          </a:p>
          <a:p>
            <a:r>
              <a:rPr lang="en-US" altLang="zh-CN" sz="2800" dirty="0"/>
              <a:t>Stanford CS 124: </a:t>
            </a:r>
            <a:r>
              <a:rPr lang="en-US" altLang="zh-CN" sz="2800" dirty="0">
                <a:hlinkClick r:id="rId4"/>
              </a:rPr>
              <a:t>From Languages to Information</a:t>
            </a:r>
            <a:r>
              <a:rPr lang="en-US" altLang="zh-CN" sz="2800" dirty="0"/>
              <a:t>, Dan Jurafsky.</a:t>
            </a:r>
            <a:endParaRPr lang="en-US" altLang="zh-CN" sz="2800"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GPU</a:t>
            </a:r>
            <a:r>
              <a:rPr lang="zh-CN" altLang="en-US" dirty="0"/>
              <a:t> </a:t>
            </a:r>
            <a:r>
              <a:rPr lang="en-US" altLang="zh-CN" dirty="0"/>
              <a:t>resources</a:t>
            </a:r>
            <a:endParaRPr lang="en-US" dirty="0"/>
          </a:p>
        </p:txBody>
      </p:sp>
      <p:pic>
        <p:nvPicPr>
          <p:cNvPr id="6" name="Content Placeholder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571932" y="1450699"/>
            <a:ext cx="5413262" cy="4776006"/>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40551" y="1001968"/>
            <a:ext cx="4868417" cy="5673469"/>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useBgFill="1">
        <p:nvSpPr>
          <p:cNvPr id="9" name="TextBox 8"/>
          <p:cNvSpPr txBox="1"/>
          <p:nvPr/>
        </p:nvSpPr>
        <p:spPr>
          <a:xfrm>
            <a:off x="4462132" y="3090007"/>
            <a:ext cx="1364420" cy="276999"/>
          </a:xfrm>
          <a:prstGeom prst="rect">
            <a:avLst/>
          </a:prstGeom>
          <a:ln>
            <a:solidFill>
              <a:schemeClr val="accent1"/>
            </a:solidFill>
          </a:ln>
        </p:spPr>
        <p:txBody>
          <a:bodyPr wrap="square" rtlCol="0">
            <a:spAutoFit/>
          </a:bodyPr>
          <a:lstStyle/>
          <a:p>
            <a:r>
              <a:rPr lang="en-US" sz="1200" dirty="0">
                <a:solidFill>
                  <a:schemeClr val="accent1"/>
                </a:solidFill>
              </a:rPr>
              <a:t>NLP课程PJ</a:t>
            </a:r>
            <a:r>
              <a:rPr lang="zh-CN" altLang="en-US" sz="1200" dirty="0">
                <a:solidFill>
                  <a:schemeClr val="accent1"/>
                </a:solidFill>
              </a:rPr>
              <a:t>：</a:t>
            </a:r>
            <a:r>
              <a:rPr lang="en-US" altLang="zh-CN" sz="1200" dirty="0">
                <a:solidFill>
                  <a:schemeClr val="accent1"/>
                </a:solidFill>
              </a:rPr>
              <a:t>xxx</a:t>
            </a:r>
            <a:endParaRPr lang="en-US" sz="1200" dirty="0">
              <a:solidFill>
                <a:schemeClr val="accent1"/>
              </a:solidFill>
            </a:endParaRPr>
          </a:p>
        </p:txBody>
      </p:sp>
      <p:sp useBgFill="1">
        <p:nvSpPr>
          <p:cNvPr id="10" name="TextBox 9"/>
          <p:cNvSpPr txBox="1"/>
          <p:nvPr/>
        </p:nvSpPr>
        <p:spPr>
          <a:xfrm>
            <a:off x="4554716" y="2143072"/>
            <a:ext cx="1179251" cy="276999"/>
          </a:xfrm>
          <a:prstGeom prst="rect">
            <a:avLst/>
          </a:prstGeom>
          <a:ln>
            <a:solidFill>
              <a:schemeClr val="accent1"/>
            </a:solidFill>
          </a:ln>
        </p:spPr>
        <p:txBody>
          <a:bodyPr wrap="square" rtlCol="0">
            <a:spAutoFit/>
          </a:bodyPr>
          <a:lstStyle/>
          <a:p>
            <a:endParaRPr lang="en-US" sz="1200" dirty="0">
              <a:solidFill>
                <a:schemeClr val="accent1"/>
              </a:solidFill>
            </a:endParaRPr>
          </a:p>
        </p:txBody>
      </p:sp>
      <p:sp useBgFill="1">
        <p:nvSpPr>
          <p:cNvPr id="11" name="TextBox 10"/>
          <p:cNvSpPr txBox="1"/>
          <p:nvPr/>
        </p:nvSpPr>
        <p:spPr>
          <a:xfrm>
            <a:off x="4554716" y="1848829"/>
            <a:ext cx="1179251" cy="276999"/>
          </a:xfrm>
          <a:prstGeom prst="rect">
            <a:avLst/>
          </a:prstGeom>
          <a:ln>
            <a:solidFill>
              <a:schemeClr val="accent1"/>
            </a:solidFill>
          </a:ln>
        </p:spPr>
        <p:txBody>
          <a:bodyPr wrap="square" rtlCol="0">
            <a:spAutoFit/>
          </a:bodyPr>
          <a:lstStyle/>
          <a:p>
            <a:r>
              <a:rPr lang="en-US" sz="1200" dirty="0">
                <a:solidFill>
                  <a:schemeClr val="accent1"/>
                </a:solidFill>
              </a:rPr>
              <a:t>xxx</a:t>
            </a:r>
            <a:endParaRPr lang="en-US" sz="1200" dirty="0">
              <a:solidFill>
                <a:schemeClr val="accent1"/>
              </a:solidFill>
            </a:endParaRPr>
          </a:p>
        </p:txBody>
      </p:sp>
      <p:sp useBgFill="1">
        <p:nvSpPr>
          <p:cNvPr id="12" name="TextBox 11"/>
          <p:cNvSpPr txBox="1"/>
          <p:nvPr/>
        </p:nvSpPr>
        <p:spPr>
          <a:xfrm>
            <a:off x="2099312" y="1828229"/>
            <a:ext cx="1179251" cy="276999"/>
          </a:xfrm>
          <a:prstGeom prst="rect">
            <a:avLst/>
          </a:prstGeom>
          <a:ln>
            <a:solidFill>
              <a:schemeClr val="accent1"/>
            </a:solidFill>
          </a:ln>
        </p:spPr>
        <p:txBody>
          <a:bodyPr wrap="square" rtlCol="0">
            <a:spAutoFit/>
          </a:bodyPr>
          <a:lstStyle/>
          <a:p>
            <a:r>
              <a:rPr lang="en-US" sz="1200" dirty="0">
                <a:solidFill>
                  <a:schemeClr val="accent1"/>
                </a:solidFill>
              </a:rPr>
              <a:t>xxx</a:t>
            </a:r>
            <a:endParaRPr lang="en-US" sz="1200" dirty="0">
              <a:solidFill>
                <a:schemeClr val="accent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Coursework</a:t>
            </a:r>
            <a:endParaRPr lang="zh-CN" altLang="en-US" dirty="0"/>
          </a:p>
        </p:txBody>
      </p:sp>
      <p:sp>
        <p:nvSpPr>
          <p:cNvPr id="3" name="内容占位符 2"/>
          <p:cNvSpPr>
            <a:spLocks noGrp="1"/>
          </p:cNvSpPr>
          <p:nvPr>
            <p:ph idx="1"/>
          </p:nvPr>
        </p:nvSpPr>
        <p:spPr>
          <a:xfrm>
            <a:off x="479425" y="1152704"/>
            <a:ext cx="11352214" cy="4854557"/>
          </a:xfrm>
        </p:spPr>
        <p:txBody>
          <a:bodyPr>
            <a:normAutofit fontScale="85000" lnSpcReduction="20000"/>
          </a:bodyPr>
          <a:lstStyle/>
          <a:p>
            <a:pPr>
              <a:lnSpc>
                <a:spcPct val="120000"/>
              </a:lnSpc>
              <a:spcBef>
                <a:spcPts val="400"/>
              </a:spcBef>
              <a:spcAft>
                <a:spcPts val="600"/>
              </a:spcAft>
            </a:pPr>
            <a:r>
              <a:rPr lang="en-US" altLang="zh-CN" sz="2800" b="1" dirty="0"/>
              <a:t>Participation (5%)</a:t>
            </a:r>
            <a:endParaRPr lang="en-US" altLang="zh-CN" sz="2800" b="1" dirty="0"/>
          </a:p>
          <a:p>
            <a:pPr>
              <a:lnSpc>
                <a:spcPct val="120000"/>
              </a:lnSpc>
              <a:spcBef>
                <a:spcPts val="400"/>
              </a:spcBef>
              <a:spcAft>
                <a:spcPts val="600"/>
              </a:spcAft>
            </a:pPr>
            <a:r>
              <a:rPr lang="en-US" altLang="zh-CN" sz="2800" b="1" dirty="0"/>
              <a:t>Quizzes</a:t>
            </a:r>
            <a:r>
              <a:rPr lang="zh-CN" altLang="en-US" sz="2800" b="1" dirty="0"/>
              <a:t> </a:t>
            </a:r>
            <a:r>
              <a:rPr lang="en-US" altLang="zh-CN" b="1" dirty="0"/>
              <a:t>(10</a:t>
            </a:r>
            <a:r>
              <a:rPr lang="en-US" altLang="zh-CN" sz="2800" b="1" dirty="0"/>
              <a:t>%</a:t>
            </a:r>
            <a:r>
              <a:rPr lang="en-US" altLang="zh-CN" b="1" dirty="0"/>
              <a:t>)</a:t>
            </a:r>
            <a:endParaRPr lang="en-US" altLang="zh-CN" sz="2800" b="1" dirty="0"/>
          </a:p>
          <a:p>
            <a:pPr>
              <a:lnSpc>
                <a:spcPct val="120000"/>
              </a:lnSpc>
              <a:spcBef>
                <a:spcPts val="400"/>
              </a:spcBef>
              <a:spcAft>
                <a:spcPts val="600"/>
              </a:spcAft>
            </a:pPr>
            <a:r>
              <a:rPr lang="en-US" altLang="zh-CN" sz="2800" b="1" dirty="0"/>
              <a:t>Assignments (</a:t>
            </a:r>
            <a:r>
              <a:rPr lang="en-US" altLang="zh-CN" b="1" dirty="0"/>
              <a:t>45-50</a:t>
            </a:r>
            <a:r>
              <a:rPr lang="en-US" altLang="zh-CN" sz="2800" b="1" dirty="0"/>
              <a:t>%)</a:t>
            </a:r>
            <a:endParaRPr lang="en-US" altLang="zh-CN" sz="2800" b="1" dirty="0"/>
          </a:p>
          <a:p>
            <a:pPr>
              <a:lnSpc>
                <a:spcPct val="120000"/>
              </a:lnSpc>
              <a:spcBef>
                <a:spcPts val="400"/>
              </a:spcBef>
              <a:spcAft>
                <a:spcPts val="600"/>
              </a:spcAft>
            </a:pPr>
            <a:r>
              <a:rPr lang="en-US" altLang="zh-CN" sz="2800" b="1" dirty="0"/>
              <a:t>Final Project (35-</a:t>
            </a:r>
            <a:r>
              <a:rPr lang="en-US" altLang="zh-CN" b="1" dirty="0"/>
              <a:t>40</a:t>
            </a:r>
            <a:r>
              <a:rPr lang="en-US" altLang="zh-CN" sz="2800" b="1" dirty="0"/>
              <a:t>%)</a:t>
            </a:r>
            <a:endParaRPr lang="zh-CN" altLang="en-US" sz="2400" b="1" dirty="0"/>
          </a:p>
          <a:p>
            <a:pPr>
              <a:lnSpc>
                <a:spcPct val="120000"/>
              </a:lnSpc>
              <a:spcBef>
                <a:spcPts val="400"/>
              </a:spcBef>
              <a:spcAft>
                <a:spcPts val="600"/>
              </a:spcAft>
            </a:pPr>
            <a:r>
              <a:rPr lang="en-US" altLang="zh-CN" sz="3200" b="1" dirty="0"/>
              <a:t>Office hours</a:t>
            </a:r>
            <a:endParaRPr lang="en-US" altLang="zh-CN" sz="3200" b="1" dirty="0"/>
          </a:p>
          <a:p>
            <a:pPr lvl="1"/>
            <a:r>
              <a:rPr lang="en-US" altLang="zh-CN" sz="2800" b="1" dirty="0"/>
              <a:t>Lecturer: </a:t>
            </a:r>
            <a:r>
              <a:rPr lang="en-US" altLang="zh-CN" dirty="0"/>
              <a:t>Baojian Zhou, Tue.</a:t>
            </a:r>
            <a:r>
              <a:rPr lang="zh-CN" altLang="en-US" dirty="0"/>
              <a:t> </a:t>
            </a:r>
            <a:r>
              <a:rPr lang="en-US" altLang="zh-CN" dirty="0"/>
              <a:t>10:00-11:30am</a:t>
            </a:r>
            <a:endParaRPr lang="en-US" altLang="zh-CN" dirty="0"/>
          </a:p>
          <a:p>
            <a:pPr lvl="1"/>
            <a:r>
              <a:rPr lang="en-US" altLang="zh-CN" sz="2800" b="1" dirty="0"/>
              <a:t>TA: </a:t>
            </a:r>
            <a:r>
              <a:rPr lang="en-US" altLang="zh-CN" sz="2800" dirty="0"/>
              <a:t>Chenghao</a:t>
            </a:r>
            <a:r>
              <a:rPr lang="zh-CN" altLang="en-US" sz="2800" dirty="0"/>
              <a:t> </a:t>
            </a:r>
            <a:r>
              <a:rPr lang="en-US" altLang="zh-CN" sz="2800" dirty="0"/>
              <a:t>Peng</a:t>
            </a:r>
            <a:r>
              <a:rPr lang="zh-CN" altLang="en-US" sz="2800" dirty="0"/>
              <a:t>（彭程昊）</a:t>
            </a:r>
            <a:r>
              <a:rPr lang="zh-CN" altLang="en-US" dirty="0"/>
              <a:t>（</a:t>
            </a:r>
            <a:r>
              <a:rPr lang="en-US" altLang="zh-CN" dirty="0">
                <a:hlinkClick r:id="rId1"/>
              </a:rPr>
              <a:t>23210980064@m.fudan.edu.cn</a:t>
            </a:r>
            <a:r>
              <a:rPr lang="zh-CN" altLang="en-US" dirty="0"/>
              <a:t>）</a:t>
            </a:r>
            <a:endParaRPr lang="en-US" altLang="zh-CN" dirty="0"/>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Submit to Fudan eLearning: </a:t>
            </a: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2"/>
              </a:rPr>
              <a:t>https://elearning.fudan.edu.cn/</a:t>
            </a: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endPar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Integrity policy: </a:t>
            </a:r>
            <a:r>
              <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hlinkClick r:id="rId3"/>
              </a:rPr>
              <a:t>http://xxgk.fudan.edu.cn/bd/61/c5163a48481/page.htm</a:t>
            </a:r>
            <a:endParaRPr kumimoji="0" lang="en-US" altLang="zh-CN" sz="2800" b="1"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6" name="Picture 2" descr="Evil Smile Emoji Gifts &amp; Merchandise for Sale | Redbubb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10773" y="6219985"/>
            <a:ext cx="365126" cy="365126"/>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p:cNvSpPr txBox="1"/>
          <p:nvPr/>
        </p:nvSpPr>
        <p:spPr>
          <a:xfrm>
            <a:off x="479425" y="6007261"/>
            <a:ext cx="7796474" cy="577850"/>
          </a:xfrm>
          <a:prstGeom prst="rect">
            <a:avLst/>
          </a:prstGeom>
          <a:noFill/>
        </p:spPr>
        <p:txBody>
          <a:bodyPr wrap="square">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lang="en-US" altLang="zh-CN" sz="2400" b="1" dirty="0">
                <a:solidFill>
                  <a:srgbClr val="0068B7"/>
                </a:solidFill>
                <a:latin typeface="Arial" panose="020B0604020202020204"/>
                <a:ea typeface="黑体" panose="02010609060101010101" pitchFamily="49" charset="-122"/>
              </a:rPr>
              <a:t>ChatGPT</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strategy:</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You</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can</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use</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it</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in</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a</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proper</a:t>
            </a:r>
            <a:r>
              <a:rPr lang="zh-CN" altLang="en-US" sz="2400" b="1" dirty="0">
                <a:solidFill>
                  <a:srgbClr val="0068B7"/>
                </a:solidFill>
                <a:latin typeface="Arial" panose="020B0604020202020204"/>
                <a:ea typeface="黑体" panose="02010609060101010101" pitchFamily="49" charset="-122"/>
              </a:rPr>
              <a:t> </a:t>
            </a:r>
            <a:r>
              <a:rPr lang="en-US" altLang="zh-CN" sz="2400" b="1" dirty="0">
                <a:solidFill>
                  <a:srgbClr val="0068B7"/>
                </a:solidFill>
                <a:latin typeface="Arial" panose="020B0604020202020204"/>
                <a:ea typeface="黑体" panose="02010609060101010101" pitchFamily="49" charset="-122"/>
              </a:rPr>
              <a:t>way!</a:t>
            </a:r>
            <a:r>
              <a:rPr lang="zh-CN" altLang="en-US" sz="2400" b="1" dirty="0">
                <a:solidFill>
                  <a:srgbClr val="0068B7"/>
                </a:solidFill>
                <a:latin typeface="Arial" panose="020B0604020202020204"/>
                <a:ea typeface="黑体" panose="02010609060101010101" pitchFamily="49" charset="-122"/>
              </a:rPr>
              <a:t>  </a:t>
            </a:r>
            <a:endParaRPr kumimoji="0" lang="en-US" altLang="zh-CN" sz="2400" b="1" i="0" u="none" strike="noStrike" kern="1200" cap="none" spc="0" normalizeH="0" baseline="0" noProof="0" dirty="0">
              <a:ln>
                <a:noFill/>
              </a:ln>
              <a:solidFill>
                <a:srgbClr val="0068B7"/>
              </a:solidFill>
              <a:effectLst/>
              <a:uLnTx/>
              <a:uFillTx/>
              <a:latin typeface="Arial" panose="020B0604020202020204"/>
              <a:ea typeface="黑体" panose="02010609060101010101"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5" name="内容占位符 2"/>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endParaRPr lang="en-US" altLang="zh-CN" sz="3600" b="1" dirty="0">
              <a:solidFill>
                <a:schemeClr val="bg2">
                  <a:lumMod val="90000"/>
                </a:schemeClr>
              </a:solidFill>
            </a:endParaRPr>
          </a:p>
          <a:p>
            <a:pPr>
              <a:lnSpc>
                <a:spcPct val="150000"/>
              </a:lnSpc>
            </a:pPr>
            <a:r>
              <a:rPr lang="en-US" altLang="zh-CN" sz="3600" b="1" dirty="0"/>
              <a:t>Basics for Python,</a:t>
            </a:r>
            <a:r>
              <a:rPr lang="zh-CN" altLang="en-US" sz="3600" b="1" dirty="0"/>
              <a:t> </a:t>
            </a:r>
            <a:r>
              <a:rPr lang="en-US" altLang="zh-CN" sz="3600" b="1" dirty="0"/>
              <a:t>nltk,</a:t>
            </a:r>
            <a:r>
              <a:rPr lang="zh-CN" altLang="en-US" sz="3600" b="1" dirty="0"/>
              <a:t> </a:t>
            </a:r>
            <a:r>
              <a:rPr lang="en-US" altLang="zh-CN" sz="3600" b="1" dirty="0"/>
              <a:t>spacy</a:t>
            </a:r>
            <a:endParaRPr lang="en-US" altLang="zh-CN" sz="3600" b="1" dirty="0"/>
          </a:p>
          <a:p>
            <a:pPr>
              <a:lnSpc>
                <a:spcPct val="150000"/>
              </a:lnSpc>
            </a:pPr>
            <a:r>
              <a:rPr lang="en-US" altLang="zh-CN" sz="3600" b="1" dirty="0">
                <a:solidFill>
                  <a:schemeClr val="bg2">
                    <a:lumMod val="90000"/>
                  </a:schemeClr>
                </a:solidFill>
              </a:rPr>
              <a:t>Regular</a:t>
            </a:r>
            <a:r>
              <a:rPr lang="zh-CN" altLang="en-US" sz="3600" b="1" dirty="0">
                <a:solidFill>
                  <a:schemeClr val="bg2">
                    <a:lumMod val="90000"/>
                  </a:schemeClr>
                </a:solidFill>
              </a:rPr>
              <a:t> </a:t>
            </a:r>
            <a:r>
              <a:rPr lang="en-US" altLang="zh-CN" sz="3600" b="1" dirty="0">
                <a:solidFill>
                  <a:schemeClr val="bg2">
                    <a:lumMod val="90000"/>
                  </a:schemeClr>
                </a:solidFill>
              </a:rPr>
              <a:t>expression, tokenization</a:t>
            </a:r>
            <a:endParaRPr lang="en-US" altLang="zh-CN" sz="3600" b="1" dirty="0">
              <a:solidFill>
                <a:schemeClr val="bg2">
                  <a:lumMod val="90000"/>
                </a:schemeClr>
              </a:solidFill>
            </a:endParaRP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endParaRPr lang="en-US" altLang="zh-CN" sz="3600" b="1" dirty="0">
              <a:solidFill>
                <a:schemeClr val="bg2">
                  <a:lumMod val="90000"/>
                </a:schemeClr>
              </a:solidFill>
            </a:endParaRPr>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Install Python &amp; Tools</a:t>
            </a:r>
            <a:endParaRPr lang="en-US" dirty="0"/>
          </a:p>
        </p:txBody>
      </p:sp>
      <p:sp>
        <p:nvSpPr>
          <p:cNvPr id="8" name="内容占位符 2"/>
          <p:cNvSpPr>
            <a:spLocks noGrp="1"/>
          </p:cNvSpPr>
          <p:nvPr>
            <p:ph idx="1"/>
          </p:nvPr>
        </p:nvSpPr>
        <p:spPr>
          <a:xfrm>
            <a:off x="495077" y="1040193"/>
            <a:ext cx="8767456" cy="5749567"/>
          </a:xfrm>
        </p:spPr>
        <p:txBody>
          <a:bodyPr>
            <a:noAutofit/>
          </a:bodyPr>
          <a:lstStyle/>
          <a:p>
            <a:pPr>
              <a:spcBef>
                <a:spcPts val="0"/>
              </a:spcBef>
              <a:spcAft>
                <a:spcPts val="0"/>
              </a:spcAft>
            </a:pPr>
            <a:r>
              <a:rPr lang="en-US" altLang="zh-CN" sz="2400" b="1" dirty="0"/>
              <a:t>Python</a:t>
            </a:r>
            <a:endParaRPr lang="en-US" altLang="zh-CN" sz="2400" dirty="0"/>
          </a:p>
          <a:p>
            <a:pPr lvl="1"/>
            <a:r>
              <a:rPr lang="en-US" altLang="zh-CN" dirty="0">
                <a:hlinkClick r:id="rId1"/>
              </a:rPr>
              <a:t>https://www.python.org/downloads/</a:t>
            </a:r>
            <a:r>
              <a:rPr lang="en-US" altLang="zh-CN" dirty="0"/>
              <a:t>  Python3.10</a:t>
            </a:r>
            <a:endParaRPr lang="en-US" altLang="zh-CN" dirty="0"/>
          </a:p>
          <a:p>
            <a:pPr>
              <a:spcBef>
                <a:spcPts val="400"/>
              </a:spcBef>
              <a:spcAft>
                <a:spcPts val="600"/>
              </a:spcAft>
            </a:pPr>
            <a:r>
              <a:rPr lang="en-US" altLang="zh-CN" sz="2400" b="1" dirty="0"/>
              <a:t>Python IDE</a:t>
            </a:r>
            <a:endParaRPr lang="en-US" altLang="zh-CN" sz="2400" b="1" dirty="0"/>
          </a:p>
          <a:p>
            <a:pPr lvl="1"/>
            <a:r>
              <a:rPr lang="en-US" altLang="zh-CN" b="1" dirty="0"/>
              <a:t>PyCharm</a:t>
            </a:r>
            <a:r>
              <a:rPr lang="en-US" altLang="zh-CN" dirty="0"/>
              <a:t> - </a:t>
            </a:r>
            <a:r>
              <a:rPr lang="en-US" altLang="zh-CN" dirty="0">
                <a:hlinkClick r:id="rId2"/>
              </a:rPr>
              <a:t>https://www.jetbrains.com/pycharm/</a:t>
            </a:r>
            <a:endParaRPr lang="en-US" altLang="zh-CN" dirty="0"/>
          </a:p>
          <a:p>
            <a:pPr lvl="1"/>
            <a:r>
              <a:rPr lang="en-US" altLang="zh-CN" b="1" dirty="0"/>
              <a:t>Jupyter</a:t>
            </a:r>
            <a:r>
              <a:rPr lang="zh-CN" altLang="en-US" b="1" dirty="0"/>
              <a:t> </a:t>
            </a:r>
            <a:r>
              <a:rPr lang="en-US" altLang="zh-CN" b="1" dirty="0"/>
              <a:t>notebook</a:t>
            </a:r>
            <a:r>
              <a:rPr lang="en-US" altLang="zh-CN" dirty="0"/>
              <a:t> - </a:t>
            </a:r>
            <a:r>
              <a:rPr lang="en-US" altLang="zh-CN" dirty="0">
                <a:hlinkClick r:id="rId3"/>
              </a:rPr>
              <a:t>https://jupyter.org/</a:t>
            </a:r>
            <a:endParaRPr lang="en-US" altLang="zh-CN" dirty="0"/>
          </a:p>
          <a:p>
            <a:pPr>
              <a:spcBef>
                <a:spcPts val="400"/>
              </a:spcBef>
              <a:spcAft>
                <a:spcPts val="600"/>
              </a:spcAft>
            </a:pPr>
            <a:r>
              <a:rPr lang="en-US" altLang="zh-CN" sz="2400" b="1" dirty="0"/>
              <a:t>Anaconda</a:t>
            </a:r>
            <a:endParaRPr lang="en-US" altLang="zh-CN" sz="2400" b="1" dirty="0"/>
          </a:p>
          <a:p>
            <a:pPr lvl="1"/>
            <a:r>
              <a:rPr lang="en-US" altLang="zh-CN" dirty="0">
                <a:hlinkClick r:id="rId4"/>
              </a:rPr>
              <a:t>https://www.anaconda.com/</a:t>
            </a:r>
            <a:r>
              <a:rPr lang="en-US" altLang="zh-CN" dirty="0"/>
              <a:t> (Strongly Recommended)</a:t>
            </a:r>
            <a:endParaRPr lang="en-US" altLang="zh-CN" dirty="0"/>
          </a:p>
          <a:p>
            <a:r>
              <a:rPr lang="en-US" altLang="zh-CN" sz="2400" b="1" dirty="0"/>
              <a:t>Git</a:t>
            </a:r>
            <a:endParaRPr lang="en-US" altLang="zh-CN" sz="2400" b="1" dirty="0"/>
          </a:p>
          <a:p>
            <a:pPr lvl="1"/>
            <a:r>
              <a:rPr kumimoji="1" lang="en-US" altLang="zh-CN" dirty="0">
                <a:hlinkClick r:id="rId5"/>
              </a:rPr>
              <a:t>https://github.com/</a:t>
            </a:r>
            <a:r>
              <a:rPr kumimoji="1" lang="zh-CN" altLang="en-US" dirty="0"/>
              <a:t> </a:t>
            </a:r>
            <a:r>
              <a:rPr kumimoji="1" lang="en-US" altLang="zh-CN" dirty="0"/>
              <a:t>to manage your code</a:t>
            </a:r>
            <a:endParaRPr lang="en-US" altLang="zh-CN" dirty="0"/>
          </a:p>
          <a:p>
            <a:endParaRPr lang="zh-CN" altLang="en-US" sz="2400" dirty="0"/>
          </a:p>
        </p:txBody>
      </p:sp>
      <p:pic>
        <p:nvPicPr>
          <p:cNvPr id="9" name="Picture 2" descr="Anaconda | The World&amp;#39;s Most Popular Data Science Platform"/>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21657" y="5250693"/>
            <a:ext cx="2530366" cy="132844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Python Tool Review: Using PyCharm for Python Development - and More |  Caktus Group"/>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36003" y="3273803"/>
            <a:ext cx="1701674" cy="1701674"/>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Download Python | Python.or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34340" y="1093587"/>
            <a:ext cx="1905000" cy="1905000"/>
          </a:xfrm>
          <a:prstGeom prst="rect">
            <a:avLst/>
          </a:prstGeom>
          <a:noFill/>
          <a:extLst>
            <a:ext uri="{909E8E84-426E-40DD-AFC4-6F175D3DCCD1}">
              <a14:hiddenFill xmlns:a14="http://schemas.microsoft.com/office/drawing/2010/main">
                <a:solidFill>
                  <a:srgbClr val="FFFFFF"/>
                </a:solidFill>
              </a14:hiddenFill>
            </a:ext>
          </a:extLst>
        </p:spPr>
      </p:pic>
      <p:sp>
        <p:nvSpPr>
          <p:cNvPr id="7" name="灯片编号占位符 6"/>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PyCharm is free for students</a:t>
            </a:r>
            <a:endParaRPr lang="zh-CN" altLang="en-US" dirty="0"/>
          </a:p>
        </p:txBody>
      </p:sp>
      <p:sp>
        <p:nvSpPr>
          <p:cNvPr id="4" name="灯片编号占位符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5" name="图片 4"/>
          <p:cNvPicPr>
            <a:picLocks noChangeAspect="1"/>
          </p:cNvPicPr>
          <p:nvPr/>
        </p:nvPicPr>
        <p:blipFill rotWithShape="1">
          <a:blip r:embed="rId1"/>
          <a:srcRect r="4016"/>
          <a:stretch>
            <a:fillRect/>
          </a:stretch>
        </p:blipFill>
        <p:spPr>
          <a:xfrm>
            <a:off x="479425" y="1860421"/>
            <a:ext cx="7791118" cy="4756245"/>
          </a:xfrm>
          <a:prstGeom prst="rect">
            <a:avLst/>
          </a:prstGeom>
        </p:spPr>
      </p:pic>
      <p:pic>
        <p:nvPicPr>
          <p:cNvPr id="6" name="内容占位符 6"/>
          <p:cNvPicPr>
            <a:picLocks noGrp="1" noChangeAspect="1"/>
          </p:cNvPicPr>
          <p:nvPr>
            <p:ph idx="1"/>
          </p:nvPr>
        </p:nvPicPr>
        <p:blipFill>
          <a:blip r:embed="rId2"/>
          <a:stretch>
            <a:fillRect/>
          </a:stretch>
        </p:blipFill>
        <p:spPr>
          <a:xfrm>
            <a:off x="8422625" y="3450047"/>
            <a:ext cx="3445527" cy="1888813"/>
          </a:xfrm>
        </p:spPr>
      </p:pic>
      <p:pic>
        <p:nvPicPr>
          <p:cNvPr id="7" name="图片 6"/>
          <p:cNvPicPr>
            <a:picLocks noChangeAspect="1"/>
          </p:cNvPicPr>
          <p:nvPr/>
        </p:nvPicPr>
        <p:blipFill>
          <a:blip r:embed="rId3"/>
          <a:stretch>
            <a:fillRect/>
          </a:stretch>
        </p:blipFill>
        <p:spPr>
          <a:xfrm>
            <a:off x="8422625" y="1157869"/>
            <a:ext cx="3445527" cy="1908645"/>
          </a:xfrm>
          <a:prstGeom prst="rect">
            <a:avLst/>
          </a:prstGeom>
        </p:spPr>
      </p:pic>
      <p:sp>
        <p:nvSpPr>
          <p:cNvPr id="9" name="文本框 8"/>
          <p:cNvSpPr txBox="1"/>
          <p:nvPr/>
        </p:nvSpPr>
        <p:spPr>
          <a:xfrm>
            <a:off x="479426" y="1157869"/>
            <a:ext cx="7402933" cy="461665"/>
          </a:xfrm>
          <a:prstGeom prst="rect">
            <a:avLst/>
          </a:prstGeom>
          <a:noFill/>
        </p:spPr>
        <p:txBody>
          <a:bodyPr wrap="square">
            <a:noAutofit/>
          </a:bodyPr>
          <a:lstStyle/>
          <a:p>
            <a:r>
              <a:rPr lang="en-US" altLang="zh-CN" sz="2400" b="1" dirty="0"/>
              <a:t>Use your </a:t>
            </a:r>
            <a:r>
              <a:rPr lang="en-US" altLang="zh-CN" sz="2400" b="1" dirty="0">
                <a:solidFill>
                  <a:schemeClr val="accent1"/>
                </a:solidFill>
              </a:rPr>
              <a:t>fudan.edu.cn</a:t>
            </a:r>
            <a:r>
              <a:rPr lang="en-US" altLang="zh-CN" sz="2400" b="1" dirty="0"/>
              <a:t> email account			</a:t>
            </a:r>
            <a:endParaRPr lang="zh-CN" altLang="en-US" sz="2400" b="1" dirty="0"/>
          </a:p>
        </p:txBody>
      </p:sp>
      <p:sp>
        <p:nvSpPr>
          <p:cNvPr id="10" name="TextBox 9"/>
          <p:cNvSpPr txBox="1"/>
          <p:nvPr/>
        </p:nvSpPr>
        <p:spPr>
          <a:xfrm>
            <a:off x="8932940" y="5515465"/>
            <a:ext cx="2424896" cy="369332"/>
          </a:xfrm>
          <a:prstGeom prst="rect">
            <a:avLst/>
          </a:prstGeom>
          <a:noFill/>
        </p:spPr>
        <p:txBody>
          <a:bodyPr wrap="square">
            <a:spAutoFit/>
          </a:bodyPr>
          <a:lstStyle/>
          <a:p>
            <a:r>
              <a:rPr lang="en-US" altLang="zh-CN" sz="1800" b="1" dirty="0"/>
              <a:t>Debug on PyCharm</a:t>
            </a:r>
            <a:endParaRPr lang="en-US" dirty="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b="1" dirty="0"/>
              <a:t>Install anaconda</a:t>
            </a:r>
            <a:r>
              <a:rPr lang="zh-CN" altLang="en-US" b="1" dirty="0"/>
              <a:t> </a:t>
            </a:r>
            <a:r>
              <a:rPr lang="en-US" altLang="zh-CN" b="1" dirty="0"/>
              <a:t>and</a:t>
            </a:r>
            <a:r>
              <a:rPr lang="zh-CN" altLang="en-US" b="1" dirty="0"/>
              <a:t> </a:t>
            </a:r>
            <a:r>
              <a:rPr lang="en-US" altLang="zh-CN" b="1" dirty="0"/>
              <a:t>Python</a:t>
            </a:r>
            <a:r>
              <a:rPr lang="zh-CN" altLang="en-US" b="1" dirty="0"/>
              <a:t> </a:t>
            </a:r>
            <a:r>
              <a:rPr lang="en-US" altLang="zh-CN" b="1" dirty="0"/>
              <a:t>env</a:t>
            </a:r>
            <a:endParaRPr lang="en-US" dirty="0"/>
          </a:p>
        </p:txBody>
      </p:sp>
      <p:sp>
        <p:nvSpPr>
          <p:cNvPr id="3" name="Content Placeholder 2"/>
          <p:cNvSpPr>
            <a:spLocks noGrp="1"/>
          </p:cNvSpPr>
          <p:nvPr>
            <p:ph idx="1"/>
          </p:nvPr>
        </p:nvSpPr>
        <p:spPr>
          <a:xfrm>
            <a:off x="490229" y="1108434"/>
            <a:ext cx="11377923" cy="2873258"/>
          </a:xfrm>
        </p:spPr>
        <p:txBody>
          <a:bodyPr>
            <a:noAutofit/>
          </a:bodyPr>
          <a:lstStyle/>
          <a:p>
            <a:pPr>
              <a:spcBef>
                <a:spcPts val="400"/>
              </a:spcBef>
              <a:spcAft>
                <a:spcPts val="600"/>
              </a:spcAft>
            </a:pPr>
            <a:r>
              <a:rPr kumimoji="1" lang="en-US" altLang="zh-CN" dirty="0"/>
              <a:t>Download: </a:t>
            </a:r>
            <a:r>
              <a:rPr kumimoji="1" lang="en-US" altLang="zh-CN" dirty="0">
                <a:hlinkClick r:id="rId1"/>
              </a:rPr>
              <a:t>https://docs.anaconda.com/anaconda/install/index.html</a:t>
            </a:r>
            <a:endParaRPr kumimoji="1" lang="en-US" altLang="zh-CN" dirty="0"/>
          </a:p>
          <a:p>
            <a:pPr>
              <a:spcBef>
                <a:spcPts val="400"/>
              </a:spcBef>
              <a:spcAft>
                <a:spcPts val="600"/>
              </a:spcAft>
            </a:pPr>
            <a:r>
              <a:rPr kumimoji="1" lang="en-US" altLang="zh-CN" dirty="0"/>
              <a:t>Activate:  </a:t>
            </a:r>
            <a:r>
              <a:rPr kumimoji="1" lang="en-US" altLang="zh-CN" b="1" dirty="0"/>
              <a:t>source ~</a:t>
            </a:r>
            <a:r>
              <a:rPr lang="en-US" altLang="zh-CN" b="1" dirty="0"/>
              <a:t>/anaconda3/bin activate</a:t>
            </a:r>
            <a:endParaRPr lang="en-US" altLang="zh-CN" b="1" dirty="0"/>
          </a:p>
          <a:p>
            <a:pPr>
              <a:spcBef>
                <a:spcPts val="400"/>
              </a:spcBef>
              <a:spcAft>
                <a:spcPts val="600"/>
              </a:spcAft>
            </a:pPr>
            <a:r>
              <a:rPr lang="en-US" altLang="zh-CN" dirty="0"/>
              <a:t>Create env: </a:t>
            </a:r>
            <a:r>
              <a:rPr lang="en-US" altLang="zh-CN" b="1" dirty="0"/>
              <a:t>conda create -n nlp-24 python=3.10</a:t>
            </a:r>
            <a:endParaRPr lang="en-US" altLang="zh-CN" b="1" dirty="0"/>
          </a:p>
          <a:p>
            <a:pPr>
              <a:spcBef>
                <a:spcPts val="400"/>
              </a:spcBef>
              <a:spcAft>
                <a:spcPts val="600"/>
              </a:spcAft>
            </a:pPr>
            <a:r>
              <a:rPr lang="en-US" altLang="zh-CN" dirty="0"/>
              <a:t>Activate env: </a:t>
            </a:r>
            <a:r>
              <a:rPr lang="en-US" altLang="zh-CN" b="1" dirty="0"/>
              <a:t>conda activate nlp-24</a:t>
            </a:r>
            <a:endParaRPr lang="en-US" altLang="zh-CN" b="1" dirty="0"/>
          </a:p>
          <a:p>
            <a:pPr>
              <a:spcBef>
                <a:spcPts val="400"/>
              </a:spcBef>
              <a:spcAft>
                <a:spcPts val="600"/>
              </a:spcAft>
            </a:pPr>
            <a:r>
              <a:rPr lang="en-US" altLang="zh-CN" dirty="0"/>
              <a:t>Type python, you will go into </a:t>
            </a:r>
            <a:r>
              <a:rPr lang="en-US" altLang="zh-CN" b="1" dirty="0"/>
              <a:t>nlp-24</a:t>
            </a:r>
            <a:r>
              <a:rPr lang="en-US" altLang="zh-CN" dirty="0"/>
              <a:t> env</a:t>
            </a:r>
            <a:endParaRPr lang="en-US" altLang="zh-CN"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5" name="Content Placeholder 2"/>
          <p:cNvSpPr txBox="1"/>
          <p:nvPr/>
        </p:nvSpPr>
        <p:spPr>
          <a:xfrm>
            <a:off x="517525" y="4742361"/>
            <a:ext cx="11064875" cy="1750514"/>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spcBef>
                <a:spcPts val="400"/>
              </a:spcBef>
              <a:spcAft>
                <a:spcPts val="600"/>
              </a:spcAft>
            </a:pPr>
            <a:r>
              <a:rPr kumimoji="1" lang="en-US" altLang="zh-CN" dirty="0"/>
              <a:t>Install: </a:t>
            </a:r>
            <a:r>
              <a:rPr kumimoji="1" lang="en-US" altLang="zh-CN" dirty="0">
                <a:hlinkClick r:id="rId2"/>
              </a:rPr>
              <a:t>https://jupyter.org/install</a:t>
            </a:r>
            <a:r>
              <a:rPr kumimoji="1" lang="en-US" altLang="zh-CN" dirty="0"/>
              <a:t> </a:t>
            </a:r>
            <a:r>
              <a:rPr lang="en-US" b="1" dirty="0"/>
              <a:t>conda install anaconda::jupyter</a:t>
            </a:r>
            <a:endParaRPr lang="en-US" altLang="zh-CN" b="1" dirty="0"/>
          </a:p>
          <a:p>
            <a:pPr>
              <a:spcBef>
                <a:spcPts val="400"/>
              </a:spcBef>
              <a:spcAft>
                <a:spcPts val="600"/>
              </a:spcAft>
            </a:pPr>
            <a:r>
              <a:rPr kumimoji="1" lang="en-US" altLang="zh-CN" dirty="0"/>
              <a:t>Create a new Jupyter Notebook</a:t>
            </a:r>
            <a:endParaRPr kumimoji="1" lang="en-US" altLang="zh-CN" dirty="0"/>
          </a:p>
          <a:p>
            <a:pPr>
              <a:spcBef>
                <a:spcPts val="400"/>
              </a:spcBef>
              <a:spcAft>
                <a:spcPts val="600"/>
              </a:spcAft>
            </a:pPr>
            <a:r>
              <a:rPr kumimoji="1" lang="en-US" altLang="zh-CN" dirty="0"/>
              <a:t>Download some text data: </a:t>
            </a:r>
            <a:r>
              <a:rPr kumimoji="1" lang="en-US" altLang="zh-CN" dirty="0">
                <a:hlinkClick r:id="rId3"/>
              </a:rPr>
              <a:t>https://www.nltk.org/data.html</a:t>
            </a:r>
            <a:r>
              <a:rPr kumimoji="1" lang="en-US" altLang="zh-CN" dirty="0"/>
              <a:t> </a:t>
            </a:r>
            <a:endParaRPr kumimoji="1" lang="en-US" altLang="zh-CN" dirty="0"/>
          </a:p>
        </p:txBody>
      </p:sp>
      <p:sp>
        <p:nvSpPr>
          <p:cNvPr id="7" name="TextBox 6"/>
          <p:cNvSpPr txBox="1"/>
          <p:nvPr/>
        </p:nvSpPr>
        <p:spPr>
          <a:xfrm>
            <a:off x="479425" y="3977304"/>
            <a:ext cx="6099858" cy="584775"/>
          </a:xfrm>
          <a:prstGeom prst="rect">
            <a:avLst/>
          </a:prstGeom>
          <a:noFill/>
        </p:spPr>
        <p:txBody>
          <a:bodyPr wrap="square">
            <a:spAutoFit/>
          </a:bodyPr>
          <a:lstStyle/>
          <a:p>
            <a:r>
              <a:rPr kumimoji="1" lang="en-US" altLang="zh-CN" sz="3200" b="1" dirty="0">
                <a:solidFill>
                  <a:srgbClr val="0068B7"/>
                </a:solidFill>
              </a:rPr>
              <a:t>Jupyter notebook</a:t>
            </a:r>
            <a:endParaRPr lang="en-US" sz="3200" b="1" dirty="0">
              <a:solidFill>
                <a:srgbClr val="0068B7"/>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Packages need to install</a:t>
            </a:r>
            <a:endParaRPr lang="en-US" dirty="0"/>
          </a:p>
        </p:txBody>
      </p:sp>
      <p:sp>
        <p:nvSpPr>
          <p:cNvPr id="3" name="Content Placeholder 2"/>
          <p:cNvSpPr>
            <a:spLocks noGrp="1"/>
          </p:cNvSpPr>
          <p:nvPr>
            <p:ph idx="1"/>
          </p:nvPr>
        </p:nvSpPr>
        <p:spPr>
          <a:xfrm>
            <a:off x="493461" y="1012897"/>
            <a:ext cx="10360805" cy="1903923"/>
          </a:xfrm>
        </p:spPr>
        <p:txBody>
          <a:bodyPr>
            <a:noAutofit/>
          </a:bodyPr>
          <a:lstStyle/>
          <a:p>
            <a:pPr>
              <a:lnSpc>
                <a:spcPct val="100000"/>
              </a:lnSpc>
              <a:spcBef>
                <a:spcPts val="400"/>
              </a:spcBef>
              <a:spcAft>
                <a:spcPts val="600"/>
              </a:spcAft>
            </a:pPr>
            <a:r>
              <a:rPr lang="en-US" altLang="zh-CN" dirty="0"/>
              <a:t>Packages</a:t>
            </a:r>
            <a:r>
              <a:rPr lang="zh-CN" altLang="en-US" dirty="0"/>
              <a:t>（</a:t>
            </a:r>
            <a:r>
              <a:rPr lang="en-US" altLang="zh-CN" dirty="0"/>
              <a:t>This lecture: nltk,</a:t>
            </a:r>
            <a:r>
              <a:rPr lang="zh-CN" altLang="en-US" dirty="0"/>
              <a:t> </a:t>
            </a:r>
            <a:r>
              <a:rPr lang="en-US" altLang="zh-CN" dirty="0"/>
              <a:t>spacy, Jupyter, matplotlib</a:t>
            </a:r>
            <a:r>
              <a:rPr lang="zh-CN" altLang="en-US" dirty="0"/>
              <a:t>）</a:t>
            </a:r>
            <a:endParaRPr lang="en-US" altLang="zh-CN" dirty="0"/>
          </a:p>
          <a:p>
            <a:pPr>
              <a:lnSpc>
                <a:spcPct val="100000"/>
              </a:lnSpc>
              <a:spcBef>
                <a:spcPts val="400"/>
              </a:spcBef>
              <a:spcAft>
                <a:spcPts val="600"/>
              </a:spcAft>
            </a:pPr>
            <a:r>
              <a:rPr lang="en-US" altLang="zh-CN" dirty="0"/>
              <a:t>Package Install:</a:t>
            </a:r>
            <a:r>
              <a:rPr lang="zh-CN" altLang="en-US" dirty="0"/>
              <a:t> </a:t>
            </a:r>
            <a:r>
              <a:rPr lang="en-US" altLang="zh-CN" dirty="0"/>
              <a:t>conda</a:t>
            </a:r>
            <a:r>
              <a:rPr lang="zh-CN" altLang="en-US" dirty="0"/>
              <a:t> </a:t>
            </a:r>
            <a:r>
              <a:rPr lang="en-US" altLang="zh-CN" dirty="0"/>
              <a:t>install</a:t>
            </a:r>
            <a:r>
              <a:rPr lang="zh-CN" altLang="en-US" dirty="0"/>
              <a:t> </a:t>
            </a:r>
            <a:r>
              <a:rPr lang="en-US" altLang="zh-CN" dirty="0"/>
              <a:t>xxx,</a:t>
            </a:r>
            <a:r>
              <a:rPr lang="zh-CN" altLang="en-US" dirty="0"/>
              <a:t> </a:t>
            </a:r>
            <a:r>
              <a:rPr lang="en-US" altLang="zh-CN" dirty="0"/>
              <a:t>pip install (not</a:t>
            </a:r>
            <a:r>
              <a:rPr lang="zh-CN" altLang="en-US" dirty="0"/>
              <a:t> </a:t>
            </a:r>
            <a:r>
              <a:rPr lang="en-US" altLang="zh-CN" dirty="0"/>
              <a:t>to</a:t>
            </a:r>
            <a:r>
              <a:rPr lang="zh-CN" altLang="en-US" dirty="0"/>
              <a:t> </a:t>
            </a:r>
            <a:r>
              <a:rPr lang="en-US" altLang="zh-CN" dirty="0"/>
              <a:t>mix</a:t>
            </a:r>
            <a:r>
              <a:rPr lang="zh-CN" altLang="en-US" dirty="0"/>
              <a:t> </a:t>
            </a:r>
            <a:r>
              <a:rPr lang="en-US" altLang="zh-CN" dirty="0"/>
              <a:t>them)</a:t>
            </a:r>
            <a:endParaRPr lang="en-US" altLang="zh-CN" sz="2000" dirty="0"/>
          </a:p>
          <a:p>
            <a:pPr>
              <a:lnSpc>
                <a:spcPct val="100000"/>
              </a:lnSpc>
              <a:spcBef>
                <a:spcPts val="400"/>
              </a:spcBef>
              <a:spcAft>
                <a:spcPts val="600"/>
              </a:spcAft>
            </a:pPr>
            <a:r>
              <a:rPr lang="en-US" altLang="zh-CN" dirty="0"/>
              <a:t>Use Package</a:t>
            </a:r>
            <a:r>
              <a:rPr lang="zh-CN" altLang="en-US" dirty="0"/>
              <a:t>：</a:t>
            </a:r>
            <a:r>
              <a:rPr lang="en-US" altLang="zh-CN" dirty="0"/>
              <a:t>import nltk</a:t>
            </a:r>
            <a:r>
              <a:rPr lang="zh-CN" altLang="en-US" dirty="0"/>
              <a:t> </a:t>
            </a:r>
            <a:endParaRPr lang="en-US" altLang="zh-CN" sz="2000"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6" name="TextBox 5"/>
          <p:cNvSpPr txBox="1"/>
          <p:nvPr/>
        </p:nvSpPr>
        <p:spPr>
          <a:xfrm>
            <a:off x="2123744" y="2967988"/>
            <a:ext cx="1464197" cy="523220"/>
          </a:xfrm>
          <a:prstGeom prst="rect">
            <a:avLst/>
          </a:prstGeom>
          <a:noFill/>
        </p:spPr>
        <p:txBody>
          <a:bodyPr wrap="square">
            <a:spAutoFit/>
          </a:bodyPr>
          <a:lstStyle/>
          <a:p>
            <a:r>
              <a:rPr lang="en-US" sz="2800" b="1" dirty="0">
                <a:solidFill>
                  <a:srgbClr val="0068B7"/>
                </a:solidFill>
              </a:rPr>
              <a:t>NLTK</a:t>
            </a:r>
            <a:endParaRPr lang="en-US" sz="2800" b="1" dirty="0">
              <a:solidFill>
                <a:srgbClr val="0068B7"/>
              </a:solidFill>
            </a:endParaRPr>
          </a:p>
        </p:txBody>
      </p:sp>
      <p:sp>
        <p:nvSpPr>
          <p:cNvPr id="7" name="Content Placeholder 2"/>
          <p:cNvSpPr txBox="1"/>
          <p:nvPr/>
        </p:nvSpPr>
        <p:spPr>
          <a:xfrm>
            <a:off x="1401252" y="5820503"/>
            <a:ext cx="5381513" cy="952024"/>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342900" indent="-342900">
              <a:spcBef>
                <a:spcPts val="0"/>
              </a:spcBef>
              <a:spcAft>
                <a:spcPts val="0"/>
              </a:spcAft>
              <a:defRPr/>
            </a:pPr>
            <a:r>
              <a:rPr lang="en-US" altLang="zh-CN" sz="1800" dirty="0">
                <a:solidFill>
                  <a:srgbClr val="333333"/>
                </a:solidFill>
                <a:latin typeface="Arial" panose="020B0604020202020204" pitchFamily="34" charset="0"/>
                <a:ea typeface="黑体" panose="02010609060101010101" pitchFamily="49" charset="-122"/>
              </a:rPr>
              <a:t>Natural Language Toolkit</a:t>
            </a:r>
            <a:endParaRPr lang="en-US" altLang="zh-CN" sz="1800" dirty="0">
              <a:solidFill>
                <a:srgbClr val="333333"/>
              </a:solidFill>
              <a:latin typeface="Arial" panose="020B0604020202020204" pitchFamily="34" charset="0"/>
              <a:ea typeface="黑体" panose="02010609060101010101" pitchFamily="49" charset="-122"/>
            </a:endParaRPr>
          </a:p>
          <a:p>
            <a:pPr marL="342900" indent="-342900">
              <a:spcBef>
                <a:spcPts val="0"/>
              </a:spcBef>
              <a:spcAft>
                <a:spcPts val="0"/>
              </a:spcAft>
              <a:defRPr/>
            </a:pPr>
            <a:r>
              <a:rPr lang="en-US" altLang="zh-CN" sz="1800" dirty="0">
                <a:solidFill>
                  <a:prstClr val="black"/>
                </a:solidFill>
                <a:latin typeface="Arial" panose="020B0604020202020204"/>
                <a:ea typeface="黑体" panose="02010609060101010101" pitchFamily="49" charset="-122"/>
              </a:rPr>
              <a:t>Developed by </a:t>
            </a:r>
            <a:r>
              <a:rPr lang="en-US" altLang="zh-CN" sz="1800" dirty="0">
                <a:solidFill>
                  <a:srgbClr val="333333"/>
                </a:solidFill>
                <a:latin typeface="Arial" panose="020B0604020202020204" pitchFamily="34" charset="0"/>
                <a:ea typeface="黑体" panose="02010609060101010101" pitchFamily="49" charset="-122"/>
              </a:rPr>
              <a:t>Steven Bird</a:t>
            </a:r>
            <a:r>
              <a:rPr lang="en-US" altLang="zh-CN" sz="1800" dirty="0">
                <a:solidFill>
                  <a:prstClr val="black"/>
                </a:solidFill>
                <a:latin typeface="Arial" panose="020B0604020202020204"/>
                <a:ea typeface="黑体" panose="02010609060101010101" pitchFamily="49" charset="-122"/>
              </a:rPr>
              <a:t> and </a:t>
            </a:r>
            <a:r>
              <a:rPr lang="en-US" altLang="zh-CN" sz="1800" dirty="0">
                <a:solidFill>
                  <a:srgbClr val="333333"/>
                </a:solidFill>
                <a:latin typeface="Arial" panose="020B0604020202020204" pitchFamily="34" charset="0"/>
                <a:ea typeface="黑体" panose="02010609060101010101" pitchFamily="49" charset="-122"/>
              </a:rPr>
              <a:t>Edward Loper</a:t>
            </a:r>
            <a:endParaRPr lang="zh-CN" altLang="en-US" sz="1800" dirty="0">
              <a:solidFill>
                <a:prstClr val="black"/>
              </a:solidFill>
              <a:latin typeface="Arial" panose="020B0604020202020204"/>
              <a:ea typeface="黑体" panose="02010609060101010101" pitchFamily="49" charset="-122"/>
            </a:endParaRPr>
          </a:p>
          <a:p>
            <a:pPr marL="342900" indent="-342900">
              <a:spcBef>
                <a:spcPts val="0"/>
              </a:spcBef>
              <a:spcAft>
                <a:spcPts val="0"/>
              </a:spcAft>
              <a:defRPr/>
            </a:pPr>
            <a:r>
              <a:rPr lang="en-US" altLang="zh-CN" sz="1800" dirty="0">
                <a:solidFill>
                  <a:srgbClr val="333333"/>
                </a:solidFill>
                <a:latin typeface="Arial" panose="020B0604020202020204" pitchFamily="34" charset="0"/>
                <a:ea typeface="黑体" panose="02010609060101010101" pitchFamily="49" charset="-122"/>
              </a:rPr>
              <a:t>One of most popular tools for NLP</a:t>
            </a:r>
            <a:endParaRPr lang="zh-CN" altLang="en-US" sz="1800" dirty="0">
              <a:solidFill>
                <a:prstClr val="black"/>
              </a:solidFill>
              <a:latin typeface="Arial" panose="020B0604020202020204"/>
              <a:ea typeface="黑体" panose="02010609060101010101" pitchFamily="49" charset="-122"/>
            </a:endParaRPr>
          </a:p>
        </p:txBody>
      </p:sp>
      <p:pic>
        <p:nvPicPr>
          <p:cNvPr id="9" name="Content Placeholder 5"/>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419160" y="3604450"/>
            <a:ext cx="4279378" cy="2495704"/>
          </a:xfrm>
          <a:prstGeom prst="rect">
            <a:avLst/>
          </a:prstGeom>
        </p:spPr>
      </p:pic>
      <p:sp>
        <p:nvSpPr>
          <p:cNvPr id="10" name="TextBox 9"/>
          <p:cNvSpPr txBox="1"/>
          <p:nvPr/>
        </p:nvSpPr>
        <p:spPr>
          <a:xfrm>
            <a:off x="8919347" y="2896564"/>
            <a:ext cx="1279003" cy="523220"/>
          </a:xfrm>
          <a:prstGeom prst="rect">
            <a:avLst/>
          </a:prstGeom>
          <a:noFill/>
        </p:spPr>
        <p:txBody>
          <a:bodyPr wrap="square">
            <a:spAutoFit/>
          </a:bodyPr>
          <a:lstStyle/>
          <a:p>
            <a:r>
              <a:rPr lang="en-US" sz="2800" b="1" dirty="0">
                <a:solidFill>
                  <a:srgbClr val="0068B7"/>
                </a:solidFill>
              </a:rPr>
              <a:t>spaCy</a:t>
            </a:r>
            <a:endParaRPr lang="en-US" sz="2800" b="1" dirty="0">
              <a:solidFill>
                <a:srgbClr val="0068B7"/>
              </a:solidFill>
            </a:endParaRPr>
          </a:p>
        </p:txBody>
      </p:sp>
      <p:pic>
        <p:nvPicPr>
          <p:cNvPr id="11" name="图片 6"/>
          <p:cNvPicPr>
            <a:picLocks noChangeAspect="1"/>
          </p:cNvPicPr>
          <p:nvPr/>
        </p:nvPicPr>
        <p:blipFill>
          <a:blip r:embed="rId2"/>
          <a:stretch>
            <a:fillRect/>
          </a:stretch>
        </p:blipFill>
        <p:spPr>
          <a:xfrm>
            <a:off x="1423686" y="3604450"/>
            <a:ext cx="4853677" cy="214661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Natural Language Processing (NLP)</a:t>
            </a:r>
            <a:endParaRPr lang="zh-CN" altLang="en-US" dirty="0"/>
          </a:p>
        </p:txBody>
      </p:sp>
      <p:sp>
        <p:nvSpPr>
          <p:cNvPr id="3" name="内容占位符 2"/>
          <p:cNvSpPr>
            <a:spLocks noGrp="1"/>
          </p:cNvSpPr>
          <p:nvPr>
            <p:ph idx="1"/>
          </p:nvPr>
        </p:nvSpPr>
        <p:spPr>
          <a:xfrm>
            <a:off x="479426" y="1169233"/>
            <a:ext cx="6042766" cy="5447433"/>
          </a:xfrm>
        </p:spPr>
        <p:txBody>
          <a:bodyPr>
            <a:normAutofit fontScale="77500" lnSpcReduction="20000"/>
          </a:bodyPr>
          <a:lstStyle/>
          <a:p>
            <a:pPr>
              <a:lnSpc>
                <a:spcPct val="120000"/>
              </a:lnSpc>
            </a:pPr>
            <a:r>
              <a:rPr lang="en-US" altLang="zh-CN" b="1" dirty="0"/>
              <a:t>NLP</a:t>
            </a:r>
            <a:r>
              <a:rPr lang="zh-CN" altLang="en-US" b="1" dirty="0"/>
              <a:t> </a:t>
            </a:r>
            <a:r>
              <a:rPr lang="en-US" altLang="zh-CN" b="1" dirty="0"/>
              <a:t>is focused on enabling computers to understand, interpret, and generate human language in a way that is both meaningful and useful.</a:t>
            </a:r>
            <a:r>
              <a:rPr lang="zh-CN" altLang="en-US" b="1" dirty="0"/>
              <a:t> </a:t>
            </a:r>
            <a:endParaRPr lang="en-US" altLang="zh-CN" b="1" dirty="0"/>
          </a:p>
          <a:p>
            <a:pPr>
              <a:lnSpc>
                <a:spcPct val="120000"/>
              </a:lnSpc>
            </a:pPr>
            <a:r>
              <a:rPr lang="en-US" altLang="zh-CN" b="1" dirty="0"/>
              <a:t>Teach computers how to understand and generate human languages</a:t>
            </a:r>
            <a:endParaRPr lang="en-US" altLang="zh-CN" b="1" dirty="0"/>
          </a:p>
          <a:p>
            <a:pPr lvl="1">
              <a:lnSpc>
                <a:spcPct val="110000"/>
              </a:lnSpc>
              <a:spcAft>
                <a:spcPts val="600"/>
              </a:spcAft>
            </a:pPr>
            <a:r>
              <a:rPr lang="en-US" altLang="zh-CN" dirty="0"/>
              <a:t>Natural</a:t>
            </a:r>
            <a:r>
              <a:rPr lang="zh-CN" altLang="en-US" dirty="0"/>
              <a:t> </a:t>
            </a:r>
            <a:r>
              <a:rPr lang="en-US" altLang="zh-CN" dirty="0"/>
              <a:t>Language</a:t>
            </a:r>
            <a:r>
              <a:rPr lang="zh-CN" altLang="en-US" dirty="0"/>
              <a:t> </a:t>
            </a:r>
            <a:r>
              <a:rPr lang="en-US" altLang="zh-CN" dirty="0">
                <a:solidFill>
                  <a:srgbClr val="0068B7"/>
                </a:solidFill>
              </a:rPr>
              <a:t>Understanding</a:t>
            </a:r>
            <a:endParaRPr lang="en-US" altLang="zh-CN" dirty="0">
              <a:solidFill>
                <a:srgbClr val="0068B7"/>
              </a:solidFill>
            </a:endParaRPr>
          </a:p>
          <a:p>
            <a:pPr lvl="1">
              <a:lnSpc>
                <a:spcPct val="110000"/>
              </a:lnSpc>
              <a:spcAft>
                <a:spcPts val="600"/>
              </a:spcAft>
            </a:pPr>
            <a:r>
              <a:rPr lang="en-US" altLang="zh-CN" dirty="0"/>
              <a:t>Natural</a:t>
            </a:r>
            <a:r>
              <a:rPr lang="zh-CN" altLang="en-US" dirty="0"/>
              <a:t> </a:t>
            </a:r>
            <a:r>
              <a:rPr lang="en-US" altLang="zh-CN" dirty="0"/>
              <a:t>Language</a:t>
            </a:r>
            <a:r>
              <a:rPr lang="zh-CN" altLang="en-US" dirty="0"/>
              <a:t> </a:t>
            </a:r>
            <a:r>
              <a:rPr lang="en-US" altLang="zh-CN" dirty="0">
                <a:solidFill>
                  <a:srgbClr val="0068B7"/>
                </a:solidFill>
              </a:rPr>
              <a:t>Generation</a:t>
            </a:r>
            <a:endParaRPr lang="en-US" altLang="zh-CN" dirty="0">
              <a:solidFill>
                <a:srgbClr val="0068B7"/>
              </a:solidFill>
            </a:endParaRPr>
          </a:p>
          <a:p>
            <a:r>
              <a:rPr lang="en-US" altLang="zh-CN" b="1" dirty="0"/>
              <a:t>Other names</a:t>
            </a:r>
            <a:endParaRPr lang="en-US" altLang="zh-CN" b="1" dirty="0"/>
          </a:p>
          <a:p>
            <a:pPr lvl="1">
              <a:lnSpc>
                <a:spcPct val="120000"/>
              </a:lnSpc>
              <a:spcAft>
                <a:spcPts val="600"/>
              </a:spcAft>
            </a:pPr>
            <a:r>
              <a:rPr lang="en-US" altLang="zh-CN" dirty="0"/>
              <a:t>Computational Linguistics</a:t>
            </a:r>
            <a:endParaRPr lang="en-US" altLang="zh-CN" dirty="0"/>
          </a:p>
          <a:p>
            <a:pPr lvl="1">
              <a:lnSpc>
                <a:spcPct val="120000"/>
              </a:lnSpc>
              <a:spcAft>
                <a:spcPts val="600"/>
              </a:spcAft>
            </a:pPr>
            <a:r>
              <a:rPr lang="en-US" altLang="zh-CN" dirty="0"/>
              <a:t>Natural Language Engineering</a:t>
            </a:r>
            <a:endParaRPr lang="en-US" altLang="zh-CN" dirty="0"/>
          </a:p>
          <a:p>
            <a:pPr lvl="1">
              <a:lnSpc>
                <a:spcPct val="120000"/>
              </a:lnSpc>
              <a:spcAft>
                <a:spcPts val="600"/>
              </a:spcAft>
            </a:pPr>
            <a:r>
              <a:rPr lang="en-US" altLang="zh-CN" dirty="0"/>
              <a:t>Human Language Technology</a:t>
            </a:r>
            <a:endParaRPr lang="zh-CN" altLang="en-US" dirty="0"/>
          </a:p>
          <a:p>
            <a:endParaRPr lang="zh-CN" altLang="en-US" dirty="0"/>
          </a:p>
        </p:txBody>
      </p:sp>
      <p:sp>
        <p:nvSpPr>
          <p:cNvPr id="6" name="椭圆 5"/>
          <p:cNvSpPr/>
          <p:nvPr/>
        </p:nvSpPr>
        <p:spPr>
          <a:xfrm>
            <a:off x="7195278" y="1571788"/>
            <a:ext cx="4714535" cy="4542019"/>
          </a:xfrm>
          <a:prstGeom prst="ellipse">
            <a:avLst/>
          </a:prstGeom>
          <a:solidFill>
            <a:schemeClr val="accent6">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椭圆 6"/>
          <p:cNvSpPr/>
          <p:nvPr/>
        </p:nvSpPr>
        <p:spPr>
          <a:xfrm>
            <a:off x="7414985" y="2635648"/>
            <a:ext cx="2792483" cy="2638710"/>
          </a:xfrm>
          <a:prstGeom prst="ellipse">
            <a:avLst/>
          </a:prstGeom>
          <a:solidFill>
            <a:schemeClr val="accent5">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107876" y="3801012"/>
            <a:ext cx="2349468" cy="2177884"/>
          </a:xfrm>
          <a:prstGeom prst="ellipse">
            <a:avLst/>
          </a:prstGeom>
          <a:solidFill>
            <a:schemeClr val="accent4">
              <a:lumMod val="60000"/>
              <a:lumOff val="4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9" name="文本框 8"/>
          <p:cNvSpPr txBox="1"/>
          <p:nvPr/>
        </p:nvSpPr>
        <p:spPr>
          <a:xfrm>
            <a:off x="8947168" y="1719047"/>
            <a:ext cx="1210753" cy="523220"/>
          </a:xfrm>
          <a:prstGeom prst="rect">
            <a:avLst/>
          </a:prstGeom>
          <a:noFill/>
        </p:spPr>
        <p:txBody>
          <a:bodyPr wrap="square" rtlCol="0">
            <a:spAutoFit/>
          </a:bodyPr>
          <a:lstStyle/>
          <a:p>
            <a:pPr algn="ctr"/>
            <a:r>
              <a:rPr lang="en-US" altLang="zh-CN" sz="2800" b="1" dirty="0"/>
              <a:t>AI</a:t>
            </a:r>
            <a:endParaRPr lang="zh-CN" altLang="en-US" sz="2800" b="1" dirty="0"/>
          </a:p>
        </p:txBody>
      </p:sp>
      <p:sp>
        <p:nvSpPr>
          <p:cNvPr id="10" name="椭圆 9"/>
          <p:cNvSpPr/>
          <p:nvPr/>
        </p:nvSpPr>
        <p:spPr>
          <a:xfrm>
            <a:off x="9353030" y="2635649"/>
            <a:ext cx="2457917" cy="2476850"/>
          </a:xfrm>
          <a:prstGeom prst="ellipse">
            <a:avLst/>
          </a:prstGeom>
          <a:solidFill>
            <a:srgbClr val="FF000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7552988" y="3430958"/>
            <a:ext cx="930392" cy="523220"/>
          </a:xfrm>
          <a:prstGeom prst="rect">
            <a:avLst/>
          </a:prstGeom>
          <a:noFill/>
        </p:spPr>
        <p:txBody>
          <a:bodyPr wrap="square" rtlCol="0">
            <a:spAutoFit/>
          </a:bodyPr>
          <a:lstStyle/>
          <a:p>
            <a:pPr algn="ctr"/>
            <a:r>
              <a:rPr lang="en-US" altLang="zh-CN" sz="2800" b="1" dirty="0"/>
              <a:t>ML</a:t>
            </a:r>
            <a:endParaRPr lang="zh-CN" altLang="en-US" sz="2800" b="1" dirty="0"/>
          </a:p>
        </p:txBody>
      </p:sp>
      <p:sp>
        <p:nvSpPr>
          <p:cNvPr id="12" name="文本框 11"/>
          <p:cNvSpPr txBox="1"/>
          <p:nvPr/>
        </p:nvSpPr>
        <p:spPr>
          <a:xfrm>
            <a:off x="10880555" y="3576051"/>
            <a:ext cx="930392" cy="523220"/>
          </a:xfrm>
          <a:prstGeom prst="rect">
            <a:avLst/>
          </a:prstGeom>
          <a:noFill/>
        </p:spPr>
        <p:txBody>
          <a:bodyPr wrap="square" rtlCol="0">
            <a:spAutoFit/>
          </a:bodyPr>
          <a:lstStyle/>
          <a:p>
            <a:pPr algn="ctr"/>
            <a:r>
              <a:rPr lang="en-US" altLang="zh-CN" sz="2800" b="1" dirty="0"/>
              <a:t>NLP</a:t>
            </a:r>
            <a:endParaRPr lang="zh-CN" altLang="en-US" sz="2800" b="1" dirty="0"/>
          </a:p>
        </p:txBody>
      </p:sp>
      <p:sp>
        <p:nvSpPr>
          <p:cNvPr id="13" name="文本框 12"/>
          <p:cNvSpPr txBox="1"/>
          <p:nvPr/>
        </p:nvSpPr>
        <p:spPr>
          <a:xfrm>
            <a:off x="9007572" y="5404417"/>
            <a:ext cx="690915" cy="523220"/>
          </a:xfrm>
          <a:prstGeom prst="rect">
            <a:avLst/>
          </a:prstGeom>
          <a:noFill/>
        </p:spPr>
        <p:txBody>
          <a:bodyPr wrap="square" rtlCol="0">
            <a:spAutoFit/>
          </a:bodyPr>
          <a:lstStyle/>
          <a:p>
            <a:pPr algn="ctr"/>
            <a:r>
              <a:rPr lang="en-US" altLang="zh-CN" sz="2800" b="1" dirty="0"/>
              <a:t>DL</a:t>
            </a:r>
            <a:endParaRPr lang="zh-CN" altLang="en-US" sz="2800" b="1" dirty="0"/>
          </a:p>
        </p:txBody>
      </p:sp>
      <p:sp>
        <p:nvSpPr>
          <p:cNvPr id="16" name="灯片编号占位符 15"/>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p:bldP spid="10" grpId="0" animBg="1"/>
      <p:bldP spid="11" grpId="0"/>
      <p:bldP spid="12" grpId="0"/>
      <p:bldP spid="1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Text searching</a:t>
            </a:r>
            <a:endParaRPr lang="en-US" dirty="0"/>
          </a:p>
        </p:txBody>
      </p:sp>
      <p:sp>
        <p:nvSpPr>
          <p:cNvPr id="3" name="Content Placeholder 2"/>
          <p:cNvSpPr>
            <a:spLocks noGrp="1"/>
          </p:cNvSpPr>
          <p:nvPr>
            <p:ph idx="1"/>
          </p:nvPr>
        </p:nvSpPr>
        <p:spPr>
          <a:xfrm>
            <a:off x="517525" y="1108434"/>
            <a:ext cx="11064875" cy="1839304"/>
          </a:xfrm>
        </p:spPr>
        <p:txBody>
          <a:bodyPr/>
          <a:lstStyle/>
          <a:p>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单词</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monstrous </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通常应用在什么样的语境中？</a:t>
            </a:r>
            <a:endPar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endParaRPr lang="en-US" dirty="0"/>
          </a:p>
        </p:txBody>
      </p:sp>
      <p:pic>
        <p:nvPicPr>
          <p:cNvPr id="5" name="图片 7"/>
          <p:cNvPicPr>
            <a:picLocks noChangeAspect="1"/>
          </p:cNvPicPr>
          <p:nvPr/>
        </p:nvPicPr>
        <p:blipFill>
          <a:blip r:embed="rId1"/>
          <a:stretch>
            <a:fillRect/>
          </a:stretch>
        </p:blipFill>
        <p:spPr>
          <a:xfrm>
            <a:off x="594360" y="1784875"/>
            <a:ext cx="8410832" cy="4250775"/>
          </a:xfrm>
          <a:prstGeom prst="rect">
            <a:avLst/>
          </a:prstGeom>
        </p:spPr>
      </p:pic>
      <p:pic>
        <p:nvPicPr>
          <p:cNvPr id="1026" name="Picture 2" descr="Moby-Dick : Melville, Herman: Amazon.sg: Book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20432" y="1673436"/>
            <a:ext cx="2755645" cy="4473652"/>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4" name="TextBox 3"/>
          <p:cNvSpPr txBox="1"/>
          <p:nvPr/>
        </p:nvSpPr>
        <p:spPr>
          <a:xfrm>
            <a:off x="935870" y="6247334"/>
            <a:ext cx="7752443" cy="461665"/>
          </a:xfrm>
          <a:prstGeom prst="rect">
            <a:avLst/>
          </a:prstGeom>
          <a:noFill/>
        </p:spPr>
        <p:txBody>
          <a:bodyPr wrap="none" rtlCol="0">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en-US" altLang="zh-CN" sz="2400" b="1" dirty="0">
                <a:solidFill>
                  <a:schemeClr val="accent1"/>
                </a:solidFill>
              </a:rPr>
              <a:t>:</a:t>
            </a:r>
            <a:r>
              <a:rPr lang="zh-CN" altLang="en-US" sz="2400" b="1" dirty="0">
                <a:solidFill>
                  <a:schemeClr val="accent1"/>
                </a:solidFill>
              </a:rPr>
              <a:t> </a:t>
            </a:r>
            <a:r>
              <a:rPr lang="en-US" altLang="zh-CN" sz="2400" b="1" dirty="0">
                <a:solidFill>
                  <a:schemeClr val="accent1"/>
                </a:solidFill>
              </a:rPr>
              <a:t>L01-python-nltk-spacy.ipynb</a:t>
            </a:r>
            <a:endParaRPr lang="en-US" sz="2400" b="1" dirty="0">
              <a:solidFill>
                <a:schemeClr val="accent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Text searching</a:t>
            </a:r>
            <a:endParaRPr lang="en-US" dirty="0"/>
          </a:p>
        </p:txBody>
      </p:sp>
      <p:sp>
        <p:nvSpPr>
          <p:cNvPr id="3" name="Content Placeholder 2"/>
          <p:cNvSpPr>
            <a:spLocks noGrp="1"/>
          </p:cNvSpPr>
          <p:nvPr>
            <p:ph idx="1"/>
          </p:nvPr>
        </p:nvSpPr>
        <p:spPr>
          <a:xfrm>
            <a:off x="479425" y="1349768"/>
            <a:ext cx="11064875" cy="4588046"/>
          </a:xfrm>
        </p:spPr>
        <p:txBody>
          <a:bodyPr/>
          <a:lstStyle/>
          <a:p>
            <a:r>
              <a:rPr lang="zh-CN" altLang="en-US" sz="2800" dirty="0"/>
              <a:t>与</a:t>
            </a:r>
            <a:r>
              <a:rPr lang="en-US" altLang="zh-CN" sz="2800" dirty="0"/>
              <a:t>good</a:t>
            </a:r>
            <a:r>
              <a:rPr lang="zh-CN" altLang="en-US" sz="2800" dirty="0"/>
              <a:t>用法相似的词汇，有哪些？</a:t>
            </a:r>
            <a:endParaRPr lang="en-US" altLang="zh-CN" sz="2800" dirty="0"/>
          </a:p>
          <a:p>
            <a:pPr marL="0" indent="0">
              <a:buNone/>
            </a:pPr>
            <a:endParaRPr lang="en-US" altLang="zh-CN" sz="2800" dirty="0"/>
          </a:p>
          <a:p>
            <a:pPr marL="0" indent="0">
              <a:buNone/>
            </a:pPr>
            <a:endParaRPr lang="zh-CN" altLang="en-US" sz="2800" dirty="0"/>
          </a:p>
          <a:p>
            <a:r>
              <a:rPr lang="zh-CN" altLang="en-US" sz="2800" dirty="0"/>
              <a:t>单词 </a:t>
            </a:r>
            <a:r>
              <a:rPr lang="en-US" altLang="zh-CN" sz="2800" dirty="0"/>
              <a:t>good </a:t>
            </a:r>
            <a:r>
              <a:rPr lang="zh-CN" altLang="en-US" sz="2800" dirty="0"/>
              <a:t>与 </a:t>
            </a:r>
            <a:r>
              <a:rPr lang="en-US" altLang="zh-CN" sz="2800" dirty="0"/>
              <a:t>great </a:t>
            </a:r>
            <a:r>
              <a:rPr lang="zh-CN" altLang="en-US" sz="2800" dirty="0"/>
              <a:t>通用的上下文情景有哪些？</a:t>
            </a:r>
            <a:endParaRPr lang="zh-CN" altLang="en-US" dirty="0"/>
          </a:p>
        </p:txBody>
      </p:sp>
      <p:pic>
        <p:nvPicPr>
          <p:cNvPr id="5" name="图片 5"/>
          <p:cNvPicPr>
            <a:picLocks noChangeAspect="1"/>
          </p:cNvPicPr>
          <p:nvPr/>
        </p:nvPicPr>
        <p:blipFill>
          <a:blip r:embed="rId1"/>
          <a:stretch>
            <a:fillRect/>
          </a:stretch>
        </p:blipFill>
        <p:spPr>
          <a:xfrm>
            <a:off x="792591" y="2047875"/>
            <a:ext cx="10521095" cy="1182063"/>
          </a:xfrm>
          <a:prstGeom prst="rect">
            <a:avLst/>
          </a:prstGeom>
        </p:spPr>
      </p:pic>
      <p:pic>
        <p:nvPicPr>
          <p:cNvPr id="6" name="图片 7"/>
          <p:cNvPicPr>
            <a:picLocks noChangeAspect="1"/>
          </p:cNvPicPr>
          <p:nvPr/>
        </p:nvPicPr>
        <p:blipFill rotWithShape="1">
          <a:blip r:embed="rId2"/>
          <a:srcRect r="8000"/>
          <a:stretch>
            <a:fillRect/>
          </a:stretch>
        </p:blipFill>
        <p:spPr>
          <a:xfrm>
            <a:off x="860736" y="4495371"/>
            <a:ext cx="10302251" cy="1097195"/>
          </a:xfrm>
          <a:prstGeom prst="rect">
            <a:avLst/>
          </a:prstGeom>
        </p:spPr>
      </p:pic>
      <p:sp>
        <p:nvSpPr>
          <p:cNvPr id="10" name="灯片编号占位符 9"/>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Text searching</a:t>
            </a:r>
            <a:endParaRPr lang="en-US" dirty="0"/>
          </a:p>
        </p:txBody>
      </p:sp>
      <p:sp>
        <p:nvSpPr>
          <p:cNvPr id="3" name="Content Placeholder 2"/>
          <p:cNvSpPr>
            <a:spLocks noGrp="1"/>
          </p:cNvSpPr>
          <p:nvPr>
            <p:ph idx="1"/>
          </p:nvPr>
        </p:nvSpPr>
        <p:spPr>
          <a:xfrm>
            <a:off x="517525" y="984642"/>
            <a:ext cx="11064875" cy="5508233"/>
          </a:xfrm>
        </p:spPr>
        <p:txBody>
          <a:bodyPr/>
          <a:lstStyle/>
          <a:p>
            <a:pPr>
              <a:spcBef>
                <a:spcPts val="0"/>
              </a:spcBef>
              <a:spcAft>
                <a:spcPts val="0"/>
              </a:spcAft>
              <a:defRPr/>
            </a:pP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绘制特定词汇在文本中的分布图：</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text2</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语料，来自小说</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理智与情感</a:t>
            </a:r>
            <a:r>
              <a:rPr kumimoji="0" lang="en-US" altLang="zh-CN"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》(Sense and Sensibility)</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2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Elinor, Marianne, Edward, John </a:t>
            </a:r>
            <a:r>
              <a:rPr kumimoji="0" lang="zh-CN" altLang="en-US" sz="2800" b="0" i="0" u="none" strike="noStrike" kern="1200" cap="none" spc="0" normalizeH="0" baseline="0" noProof="0" dirty="0">
                <a:ln>
                  <a:noFill/>
                </a:ln>
                <a:solidFill>
                  <a:srgbClr val="000000"/>
                </a:solidFill>
                <a:effectLst/>
                <a:uLnTx/>
                <a:uFillTx/>
                <a:latin typeface="Arial" panose="020B0604020202020204"/>
                <a:ea typeface="黑体" panose="02010609060101010101" pitchFamily="49" charset="-122"/>
                <a:cs typeface="+mn-cs"/>
              </a:rPr>
              <a:t>是小说中的四个角</a:t>
            </a:r>
            <a:r>
              <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他们在小说中的出场情况如何呢？</a:t>
            </a:r>
            <a:endParaRPr kumimoji="0" lang="zh-CN" altLang="en-US" sz="2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endParaRPr lang="en-US" dirty="0"/>
          </a:p>
        </p:txBody>
      </p:sp>
      <p:pic>
        <p:nvPicPr>
          <p:cNvPr id="5" name="Picture 2" descr="undefin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090887" y="2408547"/>
            <a:ext cx="2766953" cy="415187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0499" y="2408546"/>
            <a:ext cx="2548581" cy="4170405"/>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10"/>
          <p:cNvPicPr>
            <a:picLocks noChangeAspect="1"/>
          </p:cNvPicPr>
          <p:nvPr/>
        </p:nvPicPr>
        <p:blipFill>
          <a:blip r:embed="rId3"/>
          <a:stretch>
            <a:fillRect/>
          </a:stretch>
        </p:blipFill>
        <p:spPr>
          <a:xfrm>
            <a:off x="6927434" y="2408546"/>
            <a:ext cx="4940718" cy="720351"/>
          </a:xfrm>
          <a:prstGeom prst="rect">
            <a:avLst/>
          </a:prstGeom>
        </p:spPr>
      </p:pic>
      <p:sp>
        <p:nvSpPr>
          <p:cNvPr id="8" name="文本框 8"/>
          <p:cNvSpPr txBox="1"/>
          <p:nvPr/>
        </p:nvSpPr>
        <p:spPr>
          <a:xfrm>
            <a:off x="7178043" y="3209794"/>
            <a:ext cx="3300904" cy="2793842"/>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Elinor Dashwood</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Dashwood</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 </a:t>
            </a:r>
            <a:r>
              <a:rPr kumimoji="0" lang="en-US" altLang="zh-CN" sz="2400" b="0" i="0" u="none" strike="noStrike" kern="1200" cap="none" spc="0" normalizeH="0" baseline="0" noProof="0" dirty="0" err="1">
                <a:ln>
                  <a:noFill/>
                </a:ln>
                <a:solidFill>
                  <a:prstClr val="black"/>
                </a:solidFill>
                <a:effectLst/>
                <a:uLnTx/>
                <a:uFillTx/>
                <a:latin typeface="Arial" panose="020B0604020202020204"/>
                <a:ea typeface="黑体" panose="02010609060101010101" pitchFamily="49" charset="-122"/>
                <a:cs typeface="+mn-cs"/>
              </a:rPr>
              <a:t>Ferrars</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John Willoughby</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a:p>
            <a:pPr marL="285750" marR="0" lvl="0" indent="-285750" algn="l" defTabSz="914400" rtl="0" eaLnBrk="1" fontAlgn="auto" latinLnBrk="0" hangingPunct="1">
              <a:lnSpc>
                <a:spcPct val="15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Colonel Brandon</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2" name="灯片编号占位符 11"/>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Text searching</a:t>
            </a:r>
            <a:endParaRPr lang="en-US" dirty="0"/>
          </a:p>
        </p:txBody>
      </p:sp>
      <p:pic>
        <p:nvPicPr>
          <p:cNvPr id="5" name="图片 5"/>
          <p:cNvPicPr>
            <a:picLocks noChangeAspect="1"/>
          </p:cNvPicPr>
          <p:nvPr/>
        </p:nvPicPr>
        <p:blipFill rotWithShape="1">
          <a:blip r:embed="rId1"/>
          <a:srcRect l="14734" r="14378"/>
          <a:stretch>
            <a:fillRect/>
          </a:stretch>
        </p:blipFill>
        <p:spPr>
          <a:xfrm>
            <a:off x="479425" y="1600199"/>
            <a:ext cx="6833072" cy="4728411"/>
          </a:xfrm>
          <a:prstGeom prst="rect">
            <a:avLst/>
          </a:prstGeom>
        </p:spPr>
      </p:pic>
      <p:pic>
        <p:nvPicPr>
          <p:cNvPr id="6" name="Picture 2" descr="Examining the Character of John Willoughby in Jane Austen's “Sense and  Sensibility” | Every Woman Dream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4190" y="4057712"/>
            <a:ext cx="1663700" cy="167112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Sense and Sensibility 3: The Proposal | PBS LearningMedi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39718" y="4324865"/>
            <a:ext cx="2495953" cy="140397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Sense and Sensibility Photo: Elinor and Marianne | Jane austen, Jane austen  books, Kate winsle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78333" y="1537319"/>
            <a:ext cx="2687781" cy="1991632"/>
          </a:xfrm>
          <a:prstGeom prst="rect">
            <a:avLst/>
          </a:prstGeom>
          <a:noFill/>
          <a:extLst>
            <a:ext uri="{909E8E84-426E-40DD-AFC4-6F175D3DCCD1}">
              <a14:hiddenFill xmlns:a14="http://schemas.microsoft.com/office/drawing/2010/main">
                <a:solidFill>
                  <a:srgbClr val="FFFFFF"/>
                </a:solidFill>
              </a14:hiddenFill>
            </a:ext>
          </a:extLst>
        </p:spPr>
      </p:pic>
      <p:sp>
        <p:nvSpPr>
          <p:cNvPr id="9" name="文本框 8"/>
          <p:cNvSpPr txBox="1"/>
          <p:nvPr/>
        </p:nvSpPr>
        <p:spPr>
          <a:xfrm>
            <a:off x="10169611" y="3867665"/>
            <a:ext cx="966931"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Edward</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0" name="文本框 9"/>
          <p:cNvSpPr txBox="1"/>
          <p:nvPr/>
        </p:nvSpPr>
        <p:spPr>
          <a:xfrm>
            <a:off x="7841919" y="3654029"/>
            <a:ext cx="131318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Willoughby</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1" name="文本框 10"/>
          <p:cNvSpPr txBox="1"/>
          <p:nvPr/>
        </p:nvSpPr>
        <p:spPr>
          <a:xfrm>
            <a:off x="9147890" y="1129161"/>
            <a:ext cx="18004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Marianne Elinor</a:t>
            </a: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p:sp>
        <p:nvSpPr>
          <p:cNvPr id="14" name="灯片编号占位符 13"/>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5" name="内容占位符 2"/>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endParaRPr lang="en-US" altLang="zh-CN" sz="3600" b="1" dirty="0">
              <a:solidFill>
                <a:schemeClr val="bg2">
                  <a:lumMod val="90000"/>
                </a:schemeClr>
              </a:solidFill>
            </a:endParaRP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endParaRPr lang="en-US" altLang="zh-CN" sz="3600" b="1" dirty="0">
              <a:solidFill>
                <a:schemeClr val="bg2">
                  <a:lumMod val="90000"/>
                </a:schemeClr>
              </a:solidFill>
            </a:endParaRPr>
          </a:p>
          <a:p>
            <a:pPr>
              <a:lnSpc>
                <a:spcPct val="150000"/>
              </a:lnSpc>
            </a:pPr>
            <a:r>
              <a:rPr lang="en-US" altLang="zh-CN" sz="3600" b="1" dirty="0"/>
              <a:t>Regular</a:t>
            </a:r>
            <a:r>
              <a:rPr lang="zh-CN" altLang="en-US" sz="3600" b="1" dirty="0"/>
              <a:t> </a:t>
            </a:r>
            <a:r>
              <a:rPr lang="en-US" altLang="zh-CN" sz="3600" b="1" dirty="0"/>
              <a:t>expression</a:t>
            </a:r>
            <a:r>
              <a:rPr lang="en-US" altLang="zh-CN" sz="3600" b="1" dirty="0">
                <a:solidFill>
                  <a:schemeClr val="bg2">
                    <a:lumMod val="90000"/>
                  </a:schemeClr>
                </a:solidFill>
              </a:rPr>
              <a:t>, tokenization</a:t>
            </a:r>
            <a:endParaRPr lang="en-US" altLang="zh-CN" sz="3600" b="1" dirty="0">
              <a:solidFill>
                <a:schemeClr val="bg2">
                  <a:lumMod val="90000"/>
                </a:schemeClr>
              </a:solidFill>
            </a:endParaRPr>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endParaRPr lang="en-US" altLang="zh-CN" sz="3600" b="1" dirty="0">
              <a:solidFill>
                <a:schemeClr val="bg2">
                  <a:lumMod val="90000"/>
                </a:schemeClr>
              </a:solidFill>
            </a:endParaRPr>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Regular expressions</a:t>
            </a:r>
            <a:endParaRPr lang="zh-CN" altLang="en-US" dirty="0"/>
          </a:p>
        </p:txBody>
      </p:sp>
      <p:sp>
        <p:nvSpPr>
          <p:cNvPr id="3" name="内容占位符 2"/>
          <p:cNvSpPr>
            <a:spLocks noGrp="1"/>
          </p:cNvSpPr>
          <p:nvPr>
            <p:ph idx="1"/>
          </p:nvPr>
        </p:nvSpPr>
        <p:spPr>
          <a:xfrm>
            <a:off x="517525" y="1108433"/>
            <a:ext cx="8639175" cy="5508233"/>
          </a:xfrm>
        </p:spPr>
        <p:txBody>
          <a:bodyPr/>
          <a:lstStyle/>
          <a:p>
            <a:r>
              <a:rPr lang="en-US" altLang="zh-CN" b="1" dirty="0"/>
              <a:t>A formal language for specifying text strings</a:t>
            </a:r>
            <a:endParaRPr lang="en-US" altLang="zh-CN" b="1" dirty="0"/>
          </a:p>
          <a:p>
            <a:r>
              <a:rPr lang="en-US" altLang="zh-CN" b="1" dirty="0"/>
              <a:t>How can we search for any of these?</a:t>
            </a:r>
            <a:endParaRPr lang="en-US" altLang="zh-CN" b="1" dirty="0"/>
          </a:p>
          <a:p>
            <a:pPr lvl="1"/>
            <a:r>
              <a:rPr lang="en-US" altLang="zh-CN" dirty="0"/>
              <a:t>woodchuck (</a:t>
            </a:r>
            <a:r>
              <a:rPr lang="zh-CN" altLang="en-US" dirty="0"/>
              <a:t>土拨鼠</a:t>
            </a:r>
            <a:r>
              <a:rPr lang="en-US" altLang="zh-CN" dirty="0"/>
              <a:t>)</a:t>
            </a:r>
            <a:endParaRPr lang="en-US" altLang="zh-CN" dirty="0"/>
          </a:p>
          <a:p>
            <a:pPr lvl="1"/>
            <a:r>
              <a:rPr lang="en-US" altLang="zh-CN" dirty="0"/>
              <a:t>woodchucks</a:t>
            </a:r>
            <a:endParaRPr lang="en-US" altLang="zh-CN" dirty="0"/>
          </a:p>
          <a:p>
            <a:pPr lvl="1"/>
            <a:r>
              <a:rPr lang="en-US" altLang="zh-CN" dirty="0"/>
              <a:t>Woodchuck</a:t>
            </a:r>
            <a:endParaRPr lang="en-US" altLang="zh-CN" dirty="0"/>
          </a:p>
          <a:p>
            <a:pPr lvl="1"/>
            <a:r>
              <a:rPr lang="en-US" altLang="zh-CN" dirty="0"/>
              <a:t>Woodchucks</a:t>
            </a:r>
            <a:endParaRPr lang="en-US" altLang="zh-CN" dirty="0"/>
          </a:p>
          <a:p>
            <a:r>
              <a:rPr lang="en-US" altLang="zh-CN" b="1" dirty="0"/>
              <a:t>Need a tool to help us</a:t>
            </a:r>
            <a:endParaRPr lang="en-US" altLang="zh-CN" b="1" dirty="0"/>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156700" y="1669120"/>
            <a:ext cx="2671831" cy="4006356"/>
          </a:xfrm>
          <a:prstGeom prst="rect">
            <a:avLst/>
          </a:prstGeom>
          <a:noFill/>
          <a:extLst>
            <a:ext uri="{909E8E84-426E-40DD-AFC4-6F175D3DCCD1}">
              <a14:hiddenFill xmlns:a14="http://schemas.microsoft.com/office/drawing/2010/main">
                <a:solidFill>
                  <a:srgbClr val="FFFFFF"/>
                </a:solidFill>
              </a14:hiddenFill>
            </a:ext>
          </a:extLst>
        </p:spPr>
      </p:pic>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296562" y="736368"/>
            <a:ext cx="9406238" cy="5572991"/>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base" latinLnBrk="0" hangingPunct="1">
              <a:lnSpc>
                <a:spcPct val="150000"/>
              </a:lnSpc>
              <a:spcBef>
                <a:spcPts val="1000"/>
              </a:spcBef>
              <a:spcAft>
                <a:spcPct val="0"/>
              </a:spcAft>
              <a:buClrTx/>
              <a:buSzTx/>
              <a:buFont typeface="Wingdings" panose="05000000000000000000" pitchFamily="2" charset="2"/>
              <a:buChar char="§"/>
              <a:defRPr/>
            </a:pPr>
            <a:endParaRPr kumimoji="0" lang="en-US" sz="32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endParaRPr>
          </a:p>
        </p:txBody>
      </p:sp>
      <p:sp>
        <p:nvSpPr>
          <p:cNvPr id="9" name="内容占位符 2"/>
          <p:cNvSpPr>
            <a:spLocks noGrp="1"/>
          </p:cNvSpPr>
          <p:nvPr>
            <p:ph idx="1"/>
          </p:nvPr>
        </p:nvSpPr>
        <p:spPr>
          <a:xfrm>
            <a:off x="1239520" y="1429181"/>
            <a:ext cx="9712960" cy="662782"/>
          </a:xfrm>
        </p:spPr>
        <p:txBody>
          <a:bodyPr>
            <a:normAutofit fontScale="92500" lnSpcReduction="20000"/>
          </a:bodyPr>
          <a:lstStyle/>
          <a:p>
            <a:pPr marL="0" indent="0">
              <a:buNone/>
            </a:pPr>
            <a:r>
              <a:rPr lang="en-US" altLang="zh-CN" sz="4800" b="1" dirty="0">
                <a:solidFill>
                  <a:srgbClr val="FF0000"/>
                </a:solidFill>
              </a:rPr>
              <a:t>A regular expression is a function!</a:t>
            </a:r>
            <a:endParaRPr lang="zh-CN" altLang="en-US" sz="4800" b="1" dirty="0">
              <a:solidFill>
                <a:srgbClr val="FF0000"/>
              </a:solidFill>
            </a:endParaRPr>
          </a:p>
        </p:txBody>
      </p:sp>
      <p:sp>
        <p:nvSpPr>
          <p:cNvPr id="13" name="文本框 12"/>
          <p:cNvSpPr txBox="1"/>
          <p:nvPr/>
        </p:nvSpPr>
        <p:spPr>
          <a:xfrm>
            <a:off x="1239520" y="3339089"/>
            <a:ext cx="1759486" cy="523220"/>
          </a:xfrm>
          <a:prstGeom prst="rect">
            <a:avLst/>
          </a:prstGeom>
          <a:solidFill>
            <a:schemeClr val="accent1"/>
          </a:solidFill>
          <a:ln>
            <a:noFill/>
          </a:ln>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 String</a:t>
            </a:r>
            <a:endPar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4" name="文本框 13"/>
          <p:cNvSpPr txBox="1"/>
          <p:nvPr/>
        </p:nvSpPr>
        <p:spPr>
          <a:xfrm>
            <a:off x="3732372" y="2915143"/>
            <a:ext cx="4121239" cy="1384995"/>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Regular expression</a:t>
            </a:r>
            <a:r>
              <a:rPr kumimoji="0" lang="zh-CN" altLang="en-US"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endPar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(e.g., </a:t>
            </a:r>
            <a:r>
              <a:rPr kumimoji="0" lang="pl-PL"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r“\w+(?:[-‘]\w+)*|’|[-.(]+|\S\w*“</a:t>
            </a: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sp>
        <p:nvSpPr>
          <p:cNvPr id="15" name="文本框 14"/>
          <p:cNvSpPr txBox="1"/>
          <p:nvPr/>
        </p:nvSpPr>
        <p:spPr>
          <a:xfrm>
            <a:off x="8498648" y="3339089"/>
            <a:ext cx="2790773" cy="523220"/>
          </a:xfrm>
          <a:prstGeom prst="rect">
            <a:avLst/>
          </a:prstGeom>
          <a:solidFill>
            <a:schemeClr val="accent1"/>
          </a:solid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rPr>
              <a:t>Matched string</a:t>
            </a:r>
            <a:endParaRPr kumimoji="0" lang="zh-CN" altLang="en-US" sz="2800" b="1" i="0" u="none" strike="noStrike" kern="1200" cap="none" spc="0" normalizeH="0" baseline="0" noProof="0" dirty="0">
              <a:ln>
                <a:noFill/>
              </a:ln>
              <a:solidFill>
                <a:prstClr val="white"/>
              </a:solidFill>
              <a:effectLst/>
              <a:uLnTx/>
              <a:uFillTx/>
              <a:latin typeface="Arial" panose="020B0604020202020204"/>
              <a:ea typeface="黑体" panose="02010609060101010101" pitchFamily="49" charset="-122"/>
              <a:cs typeface="+mn-cs"/>
            </a:endParaRPr>
          </a:p>
        </p:txBody>
      </p:sp>
      <p:cxnSp>
        <p:nvCxnSpPr>
          <p:cNvPr id="16" name="直接箭头连接符 15"/>
          <p:cNvCxnSpPr>
            <a:stCxn id="13" idx="3"/>
            <a:endCxn id="14" idx="1"/>
          </p:cNvCxnSpPr>
          <p:nvPr/>
        </p:nvCxnSpPr>
        <p:spPr>
          <a:xfrm>
            <a:off x="2999006" y="3600699"/>
            <a:ext cx="733366" cy="6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a:stCxn id="14" idx="3"/>
            <a:endCxn id="15" idx="1"/>
          </p:cNvCxnSpPr>
          <p:nvPr/>
        </p:nvCxnSpPr>
        <p:spPr>
          <a:xfrm flipV="1">
            <a:off x="7853611" y="3600699"/>
            <a:ext cx="645037" cy="69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8" name="文本框 17"/>
              <p:cNvSpPr txBox="1"/>
              <p:nvPr/>
            </p:nvSpPr>
            <p:spPr>
              <a:xfrm>
                <a:off x="1693455" y="5246664"/>
                <a:ext cx="9398214" cy="553998"/>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m:rPr>
                        <m:nor/>
                      </m:rPr>
                      <a:rPr kumimoji="0" lang="en-US" altLang="zh-CN" sz="36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m:t>Matched</m:t>
                    </m:r>
                    <m:r>
                      <m:rPr>
                        <m:nor/>
                      </m:rPr>
                      <a:rPr kumimoji="0" lang="en-US" altLang="zh-CN" sz="3600" b="0" i="0" u="none" strike="noStrike" kern="1200" cap="none" spc="0" normalizeH="0" baseline="0" noProof="0" dirty="0" smtClean="0">
                        <a:ln>
                          <a:noFill/>
                        </a:ln>
                        <a:solidFill>
                          <a:prstClr val="black"/>
                        </a:solidFill>
                        <a:effectLst/>
                        <a:uLnTx/>
                        <a:uFillTx/>
                        <a:latin typeface="Arial" panose="020B0604020202020204"/>
                        <a:ea typeface="黑体" panose="02010609060101010101" pitchFamily="49" charset="-122"/>
                        <a:cs typeface="+mn-cs"/>
                      </a:rPr>
                      <m:t> =</m:t>
                    </m:r>
                    <m:r>
                      <a:rPr kumimoji="0" lang="en-US" altLang="zh-CN" sz="3600" b="0" i="1" u="none" strike="noStrike" kern="1200" cap="none" spc="0" normalizeH="0" baseline="0" noProof="0" dirty="0" smtClean="0">
                        <a:ln>
                          <a:noFill/>
                        </a:ln>
                        <a:solidFill>
                          <a:prstClr val="black"/>
                        </a:solidFill>
                        <a:effectLst/>
                        <a:uLnTx/>
                        <a:uFillTx/>
                        <a:latin typeface="Cambria Math" panose="02040503050406030204" pitchFamily="18" charset="0"/>
                        <a:cs typeface="+mn-cs"/>
                      </a:rPr>
                      <m:t> </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r>
                      <m:rPr>
                        <m:sty m:val="p"/>
                      </m:rPr>
                      <a:rPr kumimoji="0" lang="en-US" altLang="zh-CN" sz="3600" b="0" i="0" u="none" strike="noStrike" kern="1200" cap="none" spc="0" normalizeH="0" baseline="0" noProof="0" smtClean="0">
                        <a:ln>
                          <a:noFill/>
                        </a:ln>
                        <a:solidFill>
                          <a:prstClr val="black"/>
                        </a:solidFill>
                        <a:effectLst/>
                        <a:uLnTx/>
                        <a:uFillTx/>
                        <a:latin typeface="Cambria Math" panose="02040503050406030204" pitchFamily="18" charset="0"/>
                        <a:cs typeface="+mn-cs"/>
                      </a:rPr>
                      <m:t>string</m:t>
                    </m:r>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m:t>
                    </m:r>
                  </m:oMath>
                </a14:m>
                <a:r>
                  <a:rPr kumimoji="0" lang="en-US" altLang="zh-CN"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where </a:t>
                </a:r>
                <a14:m>
                  <m:oMath xmlns:m="http://schemas.openxmlformats.org/officeDocument/2006/math">
                    <m:r>
                      <a:rPr kumimoji="0" lang="en-US" altLang="zh-CN" sz="3600" b="0" i="1" u="none" strike="noStrike" kern="1200" cap="none" spc="0" normalizeH="0" baseline="0" noProof="0" smtClean="0">
                        <a:ln>
                          <a:noFill/>
                        </a:ln>
                        <a:solidFill>
                          <a:prstClr val="black"/>
                        </a:solidFill>
                        <a:effectLst/>
                        <a:uLnTx/>
                        <a:uFillTx/>
                        <a:latin typeface="Cambria Math" panose="02040503050406030204" pitchFamily="18" charset="0"/>
                        <a:cs typeface="+mn-cs"/>
                      </a:rPr>
                      <m:t>𝑓</m:t>
                    </m:r>
                  </m:oMath>
                </a14:m>
                <a:r>
                  <a:rPr kumimoji="0" lang="zh-CN" altLang="en-US"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 </a:t>
                </a:r>
                <a:r>
                  <a:rPr kumimoji="0" lang="en-US" altLang="zh-CN"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rPr>
                  <a:t>is a regular exp.</a:t>
                </a:r>
                <a:endParaRPr kumimoji="0" lang="zh-CN" altLang="en-US" sz="3600" b="0" i="0" u="none" strike="noStrike" kern="1200" cap="none" spc="0" normalizeH="0" baseline="0" noProof="0" dirty="0">
                  <a:ln>
                    <a:noFill/>
                  </a:ln>
                  <a:solidFill>
                    <a:prstClr val="black"/>
                  </a:solidFill>
                  <a:effectLst/>
                  <a:uLnTx/>
                  <a:uFillTx/>
                  <a:latin typeface="Arial" panose="020B0604020202020204"/>
                  <a:ea typeface="黑体" panose="02010609060101010101" pitchFamily="49" charset="-122"/>
                  <a:cs typeface="+mn-cs"/>
                </a:endParaRPr>
              </a:p>
            </p:txBody>
          </p:sp>
        </mc:Choice>
        <mc:Fallback>
          <p:sp>
            <p:nvSpPr>
              <p:cNvPr id="18" name="文本框 17"/>
              <p:cNvSpPr txBox="1">
                <a:spLocks noRot="1" noChangeAspect="1" noMove="1" noResize="1" noEditPoints="1" noAdjustHandles="1" noChangeArrowheads="1" noChangeShapeType="1" noTextEdit="1"/>
              </p:cNvSpPr>
              <p:nvPr/>
            </p:nvSpPr>
            <p:spPr>
              <a:xfrm>
                <a:off x="1693455" y="5246664"/>
                <a:ext cx="9398214" cy="553998"/>
              </a:xfrm>
              <a:prstGeom prst="rect">
                <a:avLst/>
              </a:prstGeom>
              <a:blipFill rotWithShape="1">
                <a:blip r:embed="rId1"/>
                <a:stretch>
                  <a:fillRect l="-6" t="-53" r="1" b="-11359"/>
                </a:stretch>
              </a:blipFill>
            </p:spPr>
            <p:txBody>
              <a:bodyPr/>
              <a:lstStyle/>
              <a:p>
                <a:r>
                  <a:rPr lang="zh-CN" altLang="en-US">
                    <a:noFill/>
                  </a:rPr>
                  <a:t> </a:t>
                </a:r>
              </a:p>
            </p:txBody>
          </p:sp>
        </mc:Fallback>
      </mc:AlternateContent>
      <p:sp>
        <p:nvSpPr>
          <p:cNvPr id="29" name="标题 1"/>
          <p:cNvSpPr>
            <a:spLocks noGrp="1"/>
          </p:cNvSpPr>
          <p:nvPr>
            <p:ph type="title"/>
          </p:nvPr>
        </p:nvSpPr>
        <p:spPr>
          <a:xfrm>
            <a:off x="314325" y="241300"/>
            <a:ext cx="11553825" cy="611188"/>
          </a:xfrm>
        </p:spPr>
        <p:txBody>
          <a:bodyPr/>
          <a:lstStyle/>
          <a:p>
            <a:r>
              <a:rPr lang="en-US" altLang="zh-CN" b="1" dirty="0"/>
              <a:t>Regular expressions</a:t>
            </a:r>
            <a:endParaRPr lang="zh-CN" altLang="en-US" dirty="0"/>
          </a:p>
        </p:txBody>
      </p:sp>
      <p:sp>
        <p:nvSpPr>
          <p:cNvPr id="5" name="灯片编号占位符 4"/>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RE: disjunctions</a:t>
            </a:r>
            <a:endParaRPr lang="zh-CN" altLang="en-US" dirty="0"/>
          </a:p>
        </p:txBody>
      </p:sp>
      <p:sp>
        <p:nvSpPr>
          <p:cNvPr id="3" name="内容占位符 2"/>
          <p:cNvSpPr>
            <a:spLocks noGrp="1"/>
          </p:cNvSpPr>
          <p:nvPr>
            <p:ph idx="1"/>
          </p:nvPr>
        </p:nvSpPr>
        <p:spPr>
          <a:xfrm>
            <a:off x="517525" y="956282"/>
            <a:ext cx="11064875" cy="4924033"/>
          </a:xfrm>
        </p:spPr>
        <p:txBody>
          <a:bodyPr/>
          <a:lstStyle/>
          <a:p>
            <a:r>
              <a:rPr lang="en-US" altLang="zh-CN" dirty="0"/>
              <a:t>Letters inside square brackets []</a:t>
            </a:r>
            <a:endParaRPr lang="en-US" altLang="zh-CN" dirty="0"/>
          </a:p>
          <a:p>
            <a:endParaRPr lang="en-US" altLang="zh-CN" dirty="0"/>
          </a:p>
          <a:p>
            <a:endParaRPr lang="en-US" altLang="zh-CN" dirty="0"/>
          </a:p>
          <a:p>
            <a:r>
              <a:rPr lang="en-US" altLang="zh-CN" dirty="0"/>
              <a:t>Ranges [A-Z]</a:t>
            </a:r>
            <a:endParaRPr lang="en-US" altLang="zh-CN" dirty="0"/>
          </a:p>
          <a:p>
            <a:endParaRPr lang="zh-CN" altLang="en-US" dirty="0"/>
          </a:p>
        </p:txBody>
      </p:sp>
      <p:graphicFrame>
        <p:nvGraphicFramePr>
          <p:cNvPr id="5" name="Table 3"/>
          <p:cNvGraphicFramePr>
            <a:graphicFrameLocks noGrp="1"/>
          </p:cNvGraphicFramePr>
          <p:nvPr/>
        </p:nvGraphicFramePr>
        <p:xfrm>
          <a:off x="1155244" y="1552863"/>
          <a:ext cx="4753433" cy="1459422"/>
        </p:xfrm>
        <a:graphic>
          <a:graphicData uri="http://schemas.openxmlformats.org/drawingml/2006/table">
            <a:tbl>
              <a:tblPr firstRow="1" bandRow="1">
                <a:tableStyleId>{5C22544A-7EE6-4342-B048-85BDC9FD1C3A}</a:tableStyleId>
              </a:tblPr>
              <a:tblGrid>
                <a:gridCol w="1857833"/>
                <a:gridCol w="2895600"/>
              </a:tblGrid>
              <a:tr h="304800">
                <a:tc>
                  <a:txBody>
                    <a:bodyPr/>
                    <a:lstStyle/>
                    <a:p>
                      <a:pPr algn="ctr">
                        <a:lnSpc>
                          <a:spcPct val="150000"/>
                        </a:lnSpc>
                      </a:pPr>
                      <a:r>
                        <a:rPr lang="en-US" sz="2000" dirty="0"/>
                        <a:t>Pattern</a:t>
                      </a:r>
                      <a:endParaRPr lang="en-US" sz="2000" dirty="0"/>
                    </a:p>
                  </a:txBody>
                  <a:tcPr/>
                </a:tc>
                <a:tc>
                  <a:txBody>
                    <a:bodyPr/>
                    <a:lstStyle/>
                    <a:p>
                      <a:pPr algn="ctr">
                        <a:lnSpc>
                          <a:spcPct val="150000"/>
                        </a:lnSpc>
                      </a:pPr>
                      <a:r>
                        <a:rPr lang="en-US" sz="2000" dirty="0"/>
                        <a:t>Matches</a:t>
                      </a:r>
                      <a:endParaRPr lang="en-US" sz="2000" dirty="0"/>
                    </a:p>
                  </a:txBody>
                  <a:tcPr/>
                </a:tc>
              </a:tr>
              <a:tr h="304800">
                <a:tc>
                  <a:txBody>
                    <a:bodyPr/>
                    <a:lstStyle/>
                    <a:p>
                      <a:pPr algn="ctr">
                        <a:lnSpc>
                          <a:spcPct val="150000"/>
                        </a:lnSpc>
                      </a:pPr>
                      <a:r>
                        <a:rPr lang="en-US" sz="2000" dirty="0">
                          <a:solidFill>
                            <a:srgbClr val="CC0000"/>
                          </a:solidFill>
                        </a:rPr>
                        <a:t>[wW]oodchuck</a:t>
                      </a:r>
                      <a:endParaRPr lang="en-US" sz="2000" dirty="0"/>
                    </a:p>
                  </a:txBody>
                  <a:tcPr/>
                </a:tc>
                <a:tc>
                  <a:txBody>
                    <a:bodyPr/>
                    <a:lstStyle/>
                    <a:p>
                      <a:pPr algn="ctr">
                        <a:lnSpc>
                          <a:spcPct val="150000"/>
                        </a:lnSpc>
                      </a:pPr>
                      <a:r>
                        <a:rPr lang="en-US" sz="2000" dirty="0"/>
                        <a:t>Woodchuck,</a:t>
                      </a:r>
                      <a:r>
                        <a:rPr lang="en-US" sz="2000" baseline="0" dirty="0"/>
                        <a:t> woodchuck</a:t>
                      </a:r>
                      <a:endParaRPr lang="en-US" sz="2000" dirty="0"/>
                    </a:p>
                  </a:txBody>
                  <a:tcPr/>
                </a:tc>
              </a:tr>
              <a:tr h="304800">
                <a:tc>
                  <a:txBody>
                    <a:bodyPr/>
                    <a:lstStyle/>
                    <a:p>
                      <a:pPr algn="ctr">
                        <a:lnSpc>
                          <a:spcPct val="150000"/>
                        </a:lnSpc>
                      </a:pPr>
                      <a:r>
                        <a:rPr lang="en-US" sz="2000" dirty="0">
                          <a:solidFill>
                            <a:srgbClr val="CC0000"/>
                          </a:solidFill>
                        </a:rPr>
                        <a:t>[1234567890]</a:t>
                      </a:r>
                      <a:endParaRPr lang="en-US" sz="2000" dirty="0"/>
                    </a:p>
                  </a:txBody>
                  <a:tcPr/>
                </a:tc>
                <a:tc>
                  <a:txBody>
                    <a:bodyPr/>
                    <a:lstStyle/>
                    <a:p>
                      <a:pPr algn="ctr">
                        <a:lnSpc>
                          <a:spcPct val="150000"/>
                        </a:lnSpc>
                      </a:pPr>
                      <a:r>
                        <a:rPr lang="en-US" sz="2000" dirty="0"/>
                        <a:t>Any digit</a:t>
                      </a:r>
                      <a:endParaRPr lang="en-US" sz="2000" dirty="0"/>
                    </a:p>
                  </a:txBody>
                  <a:tcPr/>
                </a:tc>
              </a:tr>
            </a:tbl>
          </a:graphicData>
        </a:graphic>
      </p:graphicFrame>
      <p:graphicFrame>
        <p:nvGraphicFramePr>
          <p:cNvPr id="6" name="Table 4"/>
          <p:cNvGraphicFramePr>
            <a:graphicFrameLocks noGrp="1"/>
          </p:cNvGraphicFramePr>
          <p:nvPr/>
        </p:nvGraphicFramePr>
        <p:xfrm>
          <a:off x="1155244" y="3934419"/>
          <a:ext cx="8207835" cy="1945896"/>
        </p:xfrm>
        <a:graphic>
          <a:graphicData uri="http://schemas.openxmlformats.org/drawingml/2006/table">
            <a:tbl>
              <a:tblPr firstRow="1" bandRow="1">
                <a:tableStyleId>{5C22544A-7EE6-4342-B048-85BDC9FD1C3A}</a:tableStyleId>
              </a:tblPr>
              <a:tblGrid>
                <a:gridCol w="1366514"/>
                <a:gridCol w="2453614"/>
                <a:gridCol w="4387707"/>
              </a:tblGrid>
              <a:tr h="307546">
                <a:tc>
                  <a:txBody>
                    <a:bodyPr/>
                    <a:lstStyle/>
                    <a:p>
                      <a:pPr algn="ctr">
                        <a:lnSpc>
                          <a:spcPct val="150000"/>
                        </a:lnSpc>
                      </a:pPr>
                      <a:r>
                        <a:rPr lang="en-US" sz="2000" dirty="0">
                          <a:latin typeface="+mn-lt"/>
                        </a:rPr>
                        <a:t>Pattern</a:t>
                      </a:r>
                      <a:endParaRPr lang="en-US" sz="2000" dirty="0">
                        <a:latin typeface="+mn-lt"/>
                      </a:endParaRPr>
                    </a:p>
                  </a:txBody>
                  <a:tcPr/>
                </a:tc>
                <a:tc>
                  <a:txBody>
                    <a:bodyPr/>
                    <a:lstStyle/>
                    <a:p>
                      <a:pPr algn="ctr">
                        <a:lnSpc>
                          <a:spcPct val="150000"/>
                        </a:lnSpc>
                      </a:pPr>
                      <a:r>
                        <a:rPr lang="en-US" sz="2000" dirty="0">
                          <a:latin typeface="+mn-lt"/>
                        </a:rPr>
                        <a:t>Matches</a:t>
                      </a:r>
                      <a:endParaRPr lang="en-US" sz="2000" dirty="0">
                        <a:latin typeface="+mn-lt"/>
                      </a:endParaRPr>
                    </a:p>
                  </a:txBody>
                  <a:tcPr/>
                </a:tc>
                <a:tc>
                  <a:txBody>
                    <a:bodyPr/>
                    <a:lstStyle/>
                    <a:p>
                      <a:pPr algn="ctr">
                        <a:lnSpc>
                          <a:spcPct val="150000"/>
                        </a:lnSpc>
                      </a:pPr>
                      <a:r>
                        <a:rPr lang="en-US" sz="2000" dirty="0">
                          <a:latin typeface="+mn-lt"/>
                        </a:rPr>
                        <a:t>Example String</a:t>
                      </a:r>
                      <a:endParaRPr lang="en-US" sz="2000" dirty="0">
                        <a:latin typeface="+mn-lt"/>
                      </a:endParaRPr>
                    </a:p>
                  </a:txBody>
                  <a:tcPr/>
                </a:tc>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An upper case letter</a:t>
                      </a:r>
                      <a:endParaRPr lang="en-US" sz="2000" dirty="0">
                        <a:latin typeface="+mn-lt"/>
                      </a:endParaRPr>
                    </a:p>
                  </a:txBody>
                  <a:tcPr/>
                </a:tc>
                <a:tc>
                  <a:txBody>
                    <a:bodyPr/>
                    <a:lstStyle/>
                    <a:p>
                      <a:pPr algn="ctr">
                        <a:lnSpc>
                          <a:spcPct val="150000"/>
                        </a:lnSpc>
                      </a:pPr>
                      <a:r>
                        <a:rPr lang="en-US" sz="2000" u="sng" dirty="0">
                          <a:solidFill>
                            <a:srgbClr val="3366FF"/>
                          </a:solidFill>
                          <a:latin typeface="+mn-lt"/>
                          <a:cs typeface="Courier"/>
                        </a:rPr>
                        <a:t>D</a:t>
                      </a:r>
                      <a:r>
                        <a:rPr lang="en-US" sz="2000" dirty="0">
                          <a:latin typeface="+mn-lt"/>
                          <a:cs typeface="Courier"/>
                        </a:rPr>
                        <a:t>renched Blossoms</a:t>
                      </a:r>
                      <a:endParaRPr lang="en-US" sz="2000" dirty="0">
                        <a:latin typeface="+mn-lt"/>
                        <a:cs typeface="Courier"/>
                      </a:endParaRPr>
                    </a:p>
                  </a:txBody>
                  <a:tcPr/>
                </a:tc>
              </a:tr>
              <a:tr h="307546">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A lower case letter</a:t>
                      </a:r>
                      <a:endParaRPr lang="en-US" sz="2000" dirty="0">
                        <a:latin typeface="+mn-lt"/>
                      </a:endParaRPr>
                    </a:p>
                  </a:txBody>
                  <a:tcPr/>
                </a:tc>
                <a:tc>
                  <a:txBody>
                    <a:bodyPr/>
                    <a:lstStyle/>
                    <a:p>
                      <a:pPr algn="ctr">
                        <a:lnSpc>
                          <a:spcPct val="150000"/>
                        </a:lnSpc>
                      </a:pPr>
                      <a:r>
                        <a:rPr lang="en-US" sz="2000" u="sng" dirty="0">
                          <a:solidFill>
                            <a:srgbClr val="3366FF"/>
                          </a:solidFill>
                          <a:latin typeface="+mn-lt"/>
                          <a:cs typeface="Courier"/>
                        </a:rPr>
                        <a:t>m</a:t>
                      </a:r>
                      <a:r>
                        <a:rPr lang="en-US" sz="2000" dirty="0">
                          <a:latin typeface="+mn-lt"/>
                          <a:cs typeface="Courier"/>
                        </a:rPr>
                        <a:t>y beans were impatient</a:t>
                      </a:r>
                      <a:endParaRPr lang="en-US" sz="2000" dirty="0">
                        <a:latin typeface="+mn-lt"/>
                        <a:cs typeface="Courier"/>
                      </a:endParaRPr>
                    </a:p>
                  </a:txBody>
                  <a:tcPr/>
                </a:tc>
              </a:tr>
              <a:tr h="307546">
                <a:tc>
                  <a:txBody>
                    <a:bodyPr/>
                    <a:lstStyle/>
                    <a:p>
                      <a:pPr algn="ctr">
                        <a:lnSpc>
                          <a:spcPct val="150000"/>
                        </a:lnSpc>
                      </a:pPr>
                      <a:r>
                        <a:rPr lang="en-US" sz="2000" dirty="0">
                          <a:solidFill>
                            <a:srgbClr val="CC0000"/>
                          </a:solidFill>
                          <a:latin typeface="+mn-lt"/>
                          <a:cs typeface="Courier"/>
                        </a:rPr>
                        <a:t>[0-9]</a:t>
                      </a:r>
                      <a:endParaRPr lang="en-US" sz="2000" dirty="0">
                        <a:latin typeface="+mn-lt"/>
                      </a:endParaRPr>
                    </a:p>
                  </a:txBody>
                  <a:tcPr/>
                </a:tc>
                <a:tc>
                  <a:txBody>
                    <a:bodyPr/>
                    <a:lstStyle/>
                    <a:p>
                      <a:pPr algn="ctr">
                        <a:lnSpc>
                          <a:spcPct val="150000"/>
                        </a:lnSpc>
                      </a:pPr>
                      <a:r>
                        <a:rPr lang="en-US" sz="2000" dirty="0">
                          <a:latin typeface="+mn-lt"/>
                        </a:rPr>
                        <a:t>A single</a:t>
                      </a:r>
                      <a:r>
                        <a:rPr lang="en-US" sz="2000" baseline="0" dirty="0">
                          <a:latin typeface="+mn-lt"/>
                        </a:rPr>
                        <a:t> digit</a:t>
                      </a:r>
                      <a:endParaRPr lang="en-US" sz="2000" dirty="0">
                        <a:latin typeface="+mn-lt"/>
                      </a:endParaRPr>
                    </a:p>
                  </a:txBody>
                  <a:tcPr/>
                </a:tc>
                <a:tc>
                  <a:txBody>
                    <a:bodyPr/>
                    <a:lstStyle/>
                    <a:p>
                      <a:pPr algn="ctr">
                        <a:lnSpc>
                          <a:spcPct val="150000"/>
                        </a:lnSpc>
                      </a:pPr>
                      <a:r>
                        <a:rPr lang="en-US" sz="2000" dirty="0">
                          <a:latin typeface="+mn-lt"/>
                          <a:cs typeface="Courier"/>
                        </a:rPr>
                        <a:t>Chapter </a:t>
                      </a:r>
                      <a:r>
                        <a:rPr lang="en-US" sz="2000" u="sng" dirty="0">
                          <a:solidFill>
                            <a:srgbClr val="3366FF"/>
                          </a:solidFill>
                          <a:latin typeface="+mn-lt"/>
                          <a:cs typeface="Courier"/>
                        </a:rPr>
                        <a:t>1</a:t>
                      </a:r>
                      <a:r>
                        <a:rPr lang="en-US" sz="2000" dirty="0">
                          <a:latin typeface="+mn-lt"/>
                          <a:cs typeface="Courier"/>
                        </a:rPr>
                        <a:t>: Down the Rabbit Hole</a:t>
                      </a:r>
                      <a:endParaRPr lang="en-US" sz="2000" dirty="0">
                        <a:latin typeface="+mn-lt"/>
                        <a:cs typeface="Courier"/>
                      </a:endParaRPr>
                    </a:p>
                  </a:txBody>
                  <a:tcPr/>
                </a:tc>
              </a:tr>
            </a:tbl>
          </a:graphicData>
        </a:graphic>
      </p:graphicFrame>
      <p:pic>
        <p:nvPicPr>
          <p:cNvPr id="8" name="图片 7"/>
          <p:cNvPicPr>
            <a:picLocks noChangeAspect="1"/>
          </p:cNvPicPr>
          <p:nvPr/>
        </p:nvPicPr>
        <p:blipFill>
          <a:blip r:embed="rId1"/>
          <a:stretch>
            <a:fillRect/>
          </a:stretch>
        </p:blipFill>
        <p:spPr>
          <a:xfrm>
            <a:off x="6477000" y="1268715"/>
            <a:ext cx="5391152" cy="1760937"/>
          </a:xfrm>
          <a:prstGeom prst="rect">
            <a:avLst/>
          </a:prstGeom>
        </p:spPr>
      </p:pic>
      <p:sp>
        <p:nvSpPr>
          <p:cNvPr id="12" name="灯片编号占位符 11"/>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9" name="TextBox 8"/>
          <p:cNvSpPr txBox="1"/>
          <p:nvPr/>
        </p:nvSpPr>
        <p:spPr>
          <a:xfrm>
            <a:off x="669922" y="6192748"/>
            <a:ext cx="9320742" cy="461665"/>
          </a:xfrm>
          <a:prstGeom prst="rect">
            <a:avLst/>
          </a:prstGeom>
          <a:noFill/>
        </p:spPr>
        <p:txBody>
          <a:bodyPr wrap="square">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en-US" altLang="zh-CN" sz="2400" b="1" dirty="0">
                <a:solidFill>
                  <a:schemeClr val="accent1"/>
                </a:solidFill>
              </a:rPr>
              <a:t>:</a:t>
            </a:r>
            <a:r>
              <a:rPr lang="zh-CN" altLang="en-US" sz="2400" b="1" dirty="0">
                <a:solidFill>
                  <a:schemeClr val="accent1"/>
                </a:solidFill>
              </a:rPr>
              <a:t> </a:t>
            </a:r>
            <a:r>
              <a:rPr lang="en-US" altLang="zh-CN" sz="2400" b="1" dirty="0">
                <a:solidFill>
                  <a:schemeClr val="accent1"/>
                </a:solidFill>
              </a:rPr>
              <a:t>L01-RE-Tokenization-MED.ipynb</a:t>
            </a:r>
            <a:endParaRPr lang="en-US" sz="2400" b="1" dirty="0">
              <a:solidFill>
                <a:schemeClr val="accent1"/>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t>RE: negation in disjunction</a:t>
            </a:r>
            <a:endParaRPr lang="zh-CN" altLang="en-US" dirty="0"/>
          </a:p>
        </p:txBody>
      </p:sp>
      <p:sp>
        <p:nvSpPr>
          <p:cNvPr id="3" name="内容占位符 2"/>
          <p:cNvSpPr>
            <a:spLocks noGrp="1"/>
          </p:cNvSpPr>
          <p:nvPr>
            <p:ph idx="1"/>
          </p:nvPr>
        </p:nvSpPr>
        <p:spPr/>
        <p:txBody>
          <a:bodyPr/>
          <a:lstStyle/>
          <a:p>
            <a:r>
              <a:rPr lang="en-US" altLang="zh-CN" dirty="0"/>
              <a:t>Negations: e.g., [^Ss]</a:t>
            </a:r>
            <a:endParaRPr lang="en-US" altLang="zh-CN" dirty="0"/>
          </a:p>
          <a:p>
            <a:r>
              <a:rPr lang="en-US" altLang="zh-CN" b="1" dirty="0"/>
              <a:t>Caret</a:t>
            </a:r>
            <a:r>
              <a:rPr lang="en-US" altLang="zh-CN" dirty="0"/>
              <a:t> (</a:t>
            </a:r>
            <a:r>
              <a:rPr lang="zh-CN" altLang="en-US" dirty="0"/>
              <a:t>脱字符</a:t>
            </a:r>
            <a:r>
              <a:rPr lang="en-US" altLang="zh-CN" dirty="0"/>
              <a:t>): negation only when first in []</a:t>
            </a:r>
            <a:endParaRPr lang="en-US" altLang="zh-CN" dirty="0"/>
          </a:p>
        </p:txBody>
      </p:sp>
      <p:graphicFrame>
        <p:nvGraphicFramePr>
          <p:cNvPr id="5" name="Table 3"/>
          <p:cNvGraphicFramePr>
            <a:graphicFrameLocks noGrp="1"/>
          </p:cNvGraphicFramePr>
          <p:nvPr/>
        </p:nvGraphicFramePr>
        <p:xfrm>
          <a:off x="1319403" y="2646364"/>
          <a:ext cx="9738114" cy="2432370"/>
        </p:xfrm>
        <a:graphic>
          <a:graphicData uri="http://schemas.openxmlformats.org/drawingml/2006/table">
            <a:tbl>
              <a:tblPr firstRow="1" bandRow="1">
                <a:tableStyleId>{5C22544A-7EE6-4342-B048-85BDC9FD1C3A}</a:tableStyleId>
              </a:tblPr>
              <a:tblGrid>
                <a:gridCol w="1495636"/>
                <a:gridCol w="3467057"/>
                <a:gridCol w="4775421"/>
              </a:tblGrid>
              <a:tr h="370840">
                <a:tc>
                  <a:txBody>
                    <a:bodyPr/>
                    <a:lstStyle/>
                    <a:p>
                      <a:pPr algn="ctr">
                        <a:lnSpc>
                          <a:spcPct val="150000"/>
                        </a:lnSpc>
                      </a:pPr>
                      <a:r>
                        <a:rPr lang="en-US" sz="2000" dirty="0">
                          <a:latin typeface="+mn-lt"/>
                        </a:rPr>
                        <a:t>Pattern</a:t>
                      </a:r>
                      <a:endParaRPr lang="en-US" sz="2000" dirty="0">
                        <a:latin typeface="+mn-lt"/>
                      </a:endParaRPr>
                    </a:p>
                  </a:txBody>
                  <a:tcPr/>
                </a:tc>
                <a:tc>
                  <a:txBody>
                    <a:bodyPr/>
                    <a:lstStyle/>
                    <a:p>
                      <a:pPr algn="ctr">
                        <a:lnSpc>
                          <a:spcPct val="150000"/>
                        </a:lnSpc>
                      </a:pPr>
                      <a:r>
                        <a:rPr lang="en-US" sz="2000" dirty="0">
                          <a:latin typeface="+mn-lt"/>
                        </a:rPr>
                        <a:t>Matches</a:t>
                      </a:r>
                      <a:endParaRPr lang="en-US" sz="2000" dirty="0">
                        <a:latin typeface="+mn-lt"/>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000" dirty="0">
                          <a:latin typeface="+mn-lt"/>
                        </a:rPr>
                        <a:t>Example String</a:t>
                      </a:r>
                      <a:endParaRPr lang="en-US" altLang="zh-CN" sz="2000" dirty="0">
                        <a:latin typeface="+mn-lt"/>
                      </a:endParaRPr>
                    </a:p>
                  </a:txBody>
                  <a:tcPr/>
                </a:tc>
              </a:tr>
              <a:tr h="370840">
                <a:tc>
                  <a:txBody>
                    <a:bodyPr/>
                    <a:lstStyle/>
                    <a:p>
                      <a:pPr algn="ctr">
                        <a:lnSpc>
                          <a:spcPct val="150000"/>
                        </a:lnSpc>
                      </a:pPr>
                      <a:r>
                        <a:rPr lang="en-US" sz="2000" dirty="0">
                          <a:solidFill>
                            <a:srgbClr val="CC0000"/>
                          </a:solidFill>
                          <a:latin typeface="+mn-lt"/>
                          <a:cs typeface="Courier"/>
                        </a:rPr>
                        <a:t>[^A-Z]</a:t>
                      </a:r>
                      <a:endParaRPr lang="en-US" sz="2000" dirty="0">
                        <a:latin typeface="+mn-lt"/>
                      </a:endParaRPr>
                    </a:p>
                  </a:txBody>
                  <a:tcPr/>
                </a:tc>
                <a:tc>
                  <a:txBody>
                    <a:bodyPr/>
                    <a:lstStyle/>
                    <a:p>
                      <a:pPr algn="ctr">
                        <a:lnSpc>
                          <a:spcPct val="150000"/>
                        </a:lnSpc>
                      </a:pPr>
                      <a:r>
                        <a:rPr lang="en-US" sz="2000" dirty="0">
                          <a:latin typeface="+mn-lt"/>
                        </a:rPr>
                        <a:t>Not</a:t>
                      </a:r>
                      <a:r>
                        <a:rPr lang="en-US" sz="2000" baseline="0" dirty="0">
                          <a:latin typeface="+mn-lt"/>
                        </a:rPr>
                        <a:t> an </a:t>
                      </a:r>
                      <a:r>
                        <a:rPr lang="en-US" sz="2000" dirty="0">
                          <a:latin typeface="+mn-lt"/>
                        </a:rPr>
                        <a:t>upper case letter</a:t>
                      </a:r>
                      <a:endParaRPr lang="en-US" sz="2000" dirty="0">
                        <a:latin typeface="+mn-lt"/>
                      </a:endParaRPr>
                    </a:p>
                  </a:txBody>
                  <a:tcPr/>
                </a:tc>
                <a:tc>
                  <a:txBody>
                    <a:bodyPr/>
                    <a:lstStyle/>
                    <a:p>
                      <a:pPr algn="ctr">
                        <a:lnSpc>
                          <a:spcPct val="150000"/>
                        </a:lnSpc>
                      </a:pPr>
                      <a:r>
                        <a:rPr lang="en-US" sz="2000" dirty="0" err="1">
                          <a:latin typeface="+mn-lt"/>
                          <a:cs typeface="Courier"/>
                        </a:rPr>
                        <a:t>O</a:t>
                      </a:r>
                      <a:r>
                        <a:rPr lang="en-US" sz="2000" u="sng" dirty="0" err="1">
                          <a:solidFill>
                            <a:srgbClr val="3366FF"/>
                          </a:solidFill>
                          <a:latin typeface="+mn-lt"/>
                          <a:cs typeface="Courier"/>
                        </a:rPr>
                        <a:t>y</a:t>
                      </a:r>
                      <a:r>
                        <a:rPr lang="en-US" sz="2000" dirty="0" err="1">
                          <a:latin typeface="+mn-lt"/>
                          <a:cs typeface="Courier"/>
                        </a:rPr>
                        <a:t>fn</a:t>
                      </a:r>
                      <a:r>
                        <a:rPr lang="en-US" sz="2000" dirty="0">
                          <a:latin typeface="+mn-lt"/>
                          <a:cs typeface="Courier"/>
                        </a:rPr>
                        <a:t> </a:t>
                      </a:r>
                      <a:r>
                        <a:rPr lang="en-US" sz="2000" dirty="0" err="1">
                          <a:latin typeface="+mn-lt"/>
                          <a:cs typeface="Courier"/>
                        </a:rPr>
                        <a:t>pripetchik</a:t>
                      </a:r>
                      <a:endParaRPr lang="en-US" sz="2000" dirty="0">
                        <a:latin typeface="+mn-lt"/>
                        <a:cs typeface="Courier"/>
                      </a:endParaRPr>
                    </a:p>
                  </a:txBody>
                  <a:tcPr/>
                </a:tc>
              </a:tr>
              <a:tr h="370840">
                <a:tc>
                  <a:txBody>
                    <a:bodyPr/>
                    <a:lstStyle/>
                    <a:p>
                      <a:pPr algn="ctr">
                        <a:lnSpc>
                          <a:spcPct val="150000"/>
                        </a:lnSpc>
                      </a:pPr>
                      <a:r>
                        <a:rPr lang="en-US" sz="2000" dirty="0">
                          <a:solidFill>
                            <a:srgbClr val="CC0000"/>
                          </a:solidFill>
                          <a:latin typeface="+mn-lt"/>
                          <a:cs typeface="Courier"/>
                        </a:rPr>
                        <a:t>[^Ss]</a:t>
                      </a:r>
                      <a:endParaRPr lang="en-US" sz="2000" dirty="0">
                        <a:latin typeface="+mn-lt"/>
                      </a:endParaRPr>
                    </a:p>
                  </a:txBody>
                  <a:tcPr/>
                </a:tc>
                <a:tc>
                  <a:txBody>
                    <a:bodyPr/>
                    <a:lstStyle/>
                    <a:p>
                      <a:pPr algn="ctr">
                        <a:lnSpc>
                          <a:spcPct val="150000"/>
                        </a:lnSpc>
                      </a:pPr>
                      <a:r>
                        <a:rPr lang="en-US" sz="2000" dirty="0">
                          <a:solidFill>
                            <a:srgbClr val="000000"/>
                          </a:solidFill>
                          <a:latin typeface="+mn-lt"/>
                        </a:rPr>
                        <a:t>Neither ‘S’ nor ‘s’</a:t>
                      </a:r>
                      <a:endParaRPr lang="en-US" sz="2000" dirty="0">
                        <a:solidFill>
                          <a:srgbClr val="000000"/>
                        </a:solidFill>
                        <a:latin typeface="+mn-lt"/>
                      </a:endParaRPr>
                    </a:p>
                  </a:txBody>
                  <a:tcPr/>
                </a:tc>
                <a:tc>
                  <a:txBody>
                    <a:bodyPr/>
                    <a:lstStyle/>
                    <a:p>
                      <a:pPr algn="ctr">
                        <a:lnSpc>
                          <a:spcPct val="150000"/>
                        </a:lnSpc>
                      </a:pPr>
                      <a:r>
                        <a:rPr lang="en-US" sz="2000" u="sng" dirty="0">
                          <a:solidFill>
                            <a:srgbClr val="3366FF"/>
                          </a:solidFill>
                          <a:latin typeface="+mn-lt"/>
                          <a:cs typeface="Courier"/>
                        </a:rPr>
                        <a:t>I</a:t>
                      </a:r>
                      <a:r>
                        <a:rPr lang="en-US" sz="2000" u="none" dirty="0">
                          <a:solidFill>
                            <a:srgbClr val="000000"/>
                          </a:solidFill>
                          <a:latin typeface="+mn-lt"/>
                          <a:cs typeface="Courier"/>
                        </a:rPr>
                        <a:t> have no exquisite reason”</a:t>
                      </a:r>
                      <a:endParaRPr lang="en-US" sz="2000" u="none" dirty="0">
                        <a:solidFill>
                          <a:srgbClr val="000000"/>
                        </a:solidFill>
                        <a:latin typeface="+mn-lt"/>
                        <a:cs typeface="Courier"/>
                      </a:endParaRPr>
                    </a:p>
                  </a:txBody>
                  <a:tcPr/>
                </a:tc>
              </a:tr>
              <a:tr h="370840">
                <a:tc>
                  <a:txBody>
                    <a:bodyPr/>
                    <a:lstStyle/>
                    <a:p>
                      <a:pPr algn="ctr">
                        <a:lnSpc>
                          <a:spcPct val="150000"/>
                        </a:lnSpc>
                      </a:pPr>
                      <a:r>
                        <a:rPr lang="en-US" sz="2000" dirty="0">
                          <a:solidFill>
                            <a:srgbClr val="CC0000"/>
                          </a:solidFill>
                          <a:latin typeface="+mn-lt"/>
                          <a:cs typeface="Courier"/>
                        </a:rPr>
                        <a:t>[^e^]</a:t>
                      </a:r>
                      <a:endParaRPr lang="en-US" sz="2000" dirty="0">
                        <a:latin typeface="+mn-lt"/>
                      </a:endParaRPr>
                    </a:p>
                  </a:txBody>
                  <a:tcPr/>
                </a:tc>
                <a:tc>
                  <a:txBody>
                    <a:bodyPr/>
                    <a:lstStyle/>
                    <a:p>
                      <a:pPr algn="ctr">
                        <a:lnSpc>
                          <a:spcPct val="150000"/>
                        </a:lnSpc>
                      </a:pPr>
                      <a:r>
                        <a:rPr lang="en-US" sz="2000" dirty="0">
                          <a:latin typeface="+mn-lt"/>
                        </a:rPr>
                        <a:t>Neither e nor ^</a:t>
                      </a:r>
                      <a:endParaRPr lang="en-US" sz="2000" dirty="0">
                        <a:latin typeface="+mn-lt"/>
                      </a:endParaRPr>
                    </a:p>
                  </a:txBody>
                  <a:tcPr/>
                </a:tc>
                <a:tc>
                  <a:txBody>
                    <a:bodyPr/>
                    <a:lstStyle/>
                    <a:p>
                      <a:pPr algn="ctr">
                        <a:lnSpc>
                          <a:spcPct val="150000"/>
                        </a:lnSpc>
                      </a:pPr>
                      <a:r>
                        <a:rPr lang="en-US" sz="2000" b="1" u="sng" dirty="0">
                          <a:solidFill>
                            <a:schemeClr val="accent1"/>
                          </a:solidFill>
                          <a:latin typeface="+mn-lt"/>
                          <a:cs typeface="Courier"/>
                        </a:rPr>
                        <a:t>L</a:t>
                      </a:r>
                      <a:r>
                        <a:rPr lang="en-US" sz="2000" dirty="0">
                          <a:latin typeface="+mn-lt"/>
                          <a:cs typeface="Courier"/>
                        </a:rPr>
                        <a:t>ook h</a:t>
                      </a:r>
                      <a:r>
                        <a:rPr lang="en-US" sz="2000" u="none" dirty="0">
                          <a:solidFill>
                            <a:schemeClr val="tx1"/>
                          </a:solidFill>
                          <a:latin typeface="+mn-lt"/>
                          <a:cs typeface="Courier"/>
                        </a:rPr>
                        <a:t>e</a:t>
                      </a:r>
                      <a:r>
                        <a:rPr lang="en-US" sz="2000" dirty="0">
                          <a:latin typeface="+mn-lt"/>
                          <a:cs typeface="Courier"/>
                        </a:rPr>
                        <a:t>re</a:t>
                      </a:r>
                      <a:endParaRPr lang="en-US" sz="2000" dirty="0">
                        <a:latin typeface="+mn-lt"/>
                        <a:cs typeface="Courier"/>
                      </a:endParaRPr>
                    </a:p>
                  </a:txBody>
                  <a:tcPr/>
                </a:tc>
              </a:tr>
              <a:tr h="370840">
                <a:tc>
                  <a:txBody>
                    <a:bodyPr/>
                    <a:lstStyle/>
                    <a:p>
                      <a:pPr marL="0" marR="0" indent="0" algn="ctr" defTabSz="457200" rtl="0" eaLnBrk="1" fontAlgn="auto" latinLnBrk="0" hangingPunct="1">
                        <a:lnSpc>
                          <a:spcPct val="150000"/>
                        </a:lnSpc>
                        <a:spcBef>
                          <a:spcPts val="0"/>
                        </a:spcBef>
                        <a:spcAft>
                          <a:spcPts val="0"/>
                        </a:spcAft>
                        <a:buClrTx/>
                        <a:buSzTx/>
                        <a:buFontTx/>
                        <a:buNone/>
                        <a:defRPr/>
                      </a:pPr>
                      <a:r>
                        <a:rPr lang="en-US" sz="2000" dirty="0">
                          <a:solidFill>
                            <a:srgbClr val="CC0000"/>
                          </a:solidFill>
                          <a:latin typeface="+mn-lt"/>
                          <a:cs typeface="Courier"/>
                        </a:rPr>
                        <a:t>a\^b</a:t>
                      </a:r>
                      <a:endParaRPr lang="en-US" sz="2000" dirty="0">
                        <a:latin typeface="+mn-lt"/>
                      </a:endParaRPr>
                    </a:p>
                  </a:txBody>
                  <a:tcPr/>
                </a:tc>
                <a:tc>
                  <a:txBody>
                    <a:bodyPr/>
                    <a:lstStyle/>
                    <a:p>
                      <a:pPr algn="ctr">
                        <a:lnSpc>
                          <a:spcPct val="150000"/>
                        </a:lnSpc>
                      </a:pPr>
                      <a:r>
                        <a:rPr lang="en-US" sz="2000" dirty="0">
                          <a:latin typeface="+mn-lt"/>
                        </a:rPr>
                        <a:t>The pattern</a:t>
                      </a:r>
                      <a:r>
                        <a:rPr lang="en-US" sz="2000" baseline="0" dirty="0">
                          <a:latin typeface="+mn-lt"/>
                        </a:rPr>
                        <a:t> a</a:t>
                      </a:r>
                      <a:r>
                        <a:rPr lang="en-US" sz="2000" dirty="0">
                          <a:latin typeface="+mn-lt"/>
                        </a:rPr>
                        <a:t> carat</a:t>
                      </a:r>
                      <a:r>
                        <a:rPr lang="en-US" sz="2000" baseline="0" dirty="0">
                          <a:latin typeface="+mn-lt"/>
                        </a:rPr>
                        <a:t> b</a:t>
                      </a:r>
                      <a:endParaRPr lang="en-US" sz="2000" dirty="0">
                        <a:latin typeface="+mn-lt"/>
                      </a:endParaRPr>
                    </a:p>
                  </a:txBody>
                  <a:tcPr/>
                </a:tc>
                <a:tc>
                  <a:txBody>
                    <a:bodyPr/>
                    <a:lstStyle/>
                    <a:p>
                      <a:pPr algn="ctr">
                        <a:lnSpc>
                          <a:spcPct val="150000"/>
                        </a:lnSpc>
                      </a:pPr>
                      <a:r>
                        <a:rPr lang="en-US" sz="2000" dirty="0">
                          <a:latin typeface="+mn-lt"/>
                          <a:cs typeface="Courier"/>
                        </a:rPr>
                        <a:t>Look up </a:t>
                      </a:r>
                      <a:r>
                        <a:rPr lang="en-US" sz="2000" u="sng" dirty="0" err="1">
                          <a:solidFill>
                            <a:srgbClr val="3366FF"/>
                          </a:solidFill>
                          <a:latin typeface="+mn-lt"/>
                          <a:cs typeface="Courier"/>
                        </a:rPr>
                        <a:t>a^b</a:t>
                      </a:r>
                      <a:r>
                        <a:rPr lang="en-US" sz="2000" u="sng" dirty="0">
                          <a:solidFill>
                            <a:srgbClr val="3366FF"/>
                          </a:solidFill>
                          <a:latin typeface="+mn-lt"/>
                          <a:cs typeface="Courier"/>
                        </a:rPr>
                        <a:t> </a:t>
                      </a:r>
                      <a:r>
                        <a:rPr lang="en-US" sz="2000" dirty="0">
                          <a:latin typeface="+mn-lt"/>
                          <a:cs typeface="Courier"/>
                        </a:rPr>
                        <a:t>now</a:t>
                      </a:r>
                      <a:endParaRPr lang="en-US" sz="2000" dirty="0">
                        <a:latin typeface="+mn-lt"/>
                        <a:cs typeface="Courier"/>
                      </a:endParaRPr>
                    </a:p>
                  </a:txBody>
                  <a:tcPr/>
                </a:tc>
              </a:tr>
            </a:tbl>
          </a:graphicData>
        </a:graphic>
      </p:graphicFrame>
      <p:pic>
        <p:nvPicPr>
          <p:cNvPr id="6" name="图片 5"/>
          <p:cNvPicPr>
            <a:picLocks noChangeAspect="1"/>
          </p:cNvPicPr>
          <p:nvPr/>
        </p:nvPicPr>
        <p:blipFill>
          <a:blip r:embed="rId1"/>
          <a:stretch>
            <a:fillRect/>
          </a:stretch>
        </p:blipFill>
        <p:spPr>
          <a:xfrm>
            <a:off x="517525" y="5324782"/>
            <a:ext cx="4838044" cy="1288759"/>
          </a:xfrm>
          <a:prstGeom prst="rect">
            <a:avLst/>
          </a:prstGeom>
        </p:spPr>
      </p:pic>
      <p:pic>
        <p:nvPicPr>
          <p:cNvPr id="7" name="图片 6"/>
          <p:cNvPicPr>
            <a:picLocks noChangeAspect="1"/>
          </p:cNvPicPr>
          <p:nvPr/>
        </p:nvPicPr>
        <p:blipFill rotWithShape="1">
          <a:blip r:embed="rId2"/>
          <a:srcRect r="15019"/>
          <a:stretch>
            <a:fillRect/>
          </a:stretch>
        </p:blipFill>
        <p:spPr>
          <a:xfrm>
            <a:off x="5569547" y="5324781"/>
            <a:ext cx="5798875" cy="1288759"/>
          </a:xfrm>
          <a:prstGeom prst="rect">
            <a:avLst/>
          </a:prstGeom>
        </p:spPr>
      </p:pic>
      <p:sp>
        <p:nvSpPr>
          <p:cNvPr id="11" name="灯片编号占位符 10"/>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 more disjunction</a:t>
            </a:r>
            <a:endParaRPr lang="zh-CN" altLang="en-US" dirty="0"/>
          </a:p>
        </p:txBody>
      </p:sp>
      <p:sp>
        <p:nvSpPr>
          <p:cNvPr id="3" name="内容占位符 2"/>
          <p:cNvSpPr>
            <a:spLocks noGrp="1"/>
          </p:cNvSpPr>
          <p:nvPr>
            <p:ph idx="1"/>
          </p:nvPr>
        </p:nvSpPr>
        <p:spPr/>
        <p:txBody>
          <a:bodyPr/>
          <a:lstStyle/>
          <a:p>
            <a:r>
              <a:rPr lang="en-US" altLang="zh-CN" b="1" dirty="0"/>
              <a:t>Woodchucks is another name for groundhog!</a:t>
            </a:r>
            <a:endParaRPr lang="en-US" altLang="zh-CN" b="1" dirty="0"/>
          </a:p>
          <a:p>
            <a:r>
              <a:rPr lang="en-US" altLang="zh-CN" b="1" dirty="0"/>
              <a:t>The pipe | for disjunction</a:t>
            </a:r>
            <a:endParaRPr lang="en-US" altLang="zh-CN" b="1" dirty="0"/>
          </a:p>
        </p:txBody>
      </p:sp>
      <p:graphicFrame>
        <p:nvGraphicFramePr>
          <p:cNvPr id="5" name="Table 3"/>
          <p:cNvGraphicFramePr>
            <a:graphicFrameLocks noGrp="1"/>
          </p:cNvGraphicFramePr>
          <p:nvPr/>
        </p:nvGraphicFramePr>
        <p:xfrm>
          <a:off x="1892319" y="2857291"/>
          <a:ext cx="8315286" cy="2432370"/>
        </p:xfrm>
        <a:graphic>
          <a:graphicData uri="http://schemas.openxmlformats.org/drawingml/2006/table">
            <a:tbl>
              <a:tblPr firstRow="1" bandRow="1">
                <a:tableStyleId>{5C22544A-7EE6-4342-B048-85BDC9FD1C3A}</a:tableStyleId>
              </a:tblPr>
              <a:tblGrid>
                <a:gridCol w="4003651"/>
                <a:gridCol w="4311635"/>
              </a:tblGrid>
              <a:tr h="370840">
                <a:tc>
                  <a:txBody>
                    <a:bodyPr/>
                    <a:lstStyle/>
                    <a:p>
                      <a:pPr algn="ctr">
                        <a:lnSpc>
                          <a:spcPct val="150000"/>
                        </a:lnSpc>
                      </a:pPr>
                      <a:r>
                        <a:rPr lang="en-US" sz="2000" dirty="0">
                          <a:latin typeface="+mn-lt"/>
                        </a:rPr>
                        <a:t>Pattern</a:t>
                      </a:r>
                      <a:endParaRPr lang="en-US" sz="2000" dirty="0">
                        <a:latin typeface="+mn-lt"/>
                      </a:endParaRPr>
                    </a:p>
                  </a:txBody>
                  <a:tcPr/>
                </a:tc>
                <a:tc>
                  <a:txBody>
                    <a:bodyPr/>
                    <a:lstStyle/>
                    <a:p>
                      <a:pPr algn="ctr">
                        <a:lnSpc>
                          <a:spcPct val="150000"/>
                        </a:lnSpc>
                      </a:pPr>
                      <a:r>
                        <a:rPr lang="en-US" sz="2000" dirty="0">
                          <a:latin typeface="+mn-lt"/>
                        </a:rPr>
                        <a:t>Matches</a:t>
                      </a:r>
                      <a:endParaRPr lang="en-US" sz="2000" dirty="0">
                        <a:latin typeface="+mn-lt"/>
                      </a:endParaRPr>
                    </a:p>
                  </a:txBody>
                  <a:tcPr/>
                </a:tc>
              </a:tr>
              <a:tr h="370840">
                <a:tc>
                  <a:txBody>
                    <a:bodyPr/>
                    <a:lstStyle/>
                    <a:p>
                      <a:pPr algn="ctr">
                        <a:lnSpc>
                          <a:spcPct val="150000"/>
                        </a:lnSpc>
                      </a:pPr>
                      <a:r>
                        <a:rPr lang="en-US" sz="2000" dirty="0" err="1">
                          <a:solidFill>
                            <a:srgbClr val="CC0000"/>
                          </a:solidFill>
                          <a:latin typeface="+mn-lt"/>
                          <a:cs typeface="Courier"/>
                        </a:rPr>
                        <a:t>groundhog</a:t>
                      </a:r>
                      <a:r>
                        <a:rPr lang="en-US" sz="2000" b="1" dirty="0" err="1">
                          <a:solidFill>
                            <a:srgbClr val="CC0000"/>
                          </a:solidFill>
                          <a:latin typeface="+mn-lt"/>
                          <a:cs typeface="Courier"/>
                        </a:rPr>
                        <a:t>|</a:t>
                      </a:r>
                      <a:r>
                        <a:rPr lang="en-US" sz="2000" dirty="0" err="1">
                          <a:solidFill>
                            <a:srgbClr val="CC0000"/>
                          </a:solidFill>
                          <a:latin typeface="+mn-lt"/>
                          <a:cs typeface="Courier"/>
                        </a:rPr>
                        <a:t>woodchuck</a:t>
                      </a:r>
                      <a:endParaRPr lang="en-US" sz="2000" dirty="0">
                        <a:latin typeface="+mn-lt"/>
                      </a:endParaRPr>
                    </a:p>
                  </a:txBody>
                  <a:tcPr/>
                </a:tc>
                <a:tc>
                  <a:txBody>
                    <a:bodyPr/>
                    <a:lstStyle/>
                    <a:p>
                      <a:pPr algn="ctr">
                        <a:lnSpc>
                          <a:spcPct val="150000"/>
                        </a:lnSpc>
                      </a:pPr>
                      <a:r>
                        <a:rPr lang="en-US" sz="2000" dirty="0">
                          <a:solidFill>
                            <a:schemeClr val="tx1"/>
                          </a:solidFill>
                          <a:latin typeface="+mn-lt"/>
                        </a:rPr>
                        <a:t>groundhog and woodchuck</a:t>
                      </a:r>
                      <a:endParaRPr lang="en-US" sz="2000" dirty="0">
                        <a:solidFill>
                          <a:schemeClr val="tx1"/>
                        </a:solidFill>
                        <a:latin typeface="+mn-lt"/>
                      </a:endParaRPr>
                    </a:p>
                  </a:txBody>
                  <a:tcPr/>
                </a:tc>
              </a:tr>
              <a:tr h="370840">
                <a:tc>
                  <a:txBody>
                    <a:bodyPr/>
                    <a:lstStyle/>
                    <a:p>
                      <a:pPr algn="ctr">
                        <a:lnSpc>
                          <a:spcPct val="150000"/>
                        </a:lnSpc>
                      </a:pPr>
                      <a:r>
                        <a:rPr lang="en-US" sz="2000" dirty="0" err="1">
                          <a:solidFill>
                            <a:srgbClr val="CC0000"/>
                          </a:solidFill>
                          <a:latin typeface="+mn-lt"/>
                          <a:cs typeface="Courier"/>
                        </a:rPr>
                        <a:t>yours</a:t>
                      </a:r>
                      <a:r>
                        <a:rPr lang="en-US" sz="2000" b="1" dirty="0" err="1">
                          <a:solidFill>
                            <a:srgbClr val="CC0000"/>
                          </a:solidFill>
                          <a:latin typeface="+mn-lt"/>
                          <a:cs typeface="Courier"/>
                        </a:rPr>
                        <a:t>|</a:t>
                      </a:r>
                      <a:r>
                        <a:rPr lang="en-US" sz="2000" dirty="0" err="1">
                          <a:solidFill>
                            <a:srgbClr val="CC0000"/>
                          </a:solidFill>
                          <a:latin typeface="+mn-lt"/>
                          <a:cs typeface="Courier"/>
                        </a:rPr>
                        <a:t>mine</a:t>
                      </a:r>
                      <a:endParaRPr lang="en-US" sz="2000" dirty="0">
                        <a:latin typeface="+mn-lt"/>
                      </a:endParaRPr>
                    </a:p>
                  </a:txBody>
                  <a:tcPr/>
                </a:tc>
                <a:tc>
                  <a:txBody>
                    <a:bodyPr/>
                    <a:lstStyle/>
                    <a:p>
                      <a:pPr algn="ctr">
                        <a:lnSpc>
                          <a:spcPct val="150000"/>
                        </a:lnSpc>
                      </a:pPr>
                      <a:r>
                        <a:rPr lang="en-US" sz="2000" dirty="0">
                          <a:solidFill>
                            <a:schemeClr val="tx1"/>
                          </a:solidFill>
                          <a:latin typeface="+mn-lt"/>
                          <a:cs typeface="Courier"/>
                        </a:rPr>
                        <a:t>yours </a:t>
                      </a:r>
                      <a:r>
                        <a:rPr lang="en-US" sz="2000" baseline="0" dirty="0">
                          <a:solidFill>
                            <a:schemeClr val="tx1"/>
                          </a:solidFill>
                          <a:latin typeface="+mn-lt"/>
                          <a:cs typeface="Courier"/>
                        </a:rPr>
                        <a:t>mine</a:t>
                      </a:r>
                      <a:endParaRPr lang="en-US" sz="2000" dirty="0">
                        <a:solidFill>
                          <a:schemeClr val="tx1"/>
                        </a:solidFill>
                        <a:latin typeface="+mn-lt"/>
                        <a:cs typeface="Courier"/>
                      </a:endParaRPr>
                    </a:p>
                  </a:txBody>
                  <a:tcPr/>
                </a:tc>
              </a:tr>
              <a:tr h="370840">
                <a:tc>
                  <a:txBody>
                    <a:bodyPr/>
                    <a:lstStyle/>
                    <a:p>
                      <a:pPr algn="ctr">
                        <a:lnSpc>
                          <a:spcPct val="150000"/>
                        </a:lnSpc>
                      </a:pPr>
                      <a:r>
                        <a:rPr lang="en-US" sz="2000" dirty="0" err="1">
                          <a:solidFill>
                            <a:srgbClr val="CC0000"/>
                          </a:solidFill>
                          <a:latin typeface="+mn-lt"/>
                          <a:cs typeface="Courier"/>
                        </a:rPr>
                        <a:t>a</a:t>
                      </a:r>
                      <a:r>
                        <a:rPr lang="en-US" sz="2000" b="1" dirty="0" err="1">
                          <a:solidFill>
                            <a:srgbClr val="CC0000"/>
                          </a:solidFill>
                          <a:latin typeface="+mn-lt"/>
                          <a:cs typeface="Courier"/>
                        </a:rPr>
                        <a:t>|</a:t>
                      </a:r>
                      <a:r>
                        <a:rPr lang="en-US" sz="2000" dirty="0" err="1">
                          <a:solidFill>
                            <a:srgbClr val="CC0000"/>
                          </a:solidFill>
                          <a:latin typeface="+mn-lt"/>
                          <a:cs typeface="Courier"/>
                        </a:rPr>
                        <a:t>b</a:t>
                      </a:r>
                      <a:r>
                        <a:rPr lang="en-US" sz="2000" b="1" dirty="0" err="1">
                          <a:solidFill>
                            <a:srgbClr val="CC0000"/>
                          </a:solidFill>
                          <a:latin typeface="+mn-lt"/>
                          <a:cs typeface="Courier"/>
                        </a:rPr>
                        <a:t>|</a:t>
                      </a:r>
                      <a:r>
                        <a:rPr lang="en-US" sz="2000" dirty="0" err="1">
                          <a:solidFill>
                            <a:srgbClr val="CC0000"/>
                          </a:solidFill>
                          <a:latin typeface="+mn-lt"/>
                          <a:cs typeface="Courier"/>
                        </a:rPr>
                        <a:t>c</a:t>
                      </a:r>
                      <a:endParaRPr lang="en-US" sz="2000" dirty="0">
                        <a:latin typeface="+mn-lt"/>
                      </a:endParaRPr>
                    </a:p>
                  </a:txBody>
                  <a:tcPr/>
                </a:tc>
                <a:tc>
                  <a:txBody>
                    <a:bodyPr/>
                    <a:lstStyle/>
                    <a:p>
                      <a:pPr algn="ctr">
                        <a:lnSpc>
                          <a:spcPct val="150000"/>
                        </a:lnSpc>
                      </a:pPr>
                      <a:r>
                        <a:rPr lang="en-US" sz="2000" dirty="0">
                          <a:solidFill>
                            <a:schemeClr val="tx1"/>
                          </a:solidFill>
                          <a:latin typeface="+mn-lt"/>
                        </a:rPr>
                        <a:t>= </a:t>
                      </a:r>
                      <a:r>
                        <a:rPr lang="en-US" sz="2000" dirty="0">
                          <a:solidFill>
                            <a:schemeClr val="tx1"/>
                          </a:solidFill>
                          <a:latin typeface="+mn-lt"/>
                          <a:cs typeface="Calibri" panose="020F0502020204030204"/>
                        </a:rPr>
                        <a:t>[abc]</a:t>
                      </a:r>
                      <a:endParaRPr lang="en-US" sz="2000" dirty="0">
                        <a:solidFill>
                          <a:schemeClr val="tx1"/>
                        </a:solidFill>
                        <a:latin typeface="+mn-lt"/>
                        <a:cs typeface="Calibri" panose="020F0502020204030204"/>
                      </a:endParaRPr>
                    </a:p>
                  </a:txBody>
                  <a:tcPr/>
                </a:tc>
              </a:tr>
              <a:tr h="370840">
                <a:tc>
                  <a:txBody>
                    <a:bodyPr/>
                    <a:lstStyle/>
                    <a:p>
                      <a:pPr marL="0" marR="0" indent="0" algn="ctr" defTabSz="457200" rtl="0" eaLnBrk="1" fontAlgn="auto" latinLnBrk="0" hangingPunct="1">
                        <a:lnSpc>
                          <a:spcPct val="150000"/>
                        </a:lnSpc>
                        <a:spcBef>
                          <a:spcPts val="0"/>
                        </a:spcBef>
                        <a:spcAft>
                          <a:spcPts val="0"/>
                        </a:spcAft>
                        <a:buClrTx/>
                        <a:buSzTx/>
                        <a:buFontTx/>
                        <a:buNone/>
                        <a:defRPr/>
                      </a:pPr>
                      <a:r>
                        <a:rPr lang="en-US" sz="2000" dirty="0">
                          <a:solidFill>
                            <a:srgbClr val="CC0000"/>
                          </a:solidFill>
                          <a:latin typeface="+mn-lt"/>
                          <a:cs typeface="Courier"/>
                        </a:rPr>
                        <a:t>[</a:t>
                      </a:r>
                      <a:r>
                        <a:rPr lang="en-US" sz="2000" dirty="0" err="1">
                          <a:solidFill>
                            <a:srgbClr val="CC0000"/>
                          </a:solidFill>
                          <a:latin typeface="+mn-lt"/>
                          <a:cs typeface="Courier"/>
                        </a:rPr>
                        <a:t>gG</a:t>
                      </a:r>
                      <a:r>
                        <a:rPr lang="en-US" sz="2000" dirty="0">
                          <a:solidFill>
                            <a:srgbClr val="CC0000"/>
                          </a:solidFill>
                          <a:latin typeface="+mn-lt"/>
                          <a:cs typeface="Courier"/>
                        </a:rPr>
                        <a:t>]</a:t>
                      </a:r>
                      <a:r>
                        <a:rPr lang="en-US" sz="2000" dirty="0" err="1">
                          <a:solidFill>
                            <a:srgbClr val="CC0000"/>
                          </a:solidFill>
                          <a:latin typeface="+mn-lt"/>
                          <a:cs typeface="Courier"/>
                        </a:rPr>
                        <a:t>roundhog</a:t>
                      </a:r>
                      <a:r>
                        <a:rPr lang="en-US" sz="2000" b="1" dirty="0">
                          <a:solidFill>
                            <a:srgbClr val="CC0000"/>
                          </a:solidFill>
                          <a:latin typeface="+mn-lt"/>
                          <a:cs typeface="Courier"/>
                        </a:rPr>
                        <a:t>|</a:t>
                      </a:r>
                      <a:r>
                        <a:rPr lang="en-US" sz="2000" dirty="0">
                          <a:solidFill>
                            <a:srgbClr val="CC0000"/>
                          </a:solidFill>
                          <a:latin typeface="+mn-lt"/>
                          <a:cs typeface="Courier"/>
                        </a:rPr>
                        <a:t>[</a:t>
                      </a:r>
                      <a:r>
                        <a:rPr lang="en-US" sz="2000" dirty="0" err="1">
                          <a:solidFill>
                            <a:srgbClr val="CC0000"/>
                          </a:solidFill>
                          <a:latin typeface="+mn-lt"/>
                          <a:cs typeface="Courier"/>
                        </a:rPr>
                        <a:t>Ww</a:t>
                      </a:r>
                      <a:r>
                        <a:rPr lang="en-US" sz="2000" dirty="0">
                          <a:solidFill>
                            <a:srgbClr val="CC0000"/>
                          </a:solidFill>
                          <a:latin typeface="+mn-lt"/>
                          <a:cs typeface="Courier"/>
                        </a:rPr>
                        <a:t>]oodchuck</a:t>
                      </a:r>
                      <a:endParaRPr lang="en-US" sz="2000" dirty="0">
                        <a:latin typeface="+mn-lt"/>
                      </a:endParaRPr>
                    </a:p>
                  </a:txBody>
                  <a:tcPr/>
                </a:tc>
                <a:tc>
                  <a:txBody>
                    <a:bodyPr/>
                    <a:lstStyle/>
                    <a:p>
                      <a:pPr algn="ctr">
                        <a:lnSpc>
                          <a:spcPct val="150000"/>
                        </a:lnSpc>
                      </a:pPr>
                      <a:r>
                        <a:rPr lang="en-US" sz="2000" b="1" dirty="0">
                          <a:solidFill>
                            <a:schemeClr val="tx1"/>
                          </a:solidFill>
                          <a:latin typeface="+mn-lt"/>
                          <a:cs typeface="Calibri" panose="020F0502020204030204"/>
                        </a:rPr>
                        <a:t>???</a:t>
                      </a:r>
                      <a:endParaRPr lang="en-US" sz="2000" b="1" dirty="0">
                        <a:solidFill>
                          <a:schemeClr val="tx1"/>
                        </a:solidFill>
                        <a:latin typeface="+mn-lt"/>
                        <a:cs typeface="Calibri" panose="020F0502020204030204"/>
                      </a:endParaRPr>
                    </a:p>
                  </a:txBody>
                  <a:tcPr/>
                </a:tc>
              </a:tr>
            </a:tbl>
          </a:graphicData>
        </a:graphic>
      </p:graphicFrame>
      <p:sp>
        <p:nvSpPr>
          <p:cNvPr id="9" name="灯片编号占位符 8"/>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(1947-1950)</a:t>
            </a:r>
            <a:endParaRPr lang="en-US" dirty="0"/>
          </a:p>
        </p:txBody>
      </p:sp>
      <p:sp>
        <p:nvSpPr>
          <p:cNvPr id="3" name="Content Placeholder 2"/>
          <p:cNvSpPr>
            <a:spLocks noGrp="1"/>
          </p:cNvSpPr>
          <p:nvPr>
            <p:ph idx="1"/>
          </p:nvPr>
        </p:nvSpPr>
        <p:spPr>
          <a:xfrm>
            <a:off x="517526" y="1108434"/>
            <a:ext cx="8761386" cy="2769086"/>
          </a:xfrm>
        </p:spPr>
        <p:txBody>
          <a:bodyPr>
            <a:normAutofit/>
          </a:bodyPr>
          <a:lstStyle/>
          <a:p>
            <a:r>
              <a:rPr lang="en-US" dirty="0"/>
              <a:t>Warren Weaver</a:t>
            </a:r>
            <a:r>
              <a:rPr lang="zh-CN" altLang="en-US" dirty="0"/>
              <a:t> </a:t>
            </a:r>
            <a:r>
              <a:rPr lang="en-US" altLang="zh-CN" dirty="0"/>
              <a:t>wrote</a:t>
            </a:r>
            <a:r>
              <a:rPr lang="zh-CN" altLang="en-US" dirty="0"/>
              <a:t> </a:t>
            </a:r>
            <a:r>
              <a:rPr lang="en-US" dirty="0"/>
              <a:t>to Wiener</a:t>
            </a:r>
            <a:r>
              <a:rPr lang="zh-CN" altLang="en-US" dirty="0"/>
              <a:t> </a:t>
            </a:r>
            <a:r>
              <a:rPr lang="en-US" altLang="zh-CN" dirty="0"/>
              <a:t>in</a:t>
            </a:r>
            <a:r>
              <a:rPr lang="zh-CN" altLang="en-US" dirty="0"/>
              <a:t> </a:t>
            </a:r>
            <a:r>
              <a:rPr lang="en-US" dirty="0"/>
              <a:t>1947</a:t>
            </a:r>
            <a:endParaRPr lang="en-US" altLang="zh-CN" dirty="0"/>
          </a:p>
          <a:p>
            <a:pPr lvl="1"/>
            <a:r>
              <a:rPr lang="en-US" altLang="zh-CN" i="1" dirty="0">
                <a:solidFill>
                  <a:srgbClr val="0068B7"/>
                </a:solidFill>
              </a:rPr>
              <a:t>One naturally wonders if the problem of translation could conceivably be treated as a problem in cryptography. When I look at an article in Russian, I say:</a:t>
            </a:r>
            <a:r>
              <a:rPr lang="zh-CN" altLang="en-US" i="1" dirty="0">
                <a:solidFill>
                  <a:srgbClr val="0068B7"/>
                </a:solidFill>
              </a:rPr>
              <a:t> </a:t>
            </a:r>
            <a:r>
              <a:rPr lang="en-US" altLang="zh-CN" i="1" dirty="0">
                <a:solidFill>
                  <a:srgbClr val="0068B7"/>
                </a:solidFill>
              </a:rPr>
              <a:t>‘This is really written in English, but it </a:t>
            </a:r>
            <a:r>
              <a:rPr lang="en-US" altLang="zh-CN" i="1" dirty="0">
                <a:solidFill>
                  <a:schemeClr val="accent6"/>
                </a:solidFill>
              </a:rPr>
              <a:t>has been coded</a:t>
            </a:r>
            <a:r>
              <a:rPr lang="en-US" altLang="zh-CN" i="1" dirty="0">
                <a:solidFill>
                  <a:srgbClr val="0068B7"/>
                </a:solidFill>
              </a:rPr>
              <a:t> in some strange symbols. I will now proceed to </a:t>
            </a:r>
            <a:r>
              <a:rPr lang="en-US" altLang="zh-CN" i="1" dirty="0">
                <a:solidFill>
                  <a:schemeClr val="accent6"/>
                </a:solidFill>
              </a:rPr>
              <a:t>decode</a:t>
            </a:r>
            <a:r>
              <a:rPr lang="zh-CN" altLang="en-US" i="1" dirty="0">
                <a:solidFill>
                  <a:srgbClr val="0068B7"/>
                </a:solidFill>
              </a:rPr>
              <a:t>’</a:t>
            </a:r>
            <a:r>
              <a:rPr lang="en-US" altLang="zh-CN" i="1" dirty="0">
                <a:solidFill>
                  <a:srgbClr val="0068B7"/>
                </a:solidFill>
              </a:rPr>
              <a:t>.</a:t>
            </a:r>
            <a:endParaRPr lang="en-US" altLang="zh-CN" i="1" dirty="0">
              <a:solidFill>
                <a:srgbClr val="0068B7"/>
              </a:solidFill>
            </a:endParaRPr>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2050" name="Picture 2" descr="undefined"/>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724705" y="1108433"/>
            <a:ext cx="1949770" cy="155981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9612803" y="2668249"/>
            <a:ext cx="2173573" cy="646331"/>
          </a:xfrm>
          <a:prstGeom prst="rect">
            <a:avLst/>
          </a:prstGeom>
          <a:noFill/>
        </p:spPr>
        <p:txBody>
          <a:bodyPr wrap="square">
            <a:spAutoFit/>
          </a:bodyPr>
          <a:lstStyle/>
          <a:p>
            <a:pPr algn="ctr"/>
            <a:r>
              <a:rPr lang="en-US" dirty="0"/>
              <a:t>Warren Weaver</a:t>
            </a:r>
            <a:endParaRPr lang="en-US" dirty="0"/>
          </a:p>
          <a:p>
            <a:pPr algn="ctr"/>
            <a:r>
              <a:rPr lang="en-US" altLang="zh-CN" dirty="0"/>
              <a:t>1894-1978</a:t>
            </a:r>
            <a:endParaRPr lang="en-US" dirty="0"/>
          </a:p>
        </p:txBody>
      </p:sp>
      <p:pic>
        <p:nvPicPr>
          <p:cNvPr id="7"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22312" y="3429000"/>
            <a:ext cx="1952162" cy="2653165"/>
          </a:xfrm>
          <a:prstGeom prst="rect">
            <a:avLst/>
          </a:prstGeom>
          <a:noFill/>
          <a:extLst>
            <a:ext uri="{909E8E84-426E-40DD-AFC4-6F175D3DCCD1}">
              <a14:hiddenFill xmlns:a14="http://schemas.microsoft.com/office/drawing/2010/main">
                <a:solidFill>
                  <a:srgbClr val="FFFFFF"/>
                </a:solidFill>
              </a14:hiddenFill>
            </a:ext>
          </a:extLst>
        </p:spPr>
      </p:pic>
      <p:sp>
        <p:nvSpPr>
          <p:cNvPr id="8" name="Content Placeholder 2"/>
          <p:cNvSpPr txBox="1"/>
          <p:nvPr/>
        </p:nvSpPr>
        <p:spPr bwMode="auto">
          <a:xfrm>
            <a:off x="9812612" y="6075975"/>
            <a:ext cx="1771562" cy="599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defTabSz="457200">
              <a:defRPr>
                <a:solidFill>
                  <a:schemeClr val="tx1"/>
                </a:solidFill>
                <a:latin typeface="Calibri" panose="020F0502020204030204" charset="0"/>
                <a:ea typeface="宋体" panose="02010600030101010101" pitchFamily="2" charset="-122"/>
              </a:defRPr>
            </a:lvl1pPr>
            <a:lvl2pPr marL="742950" indent="-285750" defTabSz="457200">
              <a:defRPr>
                <a:solidFill>
                  <a:schemeClr val="tx1"/>
                </a:solidFill>
                <a:latin typeface="Calibri" panose="020F0502020204030204" charset="0"/>
                <a:ea typeface="宋体" panose="02010600030101010101" pitchFamily="2" charset="-122"/>
              </a:defRPr>
            </a:lvl2pPr>
            <a:lvl3pPr marL="1143000" indent="-228600" defTabSz="457200">
              <a:defRPr>
                <a:solidFill>
                  <a:schemeClr val="tx1"/>
                </a:solidFill>
                <a:latin typeface="Calibri" panose="020F0502020204030204" charset="0"/>
                <a:ea typeface="宋体" panose="02010600030101010101" pitchFamily="2" charset="-122"/>
              </a:defRPr>
            </a:lvl3pPr>
            <a:lvl4pPr marL="1600200" indent="-228600" defTabSz="457200">
              <a:defRPr>
                <a:solidFill>
                  <a:schemeClr val="tx1"/>
                </a:solidFill>
                <a:latin typeface="Calibri" panose="020F0502020204030204" charset="0"/>
                <a:ea typeface="宋体" panose="02010600030101010101" pitchFamily="2" charset="-122"/>
              </a:defRPr>
            </a:lvl4pPr>
            <a:lvl5pPr marL="2057400" indent="-228600" defTabSz="457200">
              <a:defRPr>
                <a:solidFill>
                  <a:schemeClr val="tx1"/>
                </a:solidFill>
                <a:latin typeface="Calibri" panose="020F0502020204030204" charset="0"/>
                <a:ea typeface="宋体" panose="02010600030101010101" pitchFamily="2" charset="-122"/>
              </a:defRPr>
            </a:lvl5pPr>
            <a:lvl6pPr marL="2514600" indent="-228600" defTabSz="4572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6pPr>
            <a:lvl7pPr marL="2971800" indent="-228600" defTabSz="4572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7pPr>
            <a:lvl8pPr marL="3429000" indent="-228600" defTabSz="4572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8pPr>
            <a:lvl9pPr marL="3886200" indent="-228600" defTabSz="457200" eaLnBrk="0" fontAlgn="base" hangingPunct="0">
              <a:spcBef>
                <a:spcPct val="0"/>
              </a:spcBef>
              <a:spcAft>
                <a:spcPct val="0"/>
              </a:spcAft>
              <a:defRPr>
                <a:solidFill>
                  <a:schemeClr val="tx1"/>
                </a:solidFill>
                <a:latin typeface="Calibri" panose="020F0502020204030204" charset="0"/>
                <a:ea typeface="宋体" panose="02010600030101010101" pitchFamily="2" charset="-122"/>
              </a:defRPr>
            </a:lvl9pPr>
          </a:lstStyle>
          <a:p>
            <a:pPr marL="0" marR="0" lvl="0" indent="0" algn="ctr" defTabSz="914400" fontAlgn="auto">
              <a:lnSpc>
                <a:spcPct val="100000"/>
              </a:lnSpc>
              <a:spcBef>
                <a:spcPts val="1000"/>
              </a:spcBef>
              <a:spcAft>
                <a:spcPts val="0"/>
              </a:spcAft>
              <a:buClr>
                <a:srgbClr val="4472C4"/>
              </a:buClr>
              <a:buSzTx/>
              <a:defRPr/>
            </a:pPr>
            <a:r>
              <a:rPr lang="en-US" altLang="zh-CN" dirty="0">
                <a:latin typeface="+mn-lt"/>
                <a:ea typeface="+mn-ea"/>
              </a:rPr>
              <a:t>Alan Turing,</a:t>
            </a:r>
            <a:r>
              <a:rPr lang="zh-CN" altLang="en-US" dirty="0">
                <a:latin typeface="+mn-lt"/>
                <a:ea typeface="+mn-ea"/>
              </a:rPr>
              <a:t> </a:t>
            </a:r>
            <a:r>
              <a:rPr lang="en-US" altLang="zh-CN" dirty="0">
                <a:latin typeface="+mn-lt"/>
                <a:ea typeface="+mn-ea"/>
              </a:rPr>
              <a:t>1912-1954</a:t>
            </a:r>
            <a:endParaRPr lang="en-US" altLang="zh-CN" dirty="0">
              <a:latin typeface="+mn-lt"/>
              <a:ea typeface="+mn-ea"/>
            </a:endParaRPr>
          </a:p>
        </p:txBody>
      </p:sp>
      <p:sp>
        <p:nvSpPr>
          <p:cNvPr id="9" name="Content Placeholder 2"/>
          <p:cNvSpPr txBox="1"/>
          <p:nvPr/>
        </p:nvSpPr>
        <p:spPr>
          <a:xfrm>
            <a:off x="479425" y="3915767"/>
            <a:ext cx="8761386" cy="2450310"/>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Alan Turing</a:t>
            </a:r>
            <a:r>
              <a:rPr lang="zh-CN" altLang="en-US" dirty="0"/>
              <a:t> </a:t>
            </a:r>
            <a:r>
              <a:rPr lang="en-US" altLang="zh-CN" dirty="0"/>
              <a:t>wrote</a:t>
            </a:r>
            <a:r>
              <a:rPr lang="zh-CN" altLang="en-US" dirty="0"/>
              <a:t> </a:t>
            </a:r>
            <a:r>
              <a:rPr lang="en-US" altLang="zh-CN" dirty="0"/>
              <a:t>“Computing Machinery and Intelligence”</a:t>
            </a:r>
            <a:r>
              <a:rPr lang="zh-CN" altLang="en-US" dirty="0"/>
              <a:t> </a:t>
            </a:r>
            <a:r>
              <a:rPr lang="en-US" altLang="zh-CN" dirty="0"/>
              <a:t>in</a:t>
            </a:r>
            <a:r>
              <a:rPr lang="zh-CN" altLang="en-US" dirty="0"/>
              <a:t> </a:t>
            </a:r>
            <a:r>
              <a:rPr lang="en-US" altLang="zh-CN" dirty="0"/>
              <a:t>1950</a:t>
            </a:r>
            <a:r>
              <a:rPr lang="zh-CN" altLang="en-US" dirty="0"/>
              <a:t> </a:t>
            </a:r>
            <a:r>
              <a:rPr lang="en-US" altLang="zh-CN" dirty="0"/>
              <a:t>(proposed</a:t>
            </a:r>
            <a:r>
              <a:rPr lang="zh-CN" altLang="en-US" dirty="0"/>
              <a:t> </a:t>
            </a:r>
            <a:r>
              <a:rPr lang="en-US" altLang="zh-CN" dirty="0"/>
              <a:t>the</a:t>
            </a:r>
            <a:r>
              <a:rPr lang="zh-CN" altLang="en-US" dirty="0"/>
              <a:t> </a:t>
            </a:r>
            <a:r>
              <a:rPr lang="en-US" altLang="zh-CN" dirty="0"/>
              <a:t>Turing</a:t>
            </a:r>
            <a:r>
              <a:rPr lang="zh-CN" altLang="en-US" dirty="0"/>
              <a:t> </a:t>
            </a:r>
            <a:r>
              <a:rPr lang="en-US" altLang="zh-CN" dirty="0"/>
              <a:t>test)</a:t>
            </a:r>
            <a:endParaRPr lang="en-US" altLang="zh-CN" dirty="0"/>
          </a:p>
          <a:p>
            <a:pPr lvl="1"/>
            <a:r>
              <a:rPr lang="en-US" i="1" dirty="0">
                <a:solidFill>
                  <a:srgbClr val="0068B7"/>
                </a:solidFill>
              </a:rPr>
              <a:t>I propose to consider the question, “Can machines think?” This should begin with definitions of the meaning of the terms “machine” and “think.” </a:t>
            </a:r>
            <a:endParaRPr lang="en-US" i="1" dirty="0">
              <a:solidFill>
                <a:srgbClr val="0068B7"/>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 ? * + .</a:t>
            </a:r>
            <a:endParaRPr lang="zh-CN" altLang="en-US" dirty="0"/>
          </a:p>
        </p:txBody>
      </p:sp>
      <p:graphicFrame>
        <p:nvGraphicFramePr>
          <p:cNvPr id="5" name="Table 2"/>
          <p:cNvGraphicFramePr>
            <a:graphicFrameLocks noGrp="1"/>
          </p:cNvGraphicFramePr>
          <p:nvPr/>
        </p:nvGraphicFramePr>
        <p:xfrm>
          <a:off x="977107" y="1447149"/>
          <a:ext cx="10228263" cy="2918844"/>
        </p:xfrm>
        <a:graphic>
          <a:graphicData uri="http://schemas.openxmlformats.org/drawingml/2006/table">
            <a:tbl>
              <a:tblPr firstRow="1" bandRow="1">
                <a:tableStyleId>{5C22544A-7EE6-4342-B048-85BDC9FD1C3A}</a:tableStyleId>
              </a:tblPr>
              <a:tblGrid>
                <a:gridCol w="1608547"/>
                <a:gridCol w="3757013"/>
                <a:gridCol w="4862703"/>
              </a:tblGrid>
              <a:tr h="370840">
                <a:tc>
                  <a:txBody>
                    <a:bodyPr/>
                    <a:lstStyle/>
                    <a:p>
                      <a:pPr algn="ctr">
                        <a:lnSpc>
                          <a:spcPct val="150000"/>
                        </a:lnSpc>
                      </a:pPr>
                      <a:r>
                        <a:rPr lang="en-US" sz="2000" dirty="0">
                          <a:latin typeface="+mn-lt"/>
                        </a:rPr>
                        <a:t>Pattern</a:t>
                      </a:r>
                      <a:endParaRPr lang="en-US" sz="2000" dirty="0">
                        <a:latin typeface="+mn-lt"/>
                      </a:endParaRPr>
                    </a:p>
                  </a:txBody>
                  <a:tcPr/>
                </a:tc>
                <a:tc>
                  <a:txBody>
                    <a:bodyPr/>
                    <a:lstStyle/>
                    <a:p>
                      <a:pPr algn="ctr">
                        <a:lnSpc>
                          <a:spcPct val="150000"/>
                        </a:lnSpc>
                      </a:pPr>
                      <a:r>
                        <a:rPr lang="en-US" sz="2000" dirty="0">
                          <a:latin typeface="+mn-lt"/>
                        </a:rPr>
                        <a:t>Matches</a:t>
                      </a:r>
                      <a:endParaRPr lang="en-US" sz="2000" dirty="0">
                        <a:latin typeface="+mn-lt"/>
                      </a:endParaRPr>
                    </a:p>
                  </a:txBody>
                  <a:tcPr/>
                </a:tc>
                <a:tc>
                  <a:txBody>
                    <a:bodyPr/>
                    <a:lstStyle/>
                    <a:p>
                      <a:pPr algn="ctr">
                        <a:lnSpc>
                          <a:spcPct val="150000"/>
                        </a:lnSpc>
                      </a:pPr>
                      <a:r>
                        <a:rPr lang="en-US" sz="2000" dirty="0">
                          <a:latin typeface="+mn-lt"/>
                        </a:rPr>
                        <a:t>Matched examples</a:t>
                      </a:r>
                      <a:endParaRPr lang="en-US" sz="2000" dirty="0">
                        <a:latin typeface="+mn-lt"/>
                      </a:endParaRPr>
                    </a:p>
                  </a:txBody>
                  <a:tcPr/>
                </a:tc>
              </a:tr>
              <a:tr h="370840">
                <a:tc>
                  <a:txBody>
                    <a:bodyPr/>
                    <a:lstStyle/>
                    <a:p>
                      <a:pPr algn="ctr">
                        <a:lnSpc>
                          <a:spcPct val="150000"/>
                        </a:lnSpc>
                      </a:pPr>
                      <a:r>
                        <a:rPr lang="en-US" sz="2000" dirty="0" err="1">
                          <a:solidFill>
                            <a:srgbClr val="CC0000"/>
                          </a:solidFill>
                          <a:latin typeface="+mn-lt"/>
                          <a:cs typeface="Courier"/>
                        </a:rPr>
                        <a:t>colou?r</a:t>
                      </a:r>
                      <a:endParaRPr lang="en-US" sz="2000" dirty="0">
                        <a:latin typeface="+mn-lt"/>
                      </a:endParaRPr>
                    </a:p>
                  </a:txBody>
                  <a:tcPr/>
                </a:tc>
                <a:tc>
                  <a:txBody>
                    <a:bodyPr/>
                    <a:lstStyle/>
                    <a:p>
                      <a:pPr algn="ctr">
                        <a:lnSpc>
                          <a:spcPct val="150000"/>
                        </a:lnSpc>
                      </a:pPr>
                      <a:r>
                        <a:rPr lang="en-US" sz="2000" dirty="0">
                          <a:latin typeface="+mn-lt"/>
                        </a:rPr>
                        <a:t>Optional</a:t>
                      </a:r>
                      <a:r>
                        <a:rPr lang="en-US" sz="2000" baseline="0" dirty="0">
                          <a:latin typeface="+mn-lt"/>
                        </a:rPr>
                        <a:t> previous char</a:t>
                      </a:r>
                      <a:endParaRPr lang="en-US" sz="2000" dirty="0">
                        <a:latin typeface="+mn-lt"/>
                      </a:endParaRPr>
                    </a:p>
                  </a:txBody>
                  <a:tcPr/>
                </a:tc>
                <a:tc>
                  <a:txBody>
                    <a:bodyPr/>
                    <a:lstStyle/>
                    <a:p>
                      <a:pPr algn="ctr">
                        <a:lnSpc>
                          <a:spcPct val="150000"/>
                        </a:lnSpc>
                      </a:pPr>
                      <a:r>
                        <a:rPr lang="en-US" sz="2000" u="sng" dirty="0">
                          <a:solidFill>
                            <a:srgbClr val="0000FF"/>
                          </a:solidFill>
                          <a:latin typeface="+mn-lt"/>
                          <a:cs typeface="Courier"/>
                        </a:rPr>
                        <a:t>color</a:t>
                      </a:r>
                      <a:r>
                        <a:rPr lang="en-US" sz="2000" u="none" dirty="0">
                          <a:latin typeface="+mn-lt"/>
                          <a:cs typeface="Courier"/>
                        </a:rPr>
                        <a:t>    </a:t>
                      </a:r>
                      <a:r>
                        <a:rPr lang="en-US" sz="2000" u="sng" dirty="0" err="1">
                          <a:solidFill>
                            <a:srgbClr val="0000FF"/>
                          </a:solidFill>
                          <a:latin typeface="+mn-lt"/>
                          <a:cs typeface="Courier"/>
                        </a:rPr>
                        <a:t>colour</a:t>
                      </a:r>
                      <a:endParaRPr lang="en-US" sz="2000" u="sng" dirty="0">
                        <a:solidFill>
                          <a:srgbClr val="0000FF"/>
                        </a:solidFill>
                        <a:latin typeface="+mn-lt"/>
                        <a:cs typeface="Courier"/>
                      </a:endParaRPr>
                    </a:p>
                  </a:txBody>
                  <a:tcPr/>
                </a:tc>
              </a:tr>
              <a:tr h="370840">
                <a:tc>
                  <a:txBody>
                    <a:bodyPr/>
                    <a:lstStyle/>
                    <a:p>
                      <a:pPr algn="ctr">
                        <a:lnSpc>
                          <a:spcPct val="150000"/>
                        </a:lnSpc>
                      </a:pPr>
                      <a:r>
                        <a:rPr lang="en-US" sz="2000" dirty="0" err="1">
                          <a:solidFill>
                            <a:srgbClr val="CC0000"/>
                          </a:solidFill>
                          <a:latin typeface="+mn-lt"/>
                          <a:cs typeface="Courier"/>
                        </a:rPr>
                        <a:t>oo</a:t>
                      </a:r>
                      <a:r>
                        <a:rPr lang="en-US" sz="2000" dirty="0">
                          <a:solidFill>
                            <a:srgbClr val="CC0000"/>
                          </a:solidFill>
                          <a:latin typeface="+mn-lt"/>
                          <a:cs typeface="Courier"/>
                        </a:rPr>
                        <a:t>*h!</a:t>
                      </a:r>
                      <a:endParaRPr lang="en-US" sz="2000" dirty="0">
                        <a:latin typeface="+mn-lt"/>
                      </a:endParaRPr>
                    </a:p>
                  </a:txBody>
                  <a:tcPr/>
                </a:tc>
                <a:tc>
                  <a:txBody>
                    <a:bodyPr/>
                    <a:lstStyle/>
                    <a:p>
                      <a:pPr algn="ctr">
                        <a:lnSpc>
                          <a:spcPct val="150000"/>
                        </a:lnSpc>
                      </a:pPr>
                      <a:r>
                        <a:rPr lang="en-US" sz="2000" dirty="0">
                          <a:solidFill>
                            <a:srgbClr val="000000"/>
                          </a:solidFill>
                          <a:latin typeface="+mn-lt"/>
                        </a:rPr>
                        <a:t>0 or more of</a:t>
                      </a:r>
                      <a:r>
                        <a:rPr lang="en-US" sz="2000" baseline="0" dirty="0">
                          <a:solidFill>
                            <a:srgbClr val="000000"/>
                          </a:solidFill>
                          <a:latin typeface="+mn-lt"/>
                        </a:rPr>
                        <a:t> </a:t>
                      </a:r>
                      <a:r>
                        <a:rPr lang="en-US" sz="2000" dirty="0">
                          <a:solidFill>
                            <a:srgbClr val="000000"/>
                          </a:solidFill>
                          <a:latin typeface="+mn-lt"/>
                        </a:rPr>
                        <a:t>previous char</a:t>
                      </a:r>
                      <a:endParaRPr lang="en-US" sz="2000" dirty="0">
                        <a:solidFill>
                          <a:srgbClr val="000000"/>
                        </a:solidFill>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tr>
              <a:tr h="370840">
                <a:tc>
                  <a:txBody>
                    <a:bodyPr/>
                    <a:lstStyle/>
                    <a:p>
                      <a:pPr algn="ctr">
                        <a:lnSpc>
                          <a:spcPct val="150000"/>
                        </a:lnSpc>
                      </a:pPr>
                      <a:r>
                        <a:rPr lang="en-US" sz="2000" dirty="0" err="1">
                          <a:solidFill>
                            <a:srgbClr val="CC0000"/>
                          </a:solidFill>
                          <a:latin typeface="+mn-lt"/>
                          <a:cs typeface="Courier"/>
                        </a:rPr>
                        <a:t>o+h</a:t>
                      </a:r>
                      <a:r>
                        <a:rPr lang="en-US" sz="2000" dirty="0">
                          <a:solidFill>
                            <a:srgbClr val="CC0000"/>
                          </a:solidFill>
                          <a:latin typeface="+mn-lt"/>
                          <a:cs typeface="Courier"/>
                        </a:rPr>
                        <a:t>!</a:t>
                      </a:r>
                      <a:endParaRPr lang="en-US" sz="2000" dirty="0">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defRPr/>
                      </a:pPr>
                      <a:r>
                        <a:rPr lang="en-US" sz="2000" dirty="0">
                          <a:solidFill>
                            <a:srgbClr val="000000"/>
                          </a:solidFill>
                          <a:latin typeface="+mn-lt"/>
                        </a:rPr>
                        <a:t>1 or more of previous char</a:t>
                      </a:r>
                      <a:endParaRPr lang="en-US" sz="2000" dirty="0">
                        <a:solidFill>
                          <a:srgbClr val="000000"/>
                        </a:solidFill>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defRPr/>
                      </a:pPr>
                      <a:r>
                        <a:rPr lang="en-US" sz="2000" u="sng" dirty="0">
                          <a:solidFill>
                            <a:srgbClr val="3366FF"/>
                          </a:solidFill>
                          <a:latin typeface="+mn-lt"/>
                          <a:cs typeface="Courier"/>
                        </a:rPr>
                        <a:t>oh!</a:t>
                      </a:r>
                      <a:r>
                        <a:rPr lang="en-US" sz="2000" u="none" dirty="0">
                          <a:solidFill>
                            <a:srgbClr val="3366FF"/>
                          </a:solidFill>
                          <a:latin typeface="+mn-lt"/>
                          <a:cs typeface="Courier"/>
                        </a:rPr>
                        <a:t> </a:t>
                      </a:r>
                      <a:r>
                        <a:rPr lang="en-US" sz="2000" u="sng" dirty="0">
                          <a:solidFill>
                            <a:srgbClr val="3366FF"/>
                          </a:solidFill>
                          <a:latin typeface="+mn-lt"/>
                          <a:cs typeface="Courier"/>
                        </a:rPr>
                        <a:t>ooh!</a:t>
                      </a:r>
                      <a:r>
                        <a:rPr lang="en-US" sz="2000" u="none" dirty="0">
                          <a:solidFill>
                            <a:srgbClr val="000000"/>
                          </a:solidFill>
                          <a:latin typeface="+mn-lt"/>
                          <a:cs typeface="Courier"/>
                        </a:rPr>
                        <a:t>  </a:t>
                      </a:r>
                      <a:r>
                        <a:rPr lang="en-US" sz="2000" u="sng" dirty="0" err="1">
                          <a:solidFill>
                            <a:srgbClr val="3366FF"/>
                          </a:solidFill>
                          <a:latin typeface="+mn-lt"/>
                          <a:cs typeface="Courier"/>
                        </a:rPr>
                        <a:t>oooh</a:t>
                      </a:r>
                      <a:r>
                        <a:rPr lang="en-US" sz="2000" u="sng" dirty="0">
                          <a:solidFill>
                            <a:srgbClr val="3366FF"/>
                          </a:solidFill>
                          <a:latin typeface="+mn-lt"/>
                          <a:cs typeface="Courier"/>
                        </a:rPr>
                        <a:t>!</a:t>
                      </a:r>
                      <a:r>
                        <a:rPr lang="en-US" sz="2000" u="none" dirty="0">
                          <a:solidFill>
                            <a:srgbClr val="3366FF"/>
                          </a:solidFill>
                          <a:latin typeface="+mn-lt"/>
                          <a:cs typeface="Courier"/>
                        </a:rPr>
                        <a:t> </a:t>
                      </a:r>
                      <a:r>
                        <a:rPr lang="en-US" sz="2000" u="sng" dirty="0" err="1">
                          <a:solidFill>
                            <a:srgbClr val="3366FF"/>
                          </a:solidFill>
                          <a:latin typeface="+mn-lt"/>
                          <a:cs typeface="Courier"/>
                        </a:rPr>
                        <a:t>ooooh</a:t>
                      </a:r>
                      <a:r>
                        <a:rPr lang="en-US" sz="2000" u="sng" dirty="0">
                          <a:solidFill>
                            <a:srgbClr val="3366FF"/>
                          </a:solidFill>
                          <a:latin typeface="+mn-lt"/>
                          <a:cs typeface="Courier"/>
                        </a:rPr>
                        <a:t>!</a:t>
                      </a:r>
                      <a:endParaRPr lang="en-US" sz="2000" u="none" dirty="0">
                        <a:solidFill>
                          <a:srgbClr val="000000"/>
                        </a:solidFill>
                        <a:latin typeface="+mn-lt"/>
                        <a:cs typeface="Courier"/>
                      </a:endParaRPr>
                    </a:p>
                  </a:txBody>
                  <a:tcPr/>
                </a:tc>
              </a:tr>
              <a:tr h="370840">
                <a:tc>
                  <a:txBody>
                    <a:bodyPr/>
                    <a:lstStyle/>
                    <a:p>
                      <a:pPr marL="0" marR="0" indent="0" algn="ctr" defTabSz="457200" rtl="0" eaLnBrk="1" fontAlgn="auto" latinLnBrk="0" hangingPunct="1">
                        <a:lnSpc>
                          <a:spcPct val="150000"/>
                        </a:lnSpc>
                        <a:spcBef>
                          <a:spcPts val="0"/>
                        </a:spcBef>
                        <a:spcAft>
                          <a:spcPts val="0"/>
                        </a:spcAft>
                        <a:buClrTx/>
                        <a:buSzTx/>
                        <a:buFontTx/>
                        <a:buNone/>
                        <a:defRPr/>
                      </a:pPr>
                      <a:r>
                        <a:rPr lang="en-US" sz="2000" dirty="0">
                          <a:solidFill>
                            <a:srgbClr val="CC0000"/>
                          </a:solidFill>
                          <a:latin typeface="+mn-lt"/>
                          <a:cs typeface="Courier"/>
                        </a:rPr>
                        <a:t>baa+</a:t>
                      </a:r>
                      <a:endParaRPr lang="en-US" sz="2000" dirty="0">
                        <a:latin typeface="+mn-lt"/>
                      </a:endParaRPr>
                    </a:p>
                  </a:txBody>
                  <a:tcPr/>
                </a:tc>
                <a:tc>
                  <a:txBody>
                    <a:bodyPr/>
                    <a:lstStyle/>
                    <a:p>
                      <a:pPr marL="0" marR="0" lvl="0" indent="0" algn="ctr" defTabSz="914400" rtl="0" eaLnBrk="1" fontAlgn="auto" latinLnBrk="0" hangingPunct="1">
                        <a:lnSpc>
                          <a:spcPct val="150000"/>
                        </a:lnSpc>
                        <a:spcBef>
                          <a:spcPts val="0"/>
                        </a:spcBef>
                        <a:spcAft>
                          <a:spcPts val="0"/>
                        </a:spcAft>
                        <a:buClrTx/>
                        <a:buSzTx/>
                        <a:buFontTx/>
                        <a:buNone/>
                        <a:defRPr/>
                      </a:pPr>
                      <a:r>
                        <a:rPr lang="en-US" altLang="zh-CN" sz="2000" dirty="0">
                          <a:solidFill>
                            <a:srgbClr val="000000"/>
                          </a:solidFill>
                          <a:latin typeface="+mn-lt"/>
                        </a:rPr>
                        <a:t>1 or more of previous char</a:t>
                      </a:r>
                      <a:endParaRPr lang="en-US" altLang="zh-CN" sz="2000" dirty="0">
                        <a:solidFill>
                          <a:srgbClr val="000000"/>
                        </a:solidFill>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defRPr/>
                      </a:pPr>
                      <a:r>
                        <a:rPr lang="en-US" sz="2000" u="sng" dirty="0">
                          <a:solidFill>
                            <a:srgbClr val="3366FF"/>
                          </a:solidFill>
                          <a:latin typeface="+mn-lt"/>
                          <a:cs typeface="Courier"/>
                        </a:rPr>
                        <a:t>baa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t>
                      </a:r>
                      <a:r>
                        <a:rPr lang="en-US" sz="2000" u="none" baseline="0" dirty="0">
                          <a:solidFill>
                            <a:srgbClr val="3366FF"/>
                          </a:solidFill>
                          <a:latin typeface="+mn-lt"/>
                          <a:cs typeface="Courier"/>
                        </a:rPr>
                        <a:t> </a:t>
                      </a:r>
                      <a:r>
                        <a:rPr lang="en-US" sz="2000" u="sng" baseline="0" dirty="0" err="1">
                          <a:solidFill>
                            <a:srgbClr val="3366FF"/>
                          </a:solidFill>
                          <a:latin typeface="+mn-lt"/>
                          <a:cs typeface="Courier"/>
                        </a:rPr>
                        <a:t>baaaaa</a:t>
                      </a:r>
                      <a:endParaRPr lang="en-US" sz="2000" u="none" dirty="0">
                        <a:solidFill>
                          <a:srgbClr val="000000"/>
                        </a:solidFill>
                        <a:latin typeface="+mn-lt"/>
                        <a:cs typeface="Courier"/>
                      </a:endParaRPr>
                    </a:p>
                  </a:txBody>
                  <a:tcPr/>
                </a:tc>
              </a:tr>
              <a:tr h="370840">
                <a:tc>
                  <a:txBody>
                    <a:bodyPr/>
                    <a:lstStyle/>
                    <a:p>
                      <a:pPr marL="0" marR="0" indent="0" algn="ctr" defTabSz="457200" rtl="0" eaLnBrk="1" fontAlgn="auto" latinLnBrk="0" hangingPunct="1">
                        <a:lnSpc>
                          <a:spcPct val="150000"/>
                        </a:lnSpc>
                        <a:spcBef>
                          <a:spcPts val="0"/>
                        </a:spcBef>
                        <a:spcAft>
                          <a:spcPts val="0"/>
                        </a:spcAft>
                        <a:buClrTx/>
                        <a:buSzTx/>
                        <a:buFontTx/>
                        <a:buNone/>
                        <a:defRPr/>
                      </a:pPr>
                      <a:r>
                        <a:rPr lang="en-US" sz="2000" dirty="0" err="1">
                          <a:solidFill>
                            <a:srgbClr val="CC0000"/>
                          </a:solidFill>
                          <a:latin typeface="+mn-lt"/>
                          <a:cs typeface="Courier"/>
                        </a:rPr>
                        <a:t>beg.n</a:t>
                      </a:r>
                      <a:endParaRPr lang="en-US" sz="2000" dirty="0">
                        <a:latin typeface="+mn-lt"/>
                      </a:endParaRPr>
                    </a:p>
                  </a:txBody>
                  <a:tcPr/>
                </a:tc>
                <a:tc>
                  <a:txBody>
                    <a:bodyPr/>
                    <a:lstStyle/>
                    <a:p>
                      <a:pPr algn="ctr">
                        <a:lnSpc>
                          <a:spcPct val="150000"/>
                        </a:lnSpc>
                      </a:pPr>
                      <a:r>
                        <a:rPr lang="en-US" sz="2000" dirty="0">
                          <a:latin typeface="+mn-lt"/>
                        </a:rPr>
                        <a:t>any char</a:t>
                      </a:r>
                      <a:endParaRPr lang="en-US" sz="2000" dirty="0">
                        <a:latin typeface="+mn-lt"/>
                      </a:endParaRPr>
                    </a:p>
                  </a:txBody>
                  <a:tcPr/>
                </a:tc>
                <a:tc>
                  <a:txBody>
                    <a:bodyPr/>
                    <a:lstStyle/>
                    <a:p>
                      <a:pPr marL="0" marR="0" indent="0" algn="ctr" defTabSz="457200" rtl="0" eaLnBrk="1" fontAlgn="auto" latinLnBrk="0" hangingPunct="1">
                        <a:lnSpc>
                          <a:spcPct val="150000"/>
                        </a:lnSpc>
                        <a:spcBef>
                          <a:spcPts val="0"/>
                        </a:spcBef>
                        <a:spcAft>
                          <a:spcPts val="0"/>
                        </a:spcAft>
                        <a:buClrTx/>
                        <a:buSzTx/>
                        <a:buFontTx/>
                        <a:buNone/>
                        <a:defRPr/>
                      </a:pPr>
                      <a:r>
                        <a:rPr lang="en-US" sz="2000" u="sng" dirty="0">
                          <a:solidFill>
                            <a:srgbClr val="3366FF"/>
                          </a:solidFill>
                          <a:latin typeface="+mn-lt"/>
                          <a:cs typeface="Courier"/>
                        </a:rPr>
                        <a:t>begin </a:t>
                      </a:r>
                      <a:r>
                        <a:rPr lang="en-US" sz="2000" u="sng" baseline="0" dirty="0">
                          <a:solidFill>
                            <a:srgbClr val="3366FF"/>
                          </a:solidFill>
                          <a:latin typeface="+mn-lt"/>
                          <a:cs typeface="Courier"/>
                        </a:rPr>
                        <a:t>begun begun beg3n</a:t>
                      </a:r>
                      <a:endParaRPr lang="en-US" sz="2000" u="none" dirty="0">
                        <a:solidFill>
                          <a:srgbClr val="000000"/>
                        </a:solidFill>
                        <a:latin typeface="+mn-lt"/>
                        <a:cs typeface="Courier"/>
                      </a:endParaRPr>
                    </a:p>
                  </a:txBody>
                  <a:tcPr/>
                </a:tc>
              </a:tr>
            </a:tbl>
          </a:graphicData>
        </a:graphic>
      </p:graphicFrame>
      <p:pic>
        <p:nvPicPr>
          <p:cNvPr id="6" name="图片 5"/>
          <p:cNvPicPr>
            <a:picLocks noChangeAspect="1"/>
          </p:cNvPicPr>
          <p:nvPr/>
        </p:nvPicPr>
        <p:blipFill rotWithShape="1">
          <a:blip r:embed="rId1"/>
          <a:srcRect t="32480"/>
          <a:stretch>
            <a:fillRect/>
          </a:stretch>
        </p:blipFill>
        <p:spPr>
          <a:xfrm>
            <a:off x="1138237" y="4961421"/>
            <a:ext cx="6259133" cy="1179972"/>
          </a:xfrm>
          <a:prstGeom prst="rect">
            <a:avLst/>
          </a:prstGeom>
        </p:spPr>
      </p:pic>
      <p:pic>
        <p:nvPicPr>
          <p:cNvPr id="7" name="图片 6"/>
          <p:cNvPicPr>
            <a:picLocks noChangeAspect="1"/>
          </p:cNvPicPr>
          <p:nvPr/>
        </p:nvPicPr>
        <p:blipFill rotWithShape="1">
          <a:blip r:embed="rId2"/>
          <a:srcRect r="4517" b="57534"/>
          <a:stretch>
            <a:fillRect/>
          </a:stretch>
        </p:blipFill>
        <p:spPr>
          <a:xfrm>
            <a:off x="1149448" y="6242332"/>
            <a:ext cx="6247922" cy="501086"/>
          </a:xfrm>
          <a:prstGeom prst="rect">
            <a:avLst/>
          </a:prstGeom>
        </p:spPr>
      </p:pic>
      <p:sp>
        <p:nvSpPr>
          <p:cNvPr id="10" name="灯片编号占位符 9"/>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 find all “the” in a text</a:t>
            </a:r>
            <a:endParaRPr lang="zh-CN" altLang="en-US" dirty="0"/>
          </a:p>
        </p:txBody>
      </p:sp>
      <p:sp>
        <p:nvSpPr>
          <p:cNvPr id="5" name="Rectangle 3"/>
          <p:cNvSpPr txBox="1">
            <a:spLocks noChangeArrowheads="1"/>
          </p:cNvSpPr>
          <p:nvPr/>
        </p:nvSpPr>
        <p:spPr>
          <a:xfrm>
            <a:off x="534631" y="1208720"/>
            <a:ext cx="10730269" cy="4629926"/>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1" fontAlgn="base" latinLnBrk="0" hangingPunct="1">
              <a:lnSpc>
                <a:spcPct val="90000"/>
              </a:lnSpc>
              <a:spcBef>
                <a:spcPts val="1000"/>
              </a:spcBef>
              <a:spcAft>
                <a:spcPct val="0"/>
              </a:spcAft>
              <a:buClrTx/>
              <a:buSzTx/>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rPr>
              <a:t> Find me all instances of the word “the” in a text.</a:t>
            </a:r>
            <a:endParaRPr kumimoji="0" lang="en-US" sz="32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endParaRPr>
          </a:p>
          <a:p>
            <a:pPr marL="457200" marR="0" lvl="1" indent="0" algn="l" defTabSz="914400" rtl="0" eaLnBrk="1" fontAlgn="base" latinLnBrk="0" hangingPunct="1">
              <a:lnSpc>
                <a:spcPct val="90000"/>
              </a:lnSpc>
              <a:spcBef>
                <a:spcPts val="5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rgbClr val="A50021"/>
                </a:solidFill>
                <a:effectLst/>
                <a:uLnTx/>
                <a:uFillTx/>
                <a:latin typeface="Arial" panose="020B0604020202020204"/>
                <a:ea typeface="宋体" panose="02010600030101010101" pitchFamily="2" charset="-122"/>
                <a:cs typeface="Courier"/>
              </a:rPr>
              <a:t>the</a:t>
            </a:r>
            <a:endParaRPr kumimoji="0" lang="en-US" sz="2800" b="0" i="0" u="none" strike="noStrike" kern="1200" cap="none" spc="0" normalizeH="0" baseline="0" noProof="0" dirty="0">
              <a:ln>
                <a:noFill/>
              </a:ln>
              <a:solidFill>
                <a:srgbClr val="A50021"/>
              </a:solidFill>
              <a:effectLst/>
              <a:uLnTx/>
              <a:uFillTx/>
              <a:latin typeface="Arial" panose="020B0604020202020204"/>
              <a:ea typeface="宋体" panose="02010600030101010101" pitchFamily="2" charset="-122"/>
              <a:cs typeface="Courier"/>
            </a:endParaRPr>
          </a:p>
          <a:p>
            <a:pPr marL="800100" marR="0" lvl="2" indent="0" algn="l" defTabSz="914400" rtl="0" eaLnBrk="1" fontAlgn="base" latinLnBrk="0" hangingPunct="1">
              <a:lnSpc>
                <a:spcPct val="90000"/>
              </a:lnSpc>
              <a:spcBef>
                <a:spcPts val="500"/>
              </a:spcBef>
              <a:spcAft>
                <a:spcPct val="0"/>
              </a:spcAft>
              <a:buClrTx/>
              <a:buSzTx/>
              <a:buFont typeface="Arial" panose="020B0604020202020204" pitchFamily="34" charset="0"/>
              <a:buNone/>
              <a:defRPr/>
            </a:pPr>
            <a:r>
              <a:rPr kumimoji="0" 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Calibri" panose="020F0502020204030204"/>
              </a:rPr>
              <a:t>                                                Misses capitalized examples</a:t>
            </a:r>
            <a:endParaRPr kumimoji="0" lang="en-US" sz="2400" b="0" i="0" u="none" strike="noStrike" kern="1200" cap="none" spc="0" normalizeH="0" baseline="0" noProof="0" dirty="0">
              <a:ln>
                <a:noFill/>
              </a:ln>
              <a:solidFill>
                <a:srgbClr val="000000"/>
              </a:solidFill>
              <a:effectLst/>
              <a:uLnTx/>
              <a:uFillTx/>
              <a:latin typeface="Arial" panose="020B0604020202020204"/>
              <a:ea typeface="宋体" panose="02010600030101010101" pitchFamily="2" charset="-122"/>
              <a:cs typeface="Calibri" panose="020F0502020204030204"/>
            </a:endParaRPr>
          </a:p>
          <a:p>
            <a:pPr marL="457200" marR="0" lvl="1" indent="0" algn="l" defTabSz="914400" rtl="0" eaLnBrk="1" fontAlgn="base" latinLnBrk="0" hangingPunct="1">
              <a:lnSpc>
                <a:spcPct val="90000"/>
              </a:lnSpc>
              <a:spcBef>
                <a:spcPts val="5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rgbClr val="009900"/>
                </a:solidFill>
                <a:effectLst/>
                <a:uLnTx/>
                <a:uFillTx/>
                <a:latin typeface="Arial" panose="020B0604020202020204"/>
                <a:ea typeface="宋体" panose="02010600030101010101" pitchFamily="2" charset="-122"/>
                <a:cs typeface="Courier"/>
              </a:rPr>
              <a:t>[</a:t>
            </a:r>
            <a:r>
              <a:rPr kumimoji="0" lang="en-US" sz="2800" b="0" i="0" u="none" strike="noStrike" kern="1200" cap="none" spc="0" normalizeH="0" baseline="0" noProof="0" dirty="0" err="1">
                <a:ln>
                  <a:noFill/>
                </a:ln>
                <a:solidFill>
                  <a:srgbClr val="009900"/>
                </a:solidFill>
                <a:effectLst/>
                <a:uLnTx/>
                <a:uFillTx/>
                <a:latin typeface="Arial" panose="020B0604020202020204"/>
                <a:ea typeface="宋体" panose="02010600030101010101" pitchFamily="2" charset="-122"/>
                <a:cs typeface="Courier"/>
              </a:rPr>
              <a:t>tT</a:t>
            </a:r>
            <a:r>
              <a:rPr kumimoji="0" lang="en-US" sz="2800" b="0" i="0" u="none" strike="noStrike" kern="1200" cap="none" spc="0" normalizeH="0" baseline="0" noProof="0" dirty="0">
                <a:ln>
                  <a:noFill/>
                </a:ln>
                <a:solidFill>
                  <a:srgbClr val="009900"/>
                </a:solidFill>
                <a:effectLst/>
                <a:uLnTx/>
                <a:uFillTx/>
                <a:latin typeface="Arial" panose="020B0604020202020204"/>
                <a:ea typeface="宋体" panose="02010600030101010101" pitchFamily="2" charset="-122"/>
                <a:cs typeface="Courier"/>
              </a:rPr>
              <a:t>]he</a:t>
            </a:r>
            <a:endParaRPr kumimoji="0" lang="en-US" sz="2800" b="0" i="0" u="none" strike="noStrike" kern="1200" cap="none" spc="0" normalizeH="0" baseline="0" noProof="0" dirty="0">
              <a:ln>
                <a:noFill/>
              </a:ln>
              <a:solidFill>
                <a:srgbClr val="009900"/>
              </a:solidFill>
              <a:effectLst/>
              <a:uLnTx/>
              <a:uFillTx/>
              <a:latin typeface="Arial" panose="020B0604020202020204"/>
              <a:ea typeface="宋体" panose="02010600030101010101" pitchFamily="2" charset="-122"/>
              <a:cs typeface="Courier"/>
            </a:endParaRPr>
          </a:p>
          <a:p>
            <a:pPr marL="800100" marR="0" lvl="2" indent="0" algn="l" defTabSz="914400" rtl="0" eaLnBrk="1" fontAlgn="base" latinLnBrk="0" hangingPunct="1">
              <a:lnSpc>
                <a:spcPct val="90000"/>
              </a:lnSpc>
              <a:spcBef>
                <a:spcPts val="500"/>
              </a:spcBef>
              <a:spcAft>
                <a:spcPct val="0"/>
              </a:spcAft>
              <a:buClrTx/>
              <a:buSzTx/>
              <a:buFont typeface="Arial" panose="020B0604020202020204" pitchFamily="34" charset="0"/>
              <a:buNone/>
              <a:defRPr/>
            </a:pPr>
            <a:r>
              <a:rPr kumimoji="0" lang="en-US" sz="24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Calibri" panose="020F0502020204030204"/>
              </a:rPr>
              <a:t>                                                Incorrectly returns </a:t>
            </a:r>
            <a:r>
              <a:rPr kumimoji="0" lang="en-US" sz="24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Courier"/>
              </a:rPr>
              <a:t>other</a:t>
            </a:r>
            <a:r>
              <a:rPr kumimoji="0" lang="en-US" sz="24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Calibri" panose="020F0502020204030204"/>
              </a:rPr>
              <a:t> or </a:t>
            </a:r>
            <a:r>
              <a:rPr kumimoji="0" lang="en-US" sz="24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Courier"/>
              </a:rPr>
              <a:t>theology</a:t>
            </a:r>
            <a:endParaRPr kumimoji="0" lang="en-US" sz="24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Courier"/>
            </a:endParaRPr>
          </a:p>
          <a:p>
            <a:pPr marL="457200" marR="0" lvl="1" indent="0" algn="l" defTabSz="914400" rtl="0" eaLnBrk="1" fontAlgn="base" latinLnBrk="0" hangingPunct="1">
              <a:lnSpc>
                <a:spcPct val="90000"/>
              </a:lnSpc>
              <a:spcBef>
                <a:spcPts val="500"/>
              </a:spcBef>
              <a:spcAft>
                <a:spcPct val="0"/>
              </a:spcAft>
              <a:buClrTx/>
              <a:buSzTx/>
              <a:buFont typeface="Arial" panose="020B0604020202020204" pitchFamily="34" charset="0"/>
              <a:buNone/>
              <a:defRPr/>
            </a:pPr>
            <a:r>
              <a:rPr kumimoji="0" lang="en-US" sz="2800" b="0" i="0" u="none" strike="noStrike" kern="1200" cap="none" spc="0" normalizeH="0" baseline="0" noProof="0" dirty="0">
                <a:ln>
                  <a:noFill/>
                </a:ln>
                <a:solidFill>
                  <a:srgbClr val="0066FF"/>
                </a:solidFill>
                <a:effectLst/>
                <a:uLnTx/>
                <a:uFillTx/>
                <a:latin typeface="Arial" panose="020B0604020202020204"/>
                <a:ea typeface="宋体"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宋体"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宋体" panose="02010600030101010101" pitchFamily="2" charset="-122"/>
                <a:cs typeface="Courier"/>
              </a:rPr>
              <a:t>-Z]</a:t>
            </a:r>
            <a:r>
              <a:rPr kumimoji="0" lang="en-US" sz="2800" b="0" i="0" u="none" strike="noStrike" kern="1200" cap="none" spc="0" normalizeH="0" baseline="0" noProof="0" dirty="0">
                <a:ln>
                  <a:noFill/>
                </a:ln>
                <a:solidFill>
                  <a:srgbClr val="CC3300"/>
                </a:solidFill>
                <a:effectLst/>
                <a:uLnTx/>
                <a:uFillTx/>
                <a:latin typeface="Arial" panose="020B0604020202020204"/>
                <a:ea typeface="宋体" panose="02010600030101010101" pitchFamily="2" charset="-122"/>
                <a:cs typeface="Courier"/>
              </a:rPr>
              <a:t>[</a:t>
            </a:r>
            <a:r>
              <a:rPr kumimoji="0" lang="en-US" sz="2800" b="0" i="0" u="none" strike="noStrike" kern="1200" cap="none" spc="0" normalizeH="0" baseline="0" noProof="0" dirty="0" err="1">
                <a:ln>
                  <a:noFill/>
                </a:ln>
                <a:solidFill>
                  <a:srgbClr val="CC3300"/>
                </a:solidFill>
                <a:effectLst/>
                <a:uLnTx/>
                <a:uFillTx/>
                <a:latin typeface="Arial" panose="020B0604020202020204"/>
                <a:ea typeface="宋体" panose="02010600030101010101" pitchFamily="2" charset="-122"/>
                <a:cs typeface="Courier"/>
              </a:rPr>
              <a:t>tT</a:t>
            </a:r>
            <a:r>
              <a:rPr kumimoji="0" lang="en-US" sz="2800" b="0" i="0" u="none" strike="noStrike" kern="1200" cap="none" spc="0" normalizeH="0" baseline="0" noProof="0" dirty="0">
                <a:ln>
                  <a:noFill/>
                </a:ln>
                <a:solidFill>
                  <a:srgbClr val="CC3300"/>
                </a:solidFill>
                <a:effectLst/>
                <a:uLnTx/>
                <a:uFillTx/>
                <a:latin typeface="Arial" panose="020B0604020202020204"/>
                <a:ea typeface="宋体" panose="02010600030101010101" pitchFamily="2" charset="-122"/>
                <a:cs typeface="Courier"/>
              </a:rPr>
              <a:t>]</a:t>
            </a:r>
            <a:r>
              <a:rPr kumimoji="0" lang="en-US" sz="28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Courier"/>
              </a:rPr>
              <a:t>he</a:t>
            </a:r>
            <a:r>
              <a:rPr kumimoji="0" lang="en-US" sz="2800" b="0" i="0" u="none" strike="noStrike" kern="1200" cap="none" spc="0" normalizeH="0" baseline="0" noProof="0" dirty="0">
                <a:ln>
                  <a:noFill/>
                </a:ln>
                <a:solidFill>
                  <a:srgbClr val="0066FF"/>
                </a:solidFill>
                <a:effectLst/>
                <a:uLnTx/>
                <a:uFillTx/>
                <a:latin typeface="Arial" panose="020B0604020202020204"/>
                <a:ea typeface="宋体" panose="02010600030101010101" pitchFamily="2" charset="-122"/>
                <a:cs typeface="Courier"/>
              </a:rPr>
              <a:t>[^a-</a:t>
            </a:r>
            <a:r>
              <a:rPr kumimoji="0" lang="en-US" sz="2800" b="0" i="0" u="none" strike="noStrike" kern="1200" cap="none" spc="0" normalizeH="0" baseline="0" noProof="0" dirty="0" err="1">
                <a:ln>
                  <a:noFill/>
                </a:ln>
                <a:solidFill>
                  <a:srgbClr val="0066FF"/>
                </a:solidFill>
                <a:effectLst/>
                <a:uLnTx/>
                <a:uFillTx/>
                <a:latin typeface="Arial" panose="020B0604020202020204"/>
                <a:ea typeface="宋体" panose="02010600030101010101" pitchFamily="2" charset="-122"/>
                <a:cs typeface="Courier"/>
              </a:rPr>
              <a:t>zA</a:t>
            </a:r>
            <a:r>
              <a:rPr kumimoji="0" lang="en-US" sz="2800" b="0" i="0" u="none" strike="noStrike" kern="1200" cap="none" spc="0" normalizeH="0" baseline="0" noProof="0" dirty="0">
                <a:ln>
                  <a:noFill/>
                </a:ln>
                <a:solidFill>
                  <a:srgbClr val="0066FF"/>
                </a:solidFill>
                <a:effectLst/>
                <a:uLnTx/>
                <a:uFillTx/>
                <a:latin typeface="Arial" panose="020B0604020202020204"/>
                <a:ea typeface="宋体" panose="02010600030101010101" pitchFamily="2" charset="-122"/>
                <a:cs typeface="Courier"/>
              </a:rPr>
              <a:t>-Z]</a:t>
            </a:r>
            <a:endParaRPr kumimoji="0" lang="en-US" sz="2800" b="0" i="0" u="none" strike="noStrike" kern="1200" cap="none" spc="0" normalizeH="0" baseline="0" noProof="0" dirty="0">
              <a:ln>
                <a:noFill/>
              </a:ln>
              <a:solidFill>
                <a:srgbClr val="0066FF"/>
              </a:solidFill>
              <a:effectLst/>
              <a:uLnTx/>
              <a:uFillTx/>
              <a:latin typeface="Arial" panose="020B0604020202020204"/>
              <a:ea typeface="宋体" panose="02010600030101010101" pitchFamily="2" charset="-122"/>
              <a:cs typeface="Courier"/>
            </a:endParaRPr>
          </a:p>
          <a:p>
            <a:pPr marL="457200" marR="0" lvl="1" indent="0" algn="l" defTabSz="914400" rtl="0" eaLnBrk="1" fontAlgn="base" latinLnBrk="0" hangingPunct="1">
              <a:lnSpc>
                <a:spcPct val="90000"/>
              </a:lnSpc>
              <a:spcBef>
                <a:spcPts val="500"/>
              </a:spcBef>
              <a:spcAft>
                <a:spcPct val="0"/>
              </a:spcAft>
              <a:buClrTx/>
              <a:buSzTx/>
              <a:buFont typeface="Arial" panose="020B0604020202020204" pitchFamily="34" charset="0"/>
              <a:buNone/>
              <a:defRPr/>
            </a:pPr>
            <a:endParaRPr kumimoji="0" lang="en-US" sz="2800" b="0" i="0" u="none" strike="noStrike" kern="1200" cap="none" spc="0" normalizeH="0" baseline="0" noProof="0" dirty="0">
              <a:ln>
                <a:noFill/>
              </a:ln>
              <a:solidFill>
                <a:srgbClr val="0066FF"/>
              </a:solidFill>
              <a:effectLst/>
              <a:uLnTx/>
              <a:uFillTx/>
              <a:latin typeface="Arial" panose="020B0604020202020204"/>
              <a:ea typeface="宋体" panose="02010600030101010101" pitchFamily="2" charset="-122"/>
              <a:cs typeface="Courier"/>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en-US" altLang="zh-CN" sz="32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rPr>
              <a:t> More on Regular Expression: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Times New Roman" panose="02020603050405020304" charset="0"/>
              </a:rPr>
              <a:t>Chapter 3 on Natural Language Processing with Python </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Times New Roman" panose="02020603050405020304" charset="0"/>
                <a:hlinkClick r:id="rId1"/>
              </a:rPr>
              <a:t>http://www.nltk.org/book/ch03.html</a:t>
            </a:r>
            <a:r>
              <a:rPr kumimoji="0" lang="en-US" altLang="zh-CN" sz="32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Times New Roman" panose="02020603050405020304" charset="0"/>
              </a:rPr>
              <a:t> </a:t>
            </a:r>
            <a:r>
              <a:rPr kumimoji="0" lang="en-US" sz="24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Calibri" panose="020F0502020204030204"/>
              </a:rPr>
              <a:t>                                          </a:t>
            </a:r>
            <a:endParaRPr kumimoji="0" lang="en-US" sz="2400" b="0" i="0" u="none" strike="noStrike" kern="1200" cap="none" spc="0" normalizeH="0" baseline="0" noProof="0" dirty="0">
              <a:ln>
                <a:noFill/>
              </a:ln>
              <a:solidFill>
                <a:srgbClr val="CC00CC"/>
              </a:solidFill>
              <a:effectLst/>
              <a:uLnTx/>
              <a:uFillTx/>
              <a:latin typeface="Arial" panose="020B0604020202020204"/>
              <a:ea typeface="宋体" panose="02010600030101010101" pitchFamily="2" charset="-122"/>
              <a:cs typeface="+mn-cs"/>
            </a:endParaRPr>
          </a:p>
          <a:p>
            <a:pPr marL="685800" marR="0" lvl="1" indent="-228600" algn="l" defTabSz="914400" rtl="0" eaLnBrk="1" fontAlgn="base" latinLnBrk="0" hangingPunct="1">
              <a:lnSpc>
                <a:spcPct val="90000"/>
              </a:lnSpc>
              <a:spcBef>
                <a:spcPts val="500"/>
              </a:spcBef>
              <a:spcAft>
                <a:spcPct val="0"/>
              </a:spcAft>
              <a:buClrTx/>
              <a:buSzTx/>
              <a:buFont typeface="Arial" panose="020B0604020202020204" pitchFamily="34" charset="0"/>
              <a:buChar char="•"/>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endParaRPr>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 real-world example</a:t>
            </a:r>
            <a:endParaRPr lang="zh-CN" altLang="en-US" dirty="0"/>
          </a:p>
        </p:txBody>
      </p:sp>
      <p:sp>
        <p:nvSpPr>
          <p:cNvPr id="3" name="内容占位符 2"/>
          <p:cNvSpPr>
            <a:spLocks noGrp="1"/>
          </p:cNvSpPr>
          <p:nvPr>
            <p:ph idx="1"/>
          </p:nvPr>
        </p:nvSpPr>
        <p:spPr>
          <a:xfrm>
            <a:off x="517525" y="1108433"/>
            <a:ext cx="11350627" cy="4809767"/>
          </a:xfrm>
        </p:spPr>
        <p:txBody>
          <a:bodyPr/>
          <a:lstStyle/>
          <a:p>
            <a:r>
              <a:rPr lang="en-US" altLang="zh-CN" sz="2800" dirty="0"/>
              <a:t>Use the following RE in Python to extract links from Wikipedia dump</a:t>
            </a:r>
            <a:r>
              <a:rPr lang="en-US" altLang="zh-CN" dirty="0"/>
              <a:t>: </a:t>
            </a:r>
            <a:endParaRPr lang="en-US" altLang="zh-CN" dirty="0"/>
          </a:p>
          <a:p>
            <a:pPr marL="457200" lvl="1" indent="0" algn="ctr">
              <a:buNone/>
            </a:pPr>
            <a:r>
              <a:rPr lang="en-US" altLang="zh-CN" sz="2000" dirty="0">
                <a:solidFill>
                  <a:srgbClr val="FF0000"/>
                </a:solidFill>
              </a:rPr>
              <a:t>\[\[(?P&lt;link&gt;[ˆ\n\|\]\[\&lt;\&gt;\{\}]{0,256})(?:\|(?P&lt;anchor&gt;[ˆ\[]*?))?\]\]</a:t>
            </a:r>
            <a:endParaRPr lang="en-US" altLang="zh-CN" dirty="0">
              <a:solidFill>
                <a:srgbClr val="FF0000"/>
              </a:solidFill>
            </a:endParaRPr>
          </a:p>
          <a:p>
            <a:endParaRPr lang="en-US" altLang="zh-CN" dirty="0"/>
          </a:p>
          <a:p>
            <a:endParaRPr lang="en-US" altLang="zh-CN" dirty="0"/>
          </a:p>
          <a:p>
            <a:endParaRPr lang="zh-CN" altLang="en-US" dirty="0"/>
          </a:p>
        </p:txBody>
      </p:sp>
      <p:pic>
        <p:nvPicPr>
          <p:cNvPr id="5" name="内容占位符 13"/>
          <p:cNvPicPr>
            <a:picLocks noChangeAspect="1"/>
          </p:cNvPicPr>
          <p:nvPr/>
        </p:nvPicPr>
        <p:blipFill>
          <a:blip r:embed="rId1"/>
          <a:stretch>
            <a:fillRect/>
          </a:stretch>
        </p:blipFill>
        <p:spPr>
          <a:xfrm>
            <a:off x="2332038" y="2615896"/>
            <a:ext cx="8349399" cy="3133671"/>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6" name="文本框 5"/>
          <p:cNvSpPr txBox="1"/>
          <p:nvPr/>
        </p:nvSpPr>
        <p:spPr>
          <a:xfrm>
            <a:off x="517525" y="6310944"/>
            <a:ext cx="10302875" cy="523220"/>
          </a:xfrm>
          <a:prstGeom prst="rect">
            <a:avLst/>
          </a:prstGeom>
          <a:noFill/>
        </p:spPr>
        <p:txBody>
          <a:bodyPr wrap="square">
            <a:spAutoFit/>
          </a:bodyPr>
          <a:lstStyle/>
          <a:p>
            <a:r>
              <a:rPr lang="en-US" altLang="zh-CN" sz="1400" i="0" dirty="0">
                <a:solidFill>
                  <a:srgbClr val="222222"/>
                </a:solidFill>
                <a:effectLst/>
                <a:latin typeface="Arial" panose="020B0604020202020204" pitchFamily="34" charset="0"/>
              </a:rPr>
              <a:t>Consonni, Cristian, David Laniado, and Alberto Montresor. "WikiLinkGraphs: a complete, longitudinal and multi-language dataset of the Wikipedia link networks." </a:t>
            </a:r>
            <a:r>
              <a:rPr lang="en-US" altLang="zh-CN" sz="1400" i="1" dirty="0">
                <a:solidFill>
                  <a:srgbClr val="222222"/>
                </a:solidFill>
                <a:effectLst/>
                <a:latin typeface="Arial" panose="020B0604020202020204" pitchFamily="34" charset="0"/>
              </a:rPr>
              <a:t>Proceedings of the International AAAI Conference on Web and Social Media</a:t>
            </a:r>
            <a:r>
              <a:rPr lang="en-US" altLang="zh-CN" sz="1400" i="0" dirty="0">
                <a:solidFill>
                  <a:srgbClr val="222222"/>
                </a:solidFill>
                <a:effectLst/>
                <a:latin typeface="Arial" panose="020B0604020202020204" pitchFamily="34" charset="0"/>
              </a:rPr>
              <a:t>. Vol. 13. 2019.</a:t>
            </a:r>
            <a:endParaRPr lang="zh-CN" altLang="en-US" sz="1400" dirty="0"/>
          </a:p>
        </p:txBody>
      </p:sp>
      <p:sp>
        <p:nvSpPr>
          <p:cNvPr id="10" name="灯片编号占位符 9"/>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5" name="内容占位符 2"/>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endParaRPr lang="en-US" altLang="zh-CN" sz="3600" b="1" dirty="0">
              <a:solidFill>
                <a:schemeClr val="bg2">
                  <a:lumMod val="90000"/>
                </a:schemeClr>
              </a:solidFill>
            </a:endParaRP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endParaRPr lang="en-US" altLang="zh-CN" sz="3600" b="1" dirty="0">
              <a:solidFill>
                <a:schemeClr val="bg2">
                  <a:lumMod val="90000"/>
                </a:schemeClr>
              </a:solidFill>
            </a:endParaRPr>
          </a:p>
          <a:p>
            <a:pPr>
              <a:lnSpc>
                <a:spcPct val="150000"/>
              </a:lnSpc>
            </a:pPr>
            <a:r>
              <a:rPr lang="en-US" altLang="zh-CN" sz="3600" b="1" dirty="0">
                <a:solidFill>
                  <a:schemeClr val="bg2">
                    <a:lumMod val="90000"/>
                  </a:schemeClr>
                </a:solidFill>
              </a:rPr>
              <a:t>Regular</a:t>
            </a:r>
            <a:r>
              <a:rPr lang="zh-CN" altLang="en-US" sz="3600" b="1" dirty="0">
                <a:solidFill>
                  <a:schemeClr val="bg2">
                    <a:lumMod val="90000"/>
                  </a:schemeClr>
                </a:solidFill>
              </a:rPr>
              <a:t> </a:t>
            </a:r>
            <a:r>
              <a:rPr lang="en-US" altLang="zh-CN" sz="3600" b="1" dirty="0">
                <a:solidFill>
                  <a:schemeClr val="bg2">
                    <a:lumMod val="90000"/>
                  </a:schemeClr>
                </a:solidFill>
              </a:rPr>
              <a:t>expression, </a:t>
            </a:r>
            <a:r>
              <a:rPr lang="en-US" altLang="zh-CN" sz="3600" b="1" dirty="0"/>
              <a:t>tokenization</a:t>
            </a:r>
            <a:endParaRPr lang="en-US" altLang="zh-CN" sz="3600" b="1" dirty="0"/>
          </a:p>
          <a:p>
            <a:pPr>
              <a:lnSpc>
                <a:spcPct val="150000"/>
              </a:lnSpc>
            </a:pPr>
            <a:r>
              <a:rPr lang="en-US" altLang="zh-CN" sz="3600" b="1" dirty="0">
                <a:solidFill>
                  <a:schemeClr val="bg2">
                    <a:lumMod val="90000"/>
                  </a:schemeClr>
                </a:solidFill>
              </a:rPr>
              <a:t>Minimum</a:t>
            </a:r>
            <a:r>
              <a:rPr lang="zh-CN" altLang="en-US" sz="3600" b="1" dirty="0">
                <a:solidFill>
                  <a:schemeClr val="bg2">
                    <a:lumMod val="90000"/>
                  </a:schemeClr>
                </a:solidFill>
              </a:rPr>
              <a:t> </a:t>
            </a:r>
            <a:r>
              <a:rPr lang="en-US" altLang="zh-CN" sz="3600" b="1" dirty="0">
                <a:solidFill>
                  <a:schemeClr val="bg2">
                    <a:lumMod val="90000"/>
                  </a:schemeClr>
                </a:solidFill>
              </a:rPr>
              <a:t>edit distance</a:t>
            </a:r>
            <a:endParaRPr lang="en-US" altLang="zh-CN" sz="3600" b="1" dirty="0">
              <a:solidFill>
                <a:schemeClr val="bg2">
                  <a:lumMod val="90000"/>
                </a:schemeClr>
              </a:solidFill>
            </a:endParaRPr>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3" name="TextBox 2"/>
          <p:cNvSpPr txBox="1"/>
          <p:nvPr/>
        </p:nvSpPr>
        <p:spPr>
          <a:xfrm>
            <a:off x="669922" y="6192748"/>
            <a:ext cx="9320742" cy="461665"/>
          </a:xfrm>
          <a:prstGeom prst="rect">
            <a:avLst/>
          </a:prstGeom>
          <a:noFill/>
        </p:spPr>
        <p:txBody>
          <a:bodyPr wrap="square">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zh-CN" altLang="en-US" sz="2400" b="1" dirty="0">
                <a:solidFill>
                  <a:schemeClr val="accent1"/>
                </a:solidFill>
              </a:rPr>
              <a:t> </a:t>
            </a:r>
            <a:r>
              <a:rPr lang="en-US" altLang="zh-CN" sz="2400" b="1" dirty="0">
                <a:solidFill>
                  <a:schemeClr val="accent1"/>
                </a:solidFill>
              </a:rPr>
              <a:t>for</a:t>
            </a:r>
            <a:r>
              <a:rPr lang="zh-CN" altLang="en-US" sz="2400" b="1" dirty="0">
                <a:solidFill>
                  <a:schemeClr val="accent1"/>
                </a:solidFill>
              </a:rPr>
              <a:t> </a:t>
            </a:r>
            <a:r>
              <a:rPr lang="en-US" altLang="zh-CN" sz="2400" b="1" dirty="0">
                <a:solidFill>
                  <a:schemeClr val="accent1"/>
                </a:solidFill>
              </a:rPr>
              <a:t>words,</a:t>
            </a:r>
            <a:r>
              <a:rPr lang="zh-CN" altLang="en-US" sz="2400" b="1" dirty="0">
                <a:solidFill>
                  <a:schemeClr val="accent1"/>
                </a:solidFill>
              </a:rPr>
              <a:t> </a:t>
            </a:r>
            <a:r>
              <a:rPr lang="en-US" altLang="zh-CN" sz="2400" b="1" dirty="0">
                <a:solidFill>
                  <a:schemeClr val="accent1"/>
                </a:solidFill>
              </a:rPr>
              <a:t>types,</a:t>
            </a:r>
            <a:r>
              <a:rPr lang="zh-CN" altLang="en-US" sz="2400" b="1" dirty="0">
                <a:solidFill>
                  <a:schemeClr val="accent1"/>
                </a:solidFill>
              </a:rPr>
              <a:t> </a:t>
            </a:r>
            <a:r>
              <a:rPr lang="en-US" altLang="zh-CN" sz="2400" b="1" dirty="0">
                <a:solidFill>
                  <a:schemeClr val="accent1"/>
                </a:solidFill>
              </a:rPr>
              <a:t>and</a:t>
            </a:r>
            <a:r>
              <a:rPr lang="zh-CN" altLang="en-US" sz="2400" b="1" dirty="0">
                <a:solidFill>
                  <a:schemeClr val="accent1"/>
                </a:solidFill>
              </a:rPr>
              <a:t> </a:t>
            </a:r>
            <a:r>
              <a:rPr lang="en-US" altLang="zh-CN" sz="2400" b="1" dirty="0">
                <a:solidFill>
                  <a:schemeClr val="accent1"/>
                </a:solidFill>
              </a:rPr>
              <a:t>corpus</a:t>
            </a:r>
            <a:endParaRPr lang="en-US" sz="2400" b="1" dirty="0">
              <a:solidFill>
                <a:schemeClr val="accent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Tokenization</a:t>
            </a:r>
            <a:endParaRPr lang="en-US" dirty="0"/>
          </a:p>
        </p:txBody>
      </p:sp>
      <p:sp>
        <p:nvSpPr>
          <p:cNvPr id="3" name="Content Placeholder 2"/>
          <p:cNvSpPr>
            <a:spLocks noGrp="1"/>
          </p:cNvSpPr>
          <p:nvPr>
            <p:ph idx="1"/>
          </p:nvPr>
        </p:nvSpPr>
        <p:spPr>
          <a:xfrm>
            <a:off x="517524" y="1108434"/>
            <a:ext cx="11217275" cy="2870900"/>
          </a:xfrm>
        </p:spPr>
        <p:txBody>
          <a:bodyPr>
            <a:normAutofit/>
          </a:bodyPr>
          <a:lstStyle/>
          <a:p>
            <a:r>
              <a:rPr lang="en-US" dirty="0">
                <a:solidFill>
                  <a:srgbClr val="0D0D0D"/>
                </a:solidFill>
                <a:latin typeface="Söhne"/>
              </a:rPr>
              <a:t>T</a:t>
            </a:r>
            <a:r>
              <a:rPr lang="en-US" b="0" i="0" dirty="0">
                <a:solidFill>
                  <a:srgbClr val="0D0D0D"/>
                </a:solidFill>
                <a:effectLst/>
                <a:latin typeface="Söhne"/>
              </a:rPr>
              <a:t>okenization is the process of breaking down text into manageable pieces, called tokens, such as words, subwords, or characters, which serve as the input for the model, enabling it to learn effective models.</a:t>
            </a:r>
            <a:endParaRPr lang="en-US" b="0" i="0" dirty="0">
              <a:solidFill>
                <a:srgbClr val="0D0D0D"/>
              </a:solidFill>
              <a:effectLst/>
              <a:latin typeface="Söhne"/>
            </a:endParaRPr>
          </a:p>
          <a:p>
            <a:pPr lvl="1"/>
            <a:r>
              <a:rPr lang="en-US" dirty="0"/>
              <a:t>Input text: 		</a:t>
            </a:r>
            <a:r>
              <a:rPr lang="en-US" dirty="0">
                <a:solidFill>
                  <a:schemeClr val="accent5"/>
                </a:solidFill>
              </a:rPr>
              <a:t>students</a:t>
            </a:r>
            <a:r>
              <a:rPr lang="en-US" dirty="0">
                <a:solidFill>
                  <a:schemeClr val="accent1"/>
                </a:solidFill>
              </a:rPr>
              <a:t> </a:t>
            </a:r>
            <a:r>
              <a:rPr lang="en-US" dirty="0">
                <a:solidFill>
                  <a:schemeClr val="accent2"/>
                </a:solidFill>
              </a:rPr>
              <a:t>opened</a:t>
            </a:r>
            <a:r>
              <a:rPr lang="en-US" dirty="0">
                <a:solidFill>
                  <a:schemeClr val="accent1"/>
                </a:solidFill>
              </a:rPr>
              <a:t> </a:t>
            </a:r>
            <a:r>
              <a:rPr lang="en-US" dirty="0">
                <a:solidFill>
                  <a:schemeClr val="accent4"/>
                </a:solidFill>
              </a:rPr>
              <a:t>their</a:t>
            </a:r>
            <a:r>
              <a:rPr lang="en-US" dirty="0">
                <a:solidFill>
                  <a:schemeClr val="accent1"/>
                </a:solidFill>
              </a:rPr>
              <a:t> </a:t>
            </a:r>
            <a:r>
              <a:rPr lang="en-US" dirty="0">
                <a:solidFill>
                  <a:srgbClr val="00B050"/>
                </a:solidFill>
              </a:rPr>
              <a:t>books</a:t>
            </a:r>
            <a:r>
              <a:rPr lang="en-US" dirty="0"/>
              <a:t> </a:t>
            </a:r>
            <a:endParaRPr lang="en-US" dirty="0"/>
          </a:p>
          <a:p>
            <a:pPr lvl="1"/>
            <a:r>
              <a:rPr lang="en-US" dirty="0"/>
              <a:t>Output token IDs: 	   </a:t>
            </a:r>
            <a:r>
              <a:rPr lang="en-US" dirty="0">
                <a:solidFill>
                  <a:schemeClr val="accent5"/>
                </a:solidFill>
              </a:rPr>
              <a:t>11</a:t>
            </a:r>
            <a:r>
              <a:rPr lang="en-US" dirty="0">
                <a:solidFill>
                  <a:srgbClr val="00B050"/>
                </a:solidFill>
              </a:rPr>
              <a:t>         </a:t>
            </a:r>
            <a:r>
              <a:rPr lang="en-US" dirty="0">
                <a:solidFill>
                  <a:schemeClr val="accent2"/>
                </a:solidFill>
              </a:rPr>
              <a:t>298</a:t>
            </a:r>
            <a:r>
              <a:rPr lang="en-US" dirty="0">
                <a:solidFill>
                  <a:srgbClr val="00B050"/>
                </a:solidFill>
              </a:rPr>
              <a:t>     </a:t>
            </a:r>
            <a:r>
              <a:rPr lang="en-US" dirty="0">
                <a:solidFill>
                  <a:schemeClr val="accent4"/>
                </a:solidFill>
              </a:rPr>
              <a:t>34</a:t>
            </a:r>
            <a:r>
              <a:rPr lang="en-US" dirty="0">
                <a:solidFill>
                  <a:srgbClr val="00B050"/>
                </a:solidFill>
              </a:rPr>
              <a:t>    567</a:t>
            </a:r>
            <a:endParaRPr lang="en-US" dirty="0">
              <a:solidFill>
                <a:srgbClr val="00B050"/>
              </a:solidFill>
            </a:endParaRPr>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6" name="TextBox 5"/>
          <p:cNvSpPr txBox="1"/>
          <p:nvPr/>
        </p:nvSpPr>
        <p:spPr>
          <a:xfrm>
            <a:off x="7040562" y="4443744"/>
            <a:ext cx="3136372" cy="1200329"/>
          </a:xfrm>
          <a:prstGeom prst="rect">
            <a:avLst/>
          </a:prstGeom>
          <a:noFill/>
        </p:spPr>
        <p:txBody>
          <a:bodyPr wrap="square">
            <a:spAutoFit/>
          </a:bodyPr>
          <a:lstStyle/>
          <a:p>
            <a:r>
              <a:rPr lang="en-US" sz="2400" dirty="0">
                <a:hlinkClick r:id="rId1"/>
              </a:rPr>
              <a:t>https://huggingface.co/docs/transformers/tokenizer_summary</a:t>
            </a:r>
            <a:r>
              <a:rPr lang="en-US" sz="2400" dirty="0"/>
              <a:t> </a:t>
            </a:r>
            <a:endParaRPr lang="en-US" sz="2400" dirty="0"/>
          </a:p>
        </p:txBody>
      </p:sp>
      <p:sp>
        <p:nvSpPr>
          <p:cNvPr id="5" name="Content Placeholder 2"/>
          <p:cNvSpPr txBox="1"/>
          <p:nvPr/>
        </p:nvSpPr>
        <p:spPr>
          <a:xfrm>
            <a:off x="482601" y="3895070"/>
            <a:ext cx="7594599" cy="2297678"/>
          </a:xfrm>
          <a:prstGeom prst="rect">
            <a:avLst/>
          </a:prstGeom>
        </p:spPr>
        <p:txBody>
          <a:bodyPr vert="horz" lIns="91440" tIns="45720" rIns="91440" bIns="45720" rtlCol="0">
            <a:norm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solidFill>
                  <a:srgbClr val="0D0D0D"/>
                </a:solidFill>
                <a:latin typeface="Söhne"/>
              </a:rPr>
              <a:t>There are three types:</a:t>
            </a:r>
            <a:endParaRPr lang="en-US" dirty="0">
              <a:solidFill>
                <a:srgbClr val="0D0D0D"/>
              </a:solidFill>
              <a:latin typeface="Söhne"/>
            </a:endParaRPr>
          </a:p>
          <a:p>
            <a:pPr lvl="1">
              <a:spcAft>
                <a:spcPts val="600"/>
              </a:spcAft>
            </a:pPr>
            <a:r>
              <a:rPr lang="en-US" dirty="0">
                <a:solidFill>
                  <a:srgbClr val="0D0D0D"/>
                </a:solidFill>
                <a:latin typeface="Söhne"/>
              </a:rPr>
              <a:t>Word tokenization</a:t>
            </a:r>
            <a:endParaRPr lang="en-US" dirty="0">
              <a:solidFill>
                <a:srgbClr val="0D0D0D"/>
              </a:solidFill>
              <a:latin typeface="Söhne"/>
            </a:endParaRPr>
          </a:p>
          <a:p>
            <a:pPr lvl="1">
              <a:spcAft>
                <a:spcPts val="600"/>
              </a:spcAft>
            </a:pPr>
            <a:r>
              <a:rPr lang="en-US" dirty="0">
                <a:solidFill>
                  <a:srgbClr val="0D0D0D"/>
                </a:solidFill>
                <a:latin typeface="Söhne"/>
              </a:rPr>
              <a:t>Character tokenization</a:t>
            </a:r>
            <a:endParaRPr lang="en-US" dirty="0">
              <a:solidFill>
                <a:srgbClr val="0D0D0D"/>
              </a:solidFill>
              <a:latin typeface="Söhne"/>
            </a:endParaRPr>
          </a:p>
          <a:p>
            <a:pPr lvl="1">
              <a:spcAft>
                <a:spcPts val="600"/>
              </a:spcAft>
            </a:pPr>
            <a:r>
              <a:rPr lang="en-US" b="1" dirty="0">
                <a:solidFill>
                  <a:srgbClr val="0D0D0D"/>
                </a:solidFill>
                <a:latin typeface="Söhne"/>
              </a:rPr>
              <a:t>Subword tokenization</a:t>
            </a:r>
            <a:endParaRPr lang="en-US" b="1" dirty="0">
              <a:solidFill>
                <a:srgbClr val="0D0D0D"/>
              </a:solidFill>
              <a:latin typeface="Söhne"/>
            </a:endParaRPr>
          </a:p>
        </p:txBody>
      </p:sp>
      <p:sp>
        <p:nvSpPr>
          <p:cNvPr id="7" name="TextBox 6"/>
          <p:cNvSpPr txBox="1"/>
          <p:nvPr/>
        </p:nvSpPr>
        <p:spPr>
          <a:xfrm>
            <a:off x="669922" y="6192748"/>
            <a:ext cx="9320742" cy="461665"/>
          </a:xfrm>
          <a:prstGeom prst="rect">
            <a:avLst/>
          </a:prstGeom>
          <a:noFill/>
        </p:spPr>
        <p:txBody>
          <a:bodyPr wrap="square">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en-US" altLang="zh-CN" sz="2400" b="1" dirty="0">
                <a:solidFill>
                  <a:schemeClr val="accent1"/>
                </a:solidFill>
              </a:rPr>
              <a:t>:</a:t>
            </a:r>
            <a:r>
              <a:rPr lang="zh-CN" altLang="en-US" sz="2400" b="1" dirty="0">
                <a:solidFill>
                  <a:schemeClr val="accent1"/>
                </a:solidFill>
              </a:rPr>
              <a:t> </a:t>
            </a:r>
            <a:r>
              <a:rPr lang="en-US" altLang="zh-CN" sz="2400" b="1" dirty="0">
                <a:solidFill>
                  <a:schemeClr val="accent1"/>
                </a:solidFill>
              </a:rPr>
              <a:t>L01-RE-Tokenization-MED.ipynb</a:t>
            </a:r>
            <a:endParaRPr lang="en-US" sz="2400" b="1" dirty="0">
              <a:solidFill>
                <a:schemeClr val="accent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p:bldP spid="7"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Subword tokenization</a:t>
            </a:r>
            <a:endParaRPr lang="en-US" dirty="0"/>
          </a:p>
        </p:txBody>
      </p:sp>
      <p:sp>
        <p:nvSpPr>
          <p:cNvPr id="3" name="Content Placeholder 2"/>
          <p:cNvSpPr>
            <a:spLocks noGrp="1"/>
          </p:cNvSpPr>
          <p:nvPr>
            <p:ph idx="1"/>
          </p:nvPr>
        </p:nvSpPr>
        <p:spPr>
          <a:xfrm>
            <a:off x="517525" y="1108433"/>
            <a:ext cx="10455275" cy="5508233"/>
          </a:xfrm>
        </p:spPr>
        <p:txBody>
          <a:bodyPr>
            <a:noAutofit/>
          </a:bodyPr>
          <a:lstStyle/>
          <a:p>
            <a:pPr>
              <a:spcBef>
                <a:spcPts val="600"/>
              </a:spcBef>
              <a:spcAft>
                <a:spcPts val="600"/>
              </a:spcAft>
            </a:pPr>
            <a:r>
              <a:rPr lang="en-US" sz="2400" b="1" dirty="0"/>
              <a:t>Idea</a:t>
            </a:r>
            <a:r>
              <a:rPr lang="en-US" sz="2400" dirty="0"/>
              <a:t>: Instead of white-space or single-character segmentation. One can use the raw text data to tell us how to tokenize words. Because tokens can be parts of words as well as whole words.</a:t>
            </a:r>
            <a:endParaRPr lang="en-US" sz="2400" dirty="0"/>
          </a:p>
          <a:p>
            <a:pPr>
              <a:spcBef>
                <a:spcPts val="600"/>
              </a:spcBef>
              <a:spcAft>
                <a:spcPts val="600"/>
              </a:spcAft>
            </a:pPr>
            <a:r>
              <a:rPr lang="en-US" sz="2400" dirty="0"/>
              <a:t>Three common algorithms</a:t>
            </a:r>
            <a:endParaRPr lang="en-US" sz="2400" dirty="0"/>
          </a:p>
          <a:p>
            <a:pPr lvl="1">
              <a:spcBef>
                <a:spcPts val="600"/>
              </a:spcBef>
              <a:spcAft>
                <a:spcPts val="600"/>
              </a:spcAft>
            </a:pPr>
            <a:r>
              <a:rPr lang="en-US" sz="2000" b="1" dirty="0"/>
              <a:t>Byte-Pair Encoding (BPE) </a:t>
            </a:r>
            <a:r>
              <a:rPr lang="en-US" sz="2000" dirty="0"/>
              <a:t>(</a:t>
            </a:r>
            <a:r>
              <a:rPr lang="en-US" sz="2000" dirty="0">
                <a:solidFill>
                  <a:schemeClr val="tx1">
                    <a:lumMod val="50000"/>
                    <a:lumOff val="50000"/>
                  </a:schemeClr>
                </a:solidFill>
              </a:rPr>
              <a:t>Sennrich et al., 2016</a:t>
            </a:r>
            <a:r>
              <a:rPr lang="en-US" sz="2000" dirty="0"/>
              <a:t>)</a:t>
            </a:r>
            <a:endParaRPr lang="en-US" sz="2000" dirty="0"/>
          </a:p>
          <a:p>
            <a:pPr lvl="1">
              <a:spcBef>
                <a:spcPts val="600"/>
              </a:spcBef>
              <a:spcAft>
                <a:spcPts val="600"/>
              </a:spcAft>
            </a:pPr>
            <a:r>
              <a:rPr lang="en-US" sz="2000" b="1" dirty="0"/>
              <a:t>Unigram language modeling tokenization </a:t>
            </a:r>
            <a:r>
              <a:rPr lang="en-US" sz="2000" dirty="0"/>
              <a:t>(</a:t>
            </a:r>
            <a:r>
              <a:rPr lang="en-US" sz="2000" dirty="0">
                <a:solidFill>
                  <a:schemeClr val="tx1">
                    <a:lumMod val="50000"/>
                    <a:lumOff val="50000"/>
                  </a:schemeClr>
                </a:solidFill>
              </a:rPr>
              <a:t>Kudo, 2018</a:t>
            </a:r>
            <a:r>
              <a:rPr lang="en-US" sz="2000" dirty="0"/>
              <a:t>)</a:t>
            </a:r>
            <a:endParaRPr lang="en-US" sz="2000" dirty="0"/>
          </a:p>
          <a:p>
            <a:pPr lvl="1">
              <a:spcBef>
                <a:spcPts val="600"/>
              </a:spcBef>
              <a:spcAft>
                <a:spcPts val="600"/>
              </a:spcAft>
            </a:pPr>
            <a:r>
              <a:rPr lang="en-US" sz="2000" b="1" dirty="0"/>
              <a:t>WordPiece </a:t>
            </a:r>
            <a:r>
              <a:rPr lang="en-US" sz="2000" dirty="0"/>
              <a:t>(</a:t>
            </a:r>
            <a:r>
              <a:rPr lang="en-US" sz="2000" dirty="0">
                <a:solidFill>
                  <a:schemeClr val="tx1">
                    <a:lumMod val="50000"/>
                    <a:lumOff val="50000"/>
                  </a:schemeClr>
                </a:solidFill>
              </a:rPr>
              <a:t>Schuster and Nakajima, 2012</a:t>
            </a:r>
            <a:r>
              <a:rPr lang="en-US" sz="2000" dirty="0"/>
              <a:t>)</a:t>
            </a:r>
            <a:endParaRPr lang="en-US" sz="2000" dirty="0"/>
          </a:p>
          <a:p>
            <a:pPr>
              <a:spcBef>
                <a:spcPts val="600"/>
              </a:spcBef>
              <a:spcAft>
                <a:spcPts val="600"/>
              </a:spcAft>
            </a:pPr>
            <a:r>
              <a:rPr lang="en-US" sz="2400" dirty="0"/>
              <a:t>All subword tokenization algorithms have 2 parts</a:t>
            </a:r>
            <a:endParaRPr lang="en-US" sz="2400" dirty="0"/>
          </a:p>
          <a:p>
            <a:pPr lvl="1">
              <a:spcBef>
                <a:spcPts val="600"/>
              </a:spcBef>
              <a:spcAft>
                <a:spcPts val="600"/>
              </a:spcAft>
            </a:pPr>
            <a:r>
              <a:rPr lang="en-US" sz="2000" dirty="0"/>
              <a:t>A </a:t>
            </a:r>
            <a:r>
              <a:rPr lang="en-US" sz="2000" b="1" dirty="0">
                <a:solidFill>
                  <a:srgbClr val="00B050"/>
                </a:solidFill>
              </a:rPr>
              <a:t>token learner</a:t>
            </a:r>
            <a:r>
              <a:rPr lang="en-US" sz="2000" dirty="0"/>
              <a:t> that takes a raw training corpus and induces a vocabulary (a set of tokens). Most subword algorithms are run inside space-separated tokens. So we commonly first add a special end-of-word symbol “_” before space in training corpus.</a:t>
            </a:r>
            <a:endParaRPr lang="en-US" sz="2000" dirty="0"/>
          </a:p>
          <a:p>
            <a:pPr lvl="1">
              <a:spcBef>
                <a:spcPts val="600"/>
              </a:spcBef>
              <a:spcAft>
                <a:spcPts val="600"/>
              </a:spcAft>
            </a:pPr>
            <a:r>
              <a:rPr lang="en-US" sz="2000" dirty="0"/>
              <a:t>A </a:t>
            </a:r>
            <a:r>
              <a:rPr lang="en-US" sz="2000" b="1" dirty="0">
                <a:solidFill>
                  <a:srgbClr val="00B050"/>
                </a:solidFill>
              </a:rPr>
              <a:t>token segmenter</a:t>
            </a:r>
            <a:r>
              <a:rPr lang="en-US" sz="2000" dirty="0"/>
              <a:t> that takes a raw test sentence and tokenizes it according to that vocabulary</a:t>
            </a:r>
            <a:endParaRPr lang="en-US" sz="2000" dirty="0"/>
          </a:p>
          <a:p>
            <a:pPr>
              <a:spcBef>
                <a:spcPts val="600"/>
              </a:spcBef>
              <a:spcAft>
                <a:spcPts val="600"/>
              </a:spcAft>
            </a:pPr>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Subword tokenization - BPE</a:t>
            </a:r>
            <a:endParaRPr lang="en-US" dirty="0"/>
          </a:p>
        </p:txBody>
      </p:sp>
      <mc:AlternateContent xmlns:mc="http://schemas.openxmlformats.org/markup-compatibility/2006">
        <mc:Choice xmlns:a14="http://schemas.microsoft.com/office/drawing/2010/main" Requires="a14">
          <p:sp>
            <p:nvSpPr>
              <p:cNvPr id="3" name="Content Placeholder 2"/>
              <p:cNvSpPr>
                <a:spLocks noGrp="1"/>
              </p:cNvSpPr>
              <p:nvPr>
                <p:ph idx="1"/>
              </p:nvPr>
            </p:nvSpPr>
            <p:spPr>
              <a:xfrm>
                <a:off x="60324" y="964742"/>
                <a:ext cx="11957505" cy="2575293"/>
              </a:xfrm>
            </p:spPr>
            <p:txBody>
              <a:bodyPr>
                <a:normAutofit/>
              </a:bodyPr>
              <a:lstStyle/>
              <a:p>
                <a:pPr>
                  <a:spcBef>
                    <a:spcPts val="0"/>
                  </a:spcBef>
                  <a:spcAft>
                    <a:spcPts val="0"/>
                  </a:spcAft>
                </a:pPr>
                <a:r>
                  <a:rPr lang="en-US" dirty="0"/>
                  <a:t>BPE token learner</a:t>
                </a:r>
                <a:endParaRPr lang="en-US" dirty="0"/>
              </a:p>
              <a:p>
                <a:pPr lvl="1">
                  <a:spcBef>
                    <a:spcPts val="0"/>
                  </a:spcBef>
                  <a:spcAft>
                    <a:spcPts val="0"/>
                  </a:spcAft>
                </a:pPr>
                <a:r>
                  <a:rPr lang="en-US" dirty="0"/>
                  <a:t>Set vocabulary </a:t>
                </a:r>
                <a14:m>
                  <m:oMath xmlns:m="http://schemas.openxmlformats.org/officeDocument/2006/math">
                    <m:r>
                      <a:rPr lang="en-US" altLang="zh-CN" i="1" dirty="0" smtClean="0">
                        <a:latin typeface="Cambria Math" panose="02040503050406030204" pitchFamily="18" charset="0"/>
                      </a:rPr>
                      <m:t>𝑉</m:t>
                    </m:r>
                    <m:r>
                      <a:rPr lang="zh-CN" altLang="en-US" i="1" dirty="0" smtClean="0">
                        <a:latin typeface="Cambria Math" panose="02040503050406030204" pitchFamily="18" charset="0"/>
                      </a:rPr>
                      <m:t> </m:t>
                    </m:r>
                    <m:r>
                      <a:rPr lang="en-US" i="1" dirty="0" smtClean="0">
                        <a:latin typeface="Cambria Math" panose="02040503050406030204" pitchFamily="18" charset="0"/>
                      </a:rPr>
                      <m:t>= </m:t>
                    </m:r>
                    <m:r>
                      <a:rPr lang="en-US" i="1" dirty="0">
                        <a:latin typeface="Cambria Math" panose="02040503050406030204" pitchFamily="18" charset="0"/>
                      </a:rPr>
                      <m:t>{</m:t>
                    </m:r>
                    <m:r>
                      <a:rPr lang="en-US" i="1" dirty="0">
                        <a:latin typeface="Cambria Math" panose="02040503050406030204" pitchFamily="18" charset="0"/>
                      </a:rPr>
                      <m:t>𝐴</m:t>
                    </m:r>
                    <m:r>
                      <a:rPr lang="en-US" i="1" dirty="0">
                        <a:latin typeface="Cambria Math" panose="02040503050406030204" pitchFamily="18" charset="0"/>
                      </a:rPr>
                      <m:t>, </m:t>
                    </m:r>
                    <m:r>
                      <a:rPr lang="en-US" i="1" dirty="0">
                        <a:latin typeface="Cambria Math" panose="02040503050406030204" pitchFamily="18" charset="0"/>
                      </a:rPr>
                      <m:t>𝐵</m:t>
                    </m:r>
                    <m:r>
                      <a:rPr lang="en-US" i="1" dirty="0">
                        <a:latin typeface="Cambria Math" panose="02040503050406030204" pitchFamily="18" charset="0"/>
                      </a:rPr>
                      <m:t>, </m:t>
                    </m:r>
                    <m:r>
                      <a:rPr lang="en-US" i="1" dirty="0">
                        <a:latin typeface="Cambria Math" panose="02040503050406030204" pitchFamily="18" charset="0"/>
                      </a:rPr>
                      <m:t>𝐶</m:t>
                    </m:r>
                    <m:r>
                      <a:rPr lang="en-US" i="1" dirty="0">
                        <a:latin typeface="Cambria Math" panose="02040503050406030204" pitchFamily="18" charset="0"/>
                      </a:rPr>
                      <m:t>, </m:t>
                    </m:r>
                    <m:r>
                      <a:rPr lang="en-US" i="1" dirty="0">
                        <a:latin typeface="Cambria Math" panose="02040503050406030204" pitchFamily="18" charset="0"/>
                      </a:rPr>
                      <m:t>𝐷</m:t>
                    </m:r>
                    <m:r>
                      <a:rPr lang="en-US" i="1" dirty="0">
                        <a:latin typeface="Cambria Math" panose="02040503050406030204" pitchFamily="18" charset="0"/>
                      </a:rPr>
                      <m:t>,…, </m:t>
                    </m:r>
                    <m:r>
                      <a:rPr lang="en-US" i="1" dirty="0">
                        <a:latin typeface="Cambria Math" panose="02040503050406030204" pitchFamily="18" charset="0"/>
                      </a:rPr>
                      <m:t>𝑎</m:t>
                    </m:r>
                    <m:r>
                      <a:rPr lang="en-US" i="1" dirty="0">
                        <a:latin typeface="Cambria Math" panose="02040503050406030204" pitchFamily="18" charset="0"/>
                      </a:rPr>
                      <m:t>, </m:t>
                    </m:r>
                    <m:r>
                      <a:rPr lang="en-US" i="1" dirty="0">
                        <a:latin typeface="Cambria Math" panose="02040503050406030204" pitchFamily="18" charset="0"/>
                      </a:rPr>
                      <m:t>𝑏</m:t>
                    </m:r>
                    <m:r>
                      <a:rPr lang="en-US" i="1" dirty="0">
                        <a:latin typeface="Cambria Math" panose="02040503050406030204" pitchFamily="18" charset="0"/>
                      </a:rPr>
                      <m:t>, </m:t>
                    </m:r>
                    <m:r>
                      <a:rPr lang="en-US" i="1" dirty="0">
                        <a:latin typeface="Cambria Math" panose="02040503050406030204" pitchFamily="18" charset="0"/>
                      </a:rPr>
                      <m:t>𝑐</m:t>
                    </m:r>
                    <m:r>
                      <a:rPr lang="en-US" i="1" dirty="0">
                        <a:latin typeface="Cambria Math" panose="02040503050406030204" pitchFamily="18" charset="0"/>
                      </a:rPr>
                      <m:t>, </m:t>
                    </m:r>
                    <m:r>
                      <a:rPr lang="en-US" i="1" dirty="0">
                        <a:latin typeface="Cambria Math" panose="02040503050406030204" pitchFamily="18" charset="0"/>
                      </a:rPr>
                      <m:t>𝑑</m:t>
                    </m:r>
                    <m:r>
                      <a:rPr lang="en-US" i="1" dirty="0">
                        <a:latin typeface="Cambria Math" panose="02040503050406030204" pitchFamily="18" charset="0"/>
                      </a:rPr>
                      <m:t>….}</m:t>
                    </m:r>
                  </m:oMath>
                </a14:m>
                <a:endParaRPr lang="en-US" dirty="0"/>
              </a:p>
              <a:p>
                <a:pPr lvl="1">
                  <a:spcBef>
                    <a:spcPts val="0"/>
                  </a:spcBef>
                  <a:spcAft>
                    <a:spcPts val="0"/>
                  </a:spcAft>
                </a:pPr>
                <a:r>
                  <a:rPr lang="en-US" dirty="0"/>
                  <a:t>Repeat</a:t>
                </a:r>
                <a:endParaRPr lang="en-US" dirty="0"/>
              </a:p>
              <a:p>
                <a:pPr lvl="2">
                  <a:spcBef>
                    <a:spcPts val="0"/>
                  </a:spcBef>
                  <a:spcAft>
                    <a:spcPts val="0"/>
                  </a:spcAft>
                </a:pPr>
                <a:r>
                  <a:rPr lang="en-US" dirty="0"/>
                  <a:t>Choose the two symbols that are most frequently adjacent in the training corpus (say 'A', 'B') </a:t>
                </a:r>
                <a:endParaRPr lang="en-US" dirty="0"/>
              </a:p>
              <a:p>
                <a:pPr lvl="2">
                  <a:spcBef>
                    <a:spcPts val="0"/>
                  </a:spcBef>
                  <a:spcAft>
                    <a:spcPts val="0"/>
                  </a:spcAft>
                </a:pPr>
                <a:r>
                  <a:rPr lang="en-US" dirty="0"/>
                  <a:t>Add a new merged symbol 'AB' to the vocabulary</a:t>
                </a:r>
                <a:endParaRPr lang="en-US" dirty="0"/>
              </a:p>
              <a:p>
                <a:pPr lvl="2">
                  <a:spcBef>
                    <a:spcPts val="0"/>
                  </a:spcBef>
                  <a:spcAft>
                    <a:spcPts val="0"/>
                  </a:spcAft>
                </a:pPr>
                <a:r>
                  <a:rPr lang="en-US" dirty="0"/>
                  <a:t>Replace every adjacent 'A' 'B' in the corpus with 'AB'. </a:t>
                </a:r>
                <a:endParaRPr lang="en-US" dirty="0"/>
              </a:p>
              <a:p>
                <a:pPr lvl="1">
                  <a:spcBef>
                    <a:spcPts val="0"/>
                  </a:spcBef>
                  <a:spcAft>
                    <a:spcPts val="0"/>
                  </a:spcAft>
                </a:pPr>
                <a:r>
                  <a:rPr lang="en-US" dirty="0"/>
                  <a:t>Until </a:t>
                </a:r>
                <a14:m>
                  <m:oMath xmlns:m="http://schemas.openxmlformats.org/officeDocument/2006/math">
                    <m:r>
                      <a:rPr lang="en-US" i="1" dirty="0" smtClean="0">
                        <a:latin typeface="Cambria Math" panose="02040503050406030204" pitchFamily="18" charset="0"/>
                      </a:rPr>
                      <m:t>𝑘</m:t>
                    </m:r>
                  </m:oMath>
                </a14:m>
                <a:r>
                  <a:rPr lang="en-US" dirty="0"/>
                  <a:t> merges have been done.</a:t>
                </a:r>
                <a:endParaRPr lang="en-US" dirty="0"/>
              </a:p>
              <a:p>
                <a:pPr lvl="1">
                  <a:spcBef>
                    <a:spcPts val="0"/>
                  </a:spcBef>
                  <a:spcAft>
                    <a:spcPts val="0"/>
                  </a:spcAft>
                </a:pPr>
                <a:endParaRPr lang="en-US" dirty="0"/>
              </a:p>
              <a:p>
                <a:pPr>
                  <a:spcBef>
                    <a:spcPts val="0"/>
                  </a:spcBef>
                  <a:spcAft>
                    <a:spcPts val="0"/>
                  </a:spcAft>
                </a:pPr>
                <a:endParaRPr lang="en-US" dirty="0"/>
              </a:p>
              <a:p>
                <a:pPr>
                  <a:spcBef>
                    <a:spcPts val="0"/>
                  </a:spcBef>
                  <a:spcAft>
                    <a:spcPts val="0"/>
                  </a:spcAft>
                </a:pPr>
                <a:endParaRPr lang="en-US" dirty="0"/>
              </a:p>
            </p:txBody>
          </p:sp>
        </mc:Choice>
        <mc:Fallback>
          <p:sp>
            <p:nvSpPr>
              <p:cNvPr id="3" name="Content Placeholder 2"/>
              <p:cNvSpPr>
                <a:spLocks noRot="1" noChangeAspect="1" noMove="1" noResize="1" noEditPoints="1" noAdjustHandles="1" noChangeArrowheads="1" noChangeShapeType="1" noTextEdit="1"/>
              </p:cNvSpPr>
              <p:nvPr>
                <p:ph idx="1"/>
              </p:nvPr>
            </p:nvSpPr>
            <p:spPr>
              <a:xfrm>
                <a:off x="60324" y="964742"/>
                <a:ext cx="11957505" cy="2575293"/>
              </a:xfrm>
              <a:blipFill rotWithShape="1">
                <a:blip r:embed="rId1"/>
                <a:stretch>
                  <a:fillRect l="-5" t="-7" r="4" b="-43795"/>
                </a:stretch>
              </a:blipFill>
            </p:spPr>
            <p:txBody>
              <a:bodyPr/>
              <a:lstStyle/>
              <a:p>
                <a:r>
                  <a:rPr lang="zh-CN" altLang="en-US">
                    <a:noFill/>
                  </a:rPr>
                  <a:t> </a:t>
                </a:r>
              </a:p>
            </p:txBody>
          </p:sp>
        </mc:Fallback>
      </mc:AlternateContent>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5" name="Content Placeholder 4"/>
          <p:cNvPicPr>
            <a:picLocks noChangeAspect="1"/>
          </p:cNvPicPr>
          <p:nvPr/>
        </p:nvPicPr>
        <p:blipFill>
          <a:blip r:embed="rId2"/>
          <a:stretch>
            <a:fillRect/>
          </a:stretch>
        </p:blipFill>
        <p:spPr>
          <a:xfrm>
            <a:off x="1639628" y="3547531"/>
            <a:ext cx="8798896" cy="31686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Subword tokenization - BPE</a:t>
            </a:r>
            <a:endParaRPr lang="en-US" dirty="0"/>
          </a:p>
        </p:txBody>
      </p:sp>
      <p:sp>
        <p:nvSpPr>
          <p:cNvPr id="3" name="Content Placeholder 2"/>
          <p:cNvSpPr>
            <a:spLocks noGrp="1"/>
          </p:cNvSpPr>
          <p:nvPr>
            <p:ph idx="1"/>
          </p:nvPr>
        </p:nvSpPr>
        <p:spPr/>
        <p:txBody>
          <a:bodyPr/>
          <a:lstStyle/>
          <a:p>
            <a:r>
              <a:rPr lang="en-US" dirty="0"/>
              <a:t>Training corpus: </a:t>
            </a:r>
            <a:r>
              <a:rPr lang="en-US" dirty="0">
                <a:solidFill>
                  <a:schemeClr val="accent1"/>
                </a:solidFill>
              </a:rPr>
              <a:t>low low low low low lowest lowest newer newer newer newer newer newer wider wider wider new new</a:t>
            </a:r>
            <a:endParaRPr lang="en-US" dirty="0">
              <a:solidFill>
                <a:schemeClr val="accent1"/>
              </a:solidFill>
            </a:endParaRPr>
          </a:p>
          <a:p>
            <a:r>
              <a:rPr lang="en-US" b="1" dirty="0"/>
              <a:t>Step 0</a:t>
            </a:r>
            <a:r>
              <a:rPr lang="en-US" dirty="0"/>
              <a:t>: Add a special end-of-word symbol “_” before space in training corpus and then tokenize text by whitespace. We then separate into letters.</a:t>
            </a:r>
            <a:endParaRPr lang="en-US" dirty="0"/>
          </a:p>
          <a:p>
            <a:r>
              <a:rPr lang="en-US" b="1" dirty="0"/>
              <a:t>Step 1</a:t>
            </a:r>
            <a:r>
              <a:rPr lang="en-US" dirty="0"/>
              <a:t>: Create the vocabulary: {_, d, e, i, l, n, o, r, s, t, w}</a:t>
            </a:r>
            <a:r>
              <a:rPr lang="en-US" altLang="zh-CN" dirty="0"/>
              <a:t>.</a:t>
            </a:r>
            <a:endParaRPr lang="en-US" dirty="0"/>
          </a:p>
          <a:p>
            <a:r>
              <a:rPr lang="en-US" b="1" dirty="0"/>
              <a:t>Step 2</a:t>
            </a:r>
            <a:r>
              <a:rPr lang="en-US" dirty="0"/>
              <a:t>: </a:t>
            </a:r>
            <a:r>
              <a:rPr lang="en-US" altLang="zh-CN" dirty="0"/>
              <a:t>R</a:t>
            </a:r>
            <a:r>
              <a:rPr lang="en-US" dirty="0"/>
              <a:t>epeat the merging steps, </a:t>
            </a:r>
            <a:r>
              <a:rPr lang="en-US" dirty="0"/>
              <a:t>two symbols that are most frequently adjacent in the training corpus</a:t>
            </a:r>
            <a:r>
              <a:rPr lang="en-US" altLang="zh-CN" dirty="0"/>
              <a:t>.</a:t>
            </a:r>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Subword tokenization - BPE</a:t>
            </a:r>
            <a:endParaRPr lang="en-US" sz="4400" dirty="0"/>
          </a:p>
        </p:txBody>
      </p:sp>
      <p:sp>
        <p:nvSpPr>
          <p:cNvPr id="3" name="Content Placeholder 2"/>
          <p:cNvSpPr>
            <a:spLocks noGrp="1"/>
          </p:cNvSpPr>
          <p:nvPr>
            <p:ph idx="1"/>
          </p:nvPr>
        </p:nvSpPr>
        <p:spPr>
          <a:xfrm>
            <a:off x="517525" y="956152"/>
            <a:ext cx="11064875" cy="2762527"/>
          </a:xfrm>
        </p:spPr>
        <p:txBody>
          <a:bodyPr/>
          <a:lstStyle/>
          <a:p>
            <a:pPr>
              <a:spcAft>
                <a:spcPts val="600"/>
              </a:spcAft>
            </a:pPr>
            <a:r>
              <a:rPr lang="en-US" dirty="0"/>
              <a:t>Training corpus: </a:t>
            </a:r>
            <a:r>
              <a:rPr lang="en-US" dirty="0">
                <a:solidFill>
                  <a:srgbClr val="0070C0"/>
                </a:solidFill>
              </a:rPr>
              <a:t>low low low low low lowest lowest newer newer newer</a:t>
            </a:r>
            <a:r>
              <a:rPr lang="zh-CN" altLang="en-US" dirty="0">
                <a:solidFill>
                  <a:srgbClr val="0070C0"/>
                </a:solidFill>
              </a:rPr>
              <a:t> </a:t>
            </a:r>
            <a:r>
              <a:rPr lang="en-US" dirty="0">
                <a:solidFill>
                  <a:srgbClr val="0070C0"/>
                </a:solidFill>
              </a:rPr>
              <a:t>newer newer newer wider wider wider new new</a:t>
            </a:r>
            <a:endParaRPr lang="en-US" dirty="0">
              <a:solidFill>
                <a:srgbClr val="0070C0"/>
              </a:solidFill>
            </a:endParaRPr>
          </a:p>
          <a:p>
            <a:pPr>
              <a:spcAft>
                <a:spcPts val="600"/>
              </a:spcAft>
            </a:pPr>
            <a:r>
              <a:rPr lang="en-US" dirty="0"/>
              <a:t>Add end-of-word tokens, resulting in this vocabulary:</a:t>
            </a:r>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5" name="TextBox 4"/>
          <p:cNvSpPr txBox="1"/>
          <p:nvPr/>
        </p:nvSpPr>
        <p:spPr>
          <a:xfrm>
            <a:off x="920931" y="2905175"/>
            <a:ext cx="4162743" cy="1261884"/>
          </a:xfrm>
          <a:prstGeom prst="rect">
            <a:avLst/>
          </a:prstGeom>
          <a:noFill/>
        </p:spPr>
        <p:txBody>
          <a:bodyPr wrap="none" rtlCol="0">
            <a:spAutoFit/>
          </a:bodyPr>
          <a:lstStyle/>
          <a:p>
            <a:pPr>
              <a:spcBef>
                <a:spcPts val="1200"/>
              </a:spcBef>
              <a:spcAft>
                <a:spcPts val="1200"/>
              </a:spcAft>
            </a:pPr>
            <a:r>
              <a:rPr lang="en-US" altLang="zh-CN" sz="2800" b="1" dirty="0"/>
              <a:t>Vocabulary</a:t>
            </a:r>
            <a:endParaRPr lang="en-US" altLang="zh-CN" sz="2800" b="1" dirty="0"/>
          </a:p>
          <a:p>
            <a:pPr>
              <a:spcBef>
                <a:spcPts val="1200"/>
              </a:spcBef>
              <a:spcAft>
                <a:spcPts val="1200"/>
              </a:spcAft>
            </a:pPr>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US" sz="2800" dirty="0"/>
          </a:p>
        </p:txBody>
      </p:sp>
      <p:sp>
        <p:nvSpPr>
          <p:cNvPr id="6" name="TextBox 5"/>
          <p:cNvSpPr txBox="1"/>
          <p:nvPr/>
        </p:nvSpPr>
        <p:spPr>
          <a:xfrm>
            <a:off x="6162819" y="2905175"/>
            <a:ext cx="4209807" cy="3139321"/>
          </a:xfrm>
          <a:prstGeom prst="rect">
            <a:avLst/>
          </a:prstGeom>
          <a:noFill/>
        </p:spPr>
        <p:txBody>
          <a:bodyPr wrap="none" rtlCol="0">
            <a:spAutoFit/>
          </a:bodyPr>
          <a:lstStyle/>
          <a:p>
            <a:pPr>
              <a:spcBef>
                <a:spcPts val="1200"/>
              </a:spcBef>
              <a:spcAft>
                <a:spcPts val="1200"/>
              </a:spcAft>
            </a:pPr>
            <a:r>
              <a:rPr lang="en-US" altLang="zh-CN" sz="2800" b="1" dirty="0"/>
              <a:t>Corpus</a:t>
            </a:r>
            <a:r>
              <a:rPr lang="zh-CN" altLang="en-US" sz="2800" b="1" dirty="0"/>
              <a:t> </a:t>
            </a:r>
            <a:r>
              <a:rPr lang="en-US" altLang="zh-CN" sz="2800" b="1" dirty="0"/>
              <a:t>representation</a:t>
            </a:r>
            <a:endParaRPr lang="en-US" altLang="zh-CN" sz="2800" b="1" dirty="0"/>
          </a:p>
          <a:p>
            <a:pPr>
              <a:spcAft>
                <a:spcPts val="600"/>
              </a:spcAft>
            </a:pPr>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endParaRPr lang="en-US" altLang="zh-CN" sz="2800" dirty="0"/>
          </a:p>
          <a:p>
            <a:pPr>
              <a:spcAft>
                <a:spcPts val="600"/>
              </a:spcAft>
            </a:pPr>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endParaRPr lang="en-US" altLang="zh-CN" sz="2800" dirty="0"/>
          </a:p>
          <a:p>
            <a:pPr>
              <a:spcAft>
                <a:spcPts val="600"/>
              </a:spcAft>
            </a:pPr>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endParaRPr lang="en-US" altLang="zh-CN" sz="2800" dirty="0"/>
          </a:p>
          <a:p>
            <a:pPr>
              <a:spcAft>
                <a:spcPts val="600"/>
              </a:spcAft>
            </a:pPr>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endParaRPr lang="en-US" altLang="zh-CN" sz="2800" dirty="0"/>
          </a:p>
          <a:p>
            <a:pPr>
              <a:spcAft>
                <a:spcPts val="600"/>
              </a:spcAft>
            </a:pPr>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Subword tokenization - BPE</a:t>
            </a:r>
            <a:endParaRPr lang="en-US" sz="4400" dirty="0"/>
          </a:p>
        </p:txBody>
      </p:sp>
      <p:sp>
        <p:nvSpPr>
          <p:cNvPr id="3" name="Content Placeholder 2"/>
          <p:cNvSpPr>
            <a:spLocks noGrp="1"/>
          </p:cNvSpPr>
          <p:nvPr>
            <p:ph idx="1"/>
          </p:nvPr>
        </p:nvSpPr>
        <p:spPr/>
        <p:txBody>
          <a:bodyPr/>
          <a:lstStyle/>
          <a:p>
            <a:r>
              <a:rPr lang="en-US" sz="2400" b="1" dirty="0">
                <a:solidFill>
                  <a:srgbClr val="00B050"/>
                </a:solidFill>
              </a:rPr>
              <a:t>BPE token learner</a:t>
            </a:r>
            <a:endParaRPr lang="en-US" sz="2400" b="1" dirty="0">
              <a:solidFill>
                <a:srgbClr val="00B050"/>
              </a:solidFill>
            </a:endParaRPr>
          </a:p>
          <a:p>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5" name="TextBox 4"/>
          <p:cNvSpPr txBox="1"/>
          <p:nvPr/>
        </p:nvSpPr>
        <p:spPr>
          <a:xfrm>
            <a:off x="1005840" y="1592263"/>
            <a:ext cx="4162743" cy="954107"/>
          </a:xfrm>
          <a:prstGeom prst="rect">
            <a:avLst/>
          </a:prstGeom>
          <a:noFill/>
        </p:spPr>
        <p:txBody>
          <a:bodyPr wrap="none" rtlCol="0">
            <a:spAutoFit/>
          </a:bodyPr>
          <a:lstStyle/>
          <a:p>
            <a:r>
              <a:rPr lang="en-US" altLang="zh-CN" sz="2800" b="1" dirty="0"/>
              <a:t>Vocabulary</a:t>
            </a:r>
            <a:endParaRPr lang="en-US" altLang="zh-CN" sz="2800" b="1" dirty="0"/>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endParaRPr lang="en-US" sz="2800" dirty="0"/>
          </a:p>
        </p:txBody>
      </p:sp>
      <p:sp>
        <p:nvSpPr>
          <p:cNvPr id="6" name="TextBox 5"/>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endParaRPr lang="en-US" altLang="zh-CN" sz="2800" b="1" dirty="0"/>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endParaRPr lang="en-US" altLang="zh-CN" sz="2800" dirty="0"/>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endParaRPr lang="en-US" altLang="zh-CN" sz="2800" dirty="0"/>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endParaRPr lang="en-US" altLang="zh-CN" sz="2800" dirty="0"/>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r</a:t>
            </a:r>
            <a:r>
              <a:rPr lang="zh-CN" altLang="en-US" sz="2800" dirty="0"/>
              <a:t> </a:t>
            </a:r>
            <a:r>
              <a:rPr lang="en-US" altLang="zh-CN" sz="2800" dirty="0"/>
              <a:t>_</a:t>
            </a:r>
            <a:endParaRPr lang="en-US" altLang="zh-CN" sz="2800" dirty="0"/>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endParaRPr lang="en-US" altLang="zh-CN" sz="2800" dirty="0"/>
          </a:p>
        </p:txBody>
      </p:sp>
      <p:sp>
        <p:nvSpPr>
          <p:cNvPr id="8" name="TextBox 7"/>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 r</a:t>
            </a:r>
            <a:r>
              <a:rPr lang="en-US" sz="2800" dirty="0"/>
              <a:t> to </a:t>
            </a:r>
            <a:r>
              <a:rPr lang="en-US" sz="2800" dirty="0">
                <a:solidFill>
                  <a:srgbClr val="0070C0"/>
                </a:solidFill>
              </a:rPr>
              <a:t>er</a:t>
            </a:r>
            <a:endParaRPr lang="en-US" sz="2800" dirty="0">
              <a:solidFill>
                <a:srgbClr val="0070C0"/>
              </a:solidFill>
            </a:endParaRPr>
          </a:p>
        </p:txBody>
      </p:sp>
      <p:sp>
        <p:nvSpPr>
          <p:cNvPr id="9" name="TextBox 8"/>
          <p:cNvSpPr txBox="1"/>
          <p:nvPr/>
        </p:nvSpPr>
        <p:spPr>
          <a:xfrm>
            <a:off x="960120" y="4180344"/>
            <a:ext cx="4691028" cy="954107"/>
          </a:xfrm>
          <a:prstGeom prst="rect">
            <a:avLst/>
          </a:prstGeom>
          <a:noFill/>
        </p:spPr>
        <p:txBody>
          <a:bodyPr wrap="none" rtlCol="0">
            <a:spAutoFit/>
          </a:bodyPr>
          <a:lstStyle/>
          <a:p>
            <a:r>
              <a:rPr lang="en-US" altLang="zh-CN" sz="2800" b="1" dirty="0"/>
              <a:t>Vocabulary</a:t>
            </a:r>
            <a:endParaRPr lang="en-US" altLang="zh-CN" sz="2800" b="1" dirty="0"/>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solidFill>
                  <a:srgbClr val="FF0000"/>
                </a:solidFill>
              </a:rPr>
              <a:t>er</a:t>
            </a:r>
            <a:endParaRPr lang="en-US" sz="2800" dirty="0">
              <a:solidFill>
                <a:srgbClr val="FF0000"/>
              </a:solidFill>
            </a:endParaRPr>
          </a:p>
        </p:txBody>
      </p:sp>
      <p:sp>
        <p:nvSpPr>
          <p:cNvPr id="10" name="TextBox 9"/>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endParaRPr lang="en-US" altLang="zh-CN" sz="2800" b="1" dirty="0"/>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endParaRPr lang="en-US" altLang="zh-CN" sz="2800" dirty="0"/>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endParaRPr lang="en-US" altLang="zh-CN" sz="2800" dirty="0"/>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a:t>
            </a:r>
            <a:r>
              <a:rPr lang="zh-CN" altLang="en-US" sz="2800" dirty="0"/>
              <a:t> </a:t>
            </a:r>
            <a:r>
              <a:rPr lang="en-US" altLang="zh-CN" sz="2800" dirty="0"/>
              <a:t>_</a:t>
            </a:r>
            <a:endParaRPr lang="en-US" altLang="zh-CN" sz="2800" dirty="0"/>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a:t>
            </a:r>
            <a:r>
              <a:rPr lang="zh-CN" altLang="en-US" sz="2800" dirty="0"/>
              <a:t> </a:t>
            </a:r>
            <a:r>
              <a:rPr lang="en-US" altLang="zh-CN" sz="2800" dirty="0"/>
              <a:t>_</a:t>
            </a:r>
            <a:endParaRPr lang="en-US" altLang="zh-CN" sz="2800" dirty="0"/>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NLP history</a:t>
            </a:r>
            <a:r>
              <a:rPr lang="zh-CN" altLang="en-US" dirty="0"/>
              <a:t> </a:t>
            </a:r>
            <a:r>
              <a:rPr lang="en-US" altLang="zh-CN" dirty="0"/>
              <a:t>-</a:t>
            </a:r>
            <a:r>
              <a:rPr lang="zh-CN" altLang="en-US" dirty="0"/>
              <a:t> </a:t>
            </a:r>
            <a:r>
              <a:rPr lang="en-US" altLang="zh-CN" dirty="0"/>
              <a:t>the Turing test</a:t>
            </a:r>
            <a:endParaRPr lang="zh-CN" altLang="en-US" dirty="0"/>
          </a:p>
        </p:txBody>
      </p:sp>
      <p:sp>
        <p:nvSpPr>
          <p:cNvPr id="22" name="Rectangle 5"/>
          <p:cNvSpPr>
            <a:spLocks noChangeArrowheads="1"/>
          </p:cNvSpPr>
          <p:nvPr/>
        </p:nvSpPr>
        <p:spPr bwMode="auto">
          <a:xfrm>
            <a:off x="5994010" y="950552"/>
            <a:ext cx="5883665" cy="5677260"/>
          </a:xfrm>
          <a:prstGeom prst="rect">
            <a:avLst/>
          </a:prstGeom>
          <a:noFill/>
          <a:ln w="9525">
            <a:solidFill>
              <a:schemeClr val="bg1"/>
            </a:solidFill>
            <a:miter lim="800000"/>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50000"/>
              </a:lnSpc>
              <a:spcBef>
                <a:spcPct val="0"/>
              </a:spcBef>
              <a:spcAft>
                <a:spcPct val="0"/>
              </a:spcAft>
              <a:buClrTx/>
              <a:buSzTx/>
              <a:buFontTx/>
              <a:buNone/>
              <a:defRPr/>
            </a:pPr>
            <a:r>
              <a:rPr kumimoji="0" lang="en-US" altLang="zh-CN" sz="2800" b="1" i="0" u="none" strike="noStrike" kern="1200" cap="none" spc="0" normalizeH="0" baseline="0" noProof="0" dirty="0">
                <a:ln>
                  <a:noFill/>
                </a:ln>
                <a:solidFill>
                  <a:srgbClr val="000000"/>
                </a:solidFill>
                <a:effectLst/>
                <a:uLnTx/>
                <a:uFillTx/>
                <a:ea typeface="微软雅黑" panose="020B0503020204020204" pitchFamily="34" charset="-122"/>
              </a:rPr>
              <a:t>Example</a:t>
            </a:r>
            <a:r>
              <a:rPr kumimoji="0" lang="zh-CN" altLang="en-US" sz="2800" b="1" i="0" u="none" strike="noStrike" kern="1200" cap="none" spc="0" normalizeH="0" baseline="0" noProof="0" dirty="0">
                <a:ln>
                  <a:noFill/>
                </a:ln>
                <a:solidFill>
                  <a:srgbClr val="000000"/>
                </a:solidFill>
                <a:effectLst/>
                <a:uLnTx/>
                <a:uFillTx/>
                <a:ea typeface="微软雅黑" panose="020B0503020204020204" pitchFamily="34" charset="-122"/>
              </a:rPr>
              <a:t> </a:t>
            </a:r>
            <a:r>
              <a:rPr kumimoji="0" lang="en-US" altLang="zh-CN" sz="2800" b="1" i="0" u="none" strike="noStrike" kern="1200" cap="none" spc="0" normalizeH="0" baseline="0" noProof="0" dirty="0">
                <a:ln>
                  <a:noFill/>
                </a:ln>
                <a:solidFill>
                  <a:srgbClr val="000000"/>
                </a:solidFill>
                <a:effectLst/>
                <a:uLnTx/>
                <a:uFillTx/>
                <a:ea typeface="微软雅黑" panose="020B0503020204020204" pitchFamily="34" charset="-122"/>
              </a:rPr>
              <a:t>of</a:t>
            </a:r>
            <a:r>
              <a:rPr kumimoji="0" lang="zh-CN" altLang="en-US" sz="2800" b="1" i="0" u="none" strike="noStrike" kern="1200" cap="none" spc="0" normalizeH="0" baseline="0" noProof="0" dirty="0">
                <a:ln>
                  <a:noFill/>
                </a:ln>
                <a:solidFill>
                  <a:srgbClr val="000000"/>
                </a:solidFill>
                <a:effectLst/>
                <a:uLnTx/>
                <a:uFillTx/>
                <a:ea typeface="微软雅黑" panose="020B0503020204020204" pitchFamily="34" charset="-122"/>
              </a:rPr>
              <a:t> </a:t>
            </a:r>
            <a:r>
              <a:rPr lang="en-US" altLang="zh-CN" sz="2800" b="1" dirty="0">
                <a:solidFill>
                  <a:srgbClr val="000000"/>
                </a:solidFill>
                <a:ea typeface="微软雅黑" panose="020B0503020204020204" pitchFamily="34" charset="-122"/>
              </a:rPr>
              <a:t>Q&amp;A</a:t>
            </a:r>
            <a:r>
              <a:rPr kumimoji="0" lang="zh-CN" altLang="zh-CN" sz="2800" b="1" i="0" u="none" strike="noStrike" kern="1200" cap="none" spc="0" normalizeH="0" baseline="0" noProof="0" dirty="0">
                <a:ln>
                  <a:noFill/>
                </a:ln>
                <a:solidFill>
                  <a:srgbClr val="000000"/>
                </a:solidFill>
                <a:effectLst/>
                <a:uLnTx/>
                <a:uFillTx/>
                <a:ea typeface="微软雅黑" panose="020B0503020204020204" pitchFamily="34" charset="-122"/>
              </a:rPr>
              <a:t>:</a:t>
            </a:r>
            <a:endParaRPr kumimoji="0" lang="zh-CN" altLang="zh-CN" sz="2800" b="1" i="0" u="none" strike="noStrike" kern="1200" cap="none" spc="0" normalizeH="0" baseline="0" noProof="0" dirty="0">
              <a:ln>
                <a:noFill/>
              </a:ln>
              <a:solidFill>
                <a:srgbClr val="000000"/>
              </a:solidFill>
              <a:effectLst/>
              <a:uLnTx/>
              <a:uFillTx/>
              <a:ea typeface="微软雅黑"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000000"/>
                </a:solidFill>
                <a:effectLst/>
                <a:uLnTx/>
                <a:uFillTx/>
                <a:ea typeface="微软雅黑" panose="020B0503020204020204" pitchFamily="34" charset="-122"/>
              </a:rPr>
              <a:t>C</a:t>
            </a:r>
            <a:r>
              <a:rPr lang="en-US" altLang="zh-CN" sz="2000" b="1" dirty="0">
                <a:solidFill>
                  <a:srgbClr val="000000"/>
                </a:solidFill>
                <a:ea typeface="微软雅黑" panose="020B0503020204020204" pitchFamily="34" charset="-122"/>
              </a:rPr>
              <a:t>:</a:t>
            </a:r>
            <a:r>
              <a:rPr kumimoji="0" lang="zh-CN" altLang="en-US" sz="2000" b="1" i="0" u="none" strike="noStrike" kern="1200" cap="none" spc="0" normalizeH="0" baseline="0" noProof="0" dirty="0">
                <a:ln>
                  <a:noFill/>
                </a:ln>
                <a:solidFill>
                  <a:srgbClr val="000000"/>
                </a:solidFill>
                <a:effectLst/>
                <a:uLnTx/>
                <a:uFillTx/>
                <a:ea typeface="微软雅黑" panose="020B0503020204020204" pitchFamily="34" charset="-122"/>
              </a:rPr>
              <a:t> </a:t>
            </a:r>
            <a:r>
              <a:rPr kumimoji="0" lang="zh-CN" altLang="zh-CN" sz="2000" b="1" i="0" u="none" strike="noStrike" kern="1200" cap="none" spc="0" normalizeH="0" baseline="0" noProof="0" dirty="0">
                <a:ln>
                  <a:noFill/>
                </a:ln>
                <a:solidFill>
                  <a:srgbClr val="000000"/>
                </a:solidFill>
                <a:effectLst/>
                <a:uLnTx/>
                <a:uFillTx/>
                <a:ea typeface="微软雅黑" panose="020B0503020204020204" pitchFamily="34" charset="-122"/>
              </a:rPr>
              <a:t>Please write me a sonnet on the subject of the Forth Bridge. </a:t>
            </a:r>
            <a:endParaRPr lang="en-US" altLang="zh-CN" sz="2000" b="1" dirty="0">
              <a:solidFill>
                <a:srgbClr val="000000"/>
              </a:solidFill>
              <a:ea typeface="微软雅黑"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008000"/>
                </a:solidFill>
                <a:effectLst/>
                <a:uLnTx/>
                <a:uFillTx/>
                <a:ea typeface="微软雅黑" panose="020B0503020204020204" pitchFamily="34" charset="-122"/>
              </a:rPr>
              <a:t>A/B</a:t>
            </a:r>
            <a:r>
              <a:rPr lang="en-US" altLang="zh-CN" sz="2000" b="1" dirty="0">
                <a:solidFill>
                  <a:srgbClr val="008000"/>
                </a:solidFill>
                <a:ea typeface="微软雅黑" panose="020B0503020204020204" pitchFamily="34" charset="-122"/>
              </a:rPr>
              <a:t>:</a:t>
            </a:r>
            <a:r>
              <a:rPr kumimoji="0" lang="zh-CN" altLang="en-US" sz="2000" b="1" i="0" u="none" strike="noStrike" kern="1200" cap="none" spc="0" normalizeH="0" baseline="0" noProof="0" dirty="0">
                <a:ln>
                  <a:noFill/>
                </a:ln>
                <a:solidFill>
                  <a:srgbClr val="008000"/>
                </a:solidFill>
                <a:effectLst/>
                <a:uLnTx/>
                <a:uFillTx/>
                <a:ea typeface="微软雅黑" panose="020B0503020204020204" pitchFamily="34" charset="-122"/>
              </a:rPr>
              <a:t> </a:t>
            </a:r>
            <a:r>
              <a:rPr kumimoji="0" lang="zh-CN" altLang="zh-CN" sz="2000" b="1" i="0" u="none" strike="noStrike" kern="1200" cap="none" spc="0" normalizeH="0" baseline="0" noProof="0" dirty="0">
                <a:ln>
                  <a:noFill/>
                </a:ln>
                <a:solidFill>
                  <a:srgbClr val="008000"/>
                </a:solidFill>
                <a:effectLst/>
                <a:uLnTx/>
                <a:uFillTx/>
                <a:ea typeface="微软雅黑" panose="020B0503020204020204" pitchFamily="34" charset="-122"/>
              </a:rPr>
              <a:t>Count me out on this one. I never could write poetry.</a:t>
            </a:r>
            <a:r>
              <a:rPr kumimoji="0" lang="zh-CN" altLang="zh-CN" sz="2000" b="1" i="0" u="none" strike="noStrike" kern="1200" cap="none" spc="0" normalizeH="0" baseline="0" noProof="0" dirty="0">
                <a:ln>
                  <a:noFill/>
                </a:ln>
                <a:solidFill>
                  <a:srgbClr val="000000"/>
                </a:solidFill>
                <a:effectLst/>
                <a:uLnTx/>
                <a:uFillTx/>
                <a:ea typeface="微软雅黑" panose="020B0503020204020204" pitchFamily="34" charset="-122"/>
              </a:rPr>
              <a:t> </a:t>
            </a:r>
            <a:endParaRPr lang="en-US" altLang="zh-CN" sz="2000" b="1" dirty="0">
              <a:solidFill>
                <a:srgbClr val="000000"/>
              </a:solidFill>
              <a:ea typeface="微软雅黑"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000000"/>
                </a:solidFill>
                <a:effectLst/>
                <a:uLnTx/>
                <a:uFillTx/>
                <a:ea typeface="微软雅黑" panose="020B0503020204020204" pitchFamily="34" charset="-122"/>
              </a:rPr>
              <a:t>C:</a:t>
            </a:r>
            <a:r>
              <a:rPr kumimoji="0" lang="zh-CN" altLang="en-US" sz="2000" b="1" i="0" u="none" strike="noStrike" kern="1200" cap="none" spc="0" normalizeH="0" baseline="0" noProof="0" dirty="0">
                <a:ln>
                  <a:noFill/>
                </a:ln>
                <a:solidFill>
                  <a:srgbClr val="000000"/>
                </a:solidFill>
                <a:effectLst/>
                <a:uLnTx/>
                <a:uFillTx/>
                <a:ea typeface="微软雅黑" panose="020B0503020204020204" pitchFamily="34" charset="-122"/>
              </a:rPr>
              <a:t> </a:t>
            </a:r>
            <a:r>
              <a:rPr kumimoji="0" lang="zh-CN" altLang="zh-CN" sz="2000" b="1" i="0" u="none" strike="noStrike" kern="1200" cap="none" spc="0" normalizeH="0" baseline="0" noProof="0" dirty="0">
                <a:ln>
                  <a:noFill/>
                </a:ln>
                <a:solidFill>
                  <a:srgbClr val="000000"/>
                </a:solidFill>
                <a:effectLst/>
                <a:uLnTx/>
                <a:uFillTx/>
                <a:ea typeface="微软雅黑" panose="020B0503020204020204" pitchFamily="34" charset="-122"/>
              </a:rPr>
              <a:t>Add 34</a:t>
            </a:r>
            <a:r>
              <a:rPr kumimoji="0" lang="en-US" altLang="zh-CN" sz="2000" b="1" i="0" u="none" strike="noStrike" kern="1200" cap="none" spc="0" normalizeH="0" baseline="0" noProof="0" dirty="0">
                <a:ln>
                  <a:noFill/>
                </a:ln>
                <a:solidFill>
                  <a:srgbClr val="000000"/>
                </a:solidFill>
                <a:effectLst/>
                <a:uLnTx/>
                <a:uFillTx/>
                <a:ea typeface="微软雅黑" panose="020B0503020204020204" pitchFamily="34" charset="-122"/>
              </a:rPr>
              <a:t>,</a:t>
            </a:r>
            <a:r>
              <a:rPr kumimoji="0" lang="zh-CN" altLang="zh-CN" sz="2000" b="1" i="0" u="none" strike="noStrike" kern="1200" cap="none" spc="0" normalizeH="0" baseline="0" noProof="0" dirty="0">
                <a:ln>
                  <a:noFill/>
                </a:ln>
                <a:solidFill>
                  <a:srgbClr val="000000"/>
                </a:solidFill>
                <a:effectLst/>
                <a:uLnTx/>
                <a:uFillTx/>
                <a:ea typeface="微软雅黑" panose="020B0503020204020204" pitchFamily="34" charset="-122"/>
              </a:rPr>
              <a:t>957 to 70</a:t>
            </a:r>
            <a:r>
              <a:rPr lang="en-US" altLang="zh-CN" sz="2000" b="1" dirty="0">
                <a:solidFill>
                  <a:srgbClr val="000000"/>
                </a:solidFill>
                <a:ea typeface="微软雅黑" panose="020B0503020204020204" pitchFamily="34" charset="-122"/>
              </a:rPr>
              <a:t>,</a:t>
            </a:r>
            <a:r>
              <a:rPr kumimoji="0" lang="zh-CN" altLang="zh-CN" sz="2000" b="1" i="0" u="none" strike="noStrike" kern="1200" cap="none" spc="0" normalizeH="0" baseline="0" noProof="0" dirty="0">
                <a:ln>
                  <a:noFill/>
                </a:ln>
                <a:solidFill>
                  <a:srgbClr val="000000"/>
                </a:solidFill>
                <a:effectLst/>
                <a:uLnTx/>
                <a:uFillTx/>
                <a:ea typeface="微软雅黑" panose="020B0503020204020204" pitchFamily="34" charset="-122"/>
              </a:rPr>
              <a:t>764. </a:t>
            </a:r>
            <a:endParaRPr lang="en-US" altLang="zh-CN" sz="2000" b="1" dirty="0">
              <a:solidFill>
                <a:srgbClr val="000000"/>
              </a:solidFill>
              <a:ea typeface="微软雅黑"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008000"/>
                </a:solidFill>
                <a:effectLst/>
                <a:uLnTx/>
                <a:uFillTx/>
                <a:ea typeface="微软雅黑" panose="020B0503020204020204" pitchFamily="34" charset="-122"/>
              </a:rPr>
              <a:t>A/B:</a:t>
            </a:r>
            <a:r>
              <a:rPr kumimoji="0" lang="zh-CN" altLang="en-US" sz="2000" b="1" i="0" u="none" strike="noStrike" kern="1200" cap="none" spc="0" normalizeH="0" baseline="0" noProof="0" dirty="0">
                <a:ln>
                  <a:noFill/>
                </a:ln>
                <a:solidFill>
                  <a:srgbClr val="008000"/>
                </a:solidFill>
                <a:effectLst/>
                <a:uLnTx/>
                <a:uFillTx/>
                <a:ea typeface="微软雅黑" panose="020B0503020204020204" pitchFamily="34" charset="-122"/>
              </a:rPr>
              <a:t> </a:t>
            </a:r>
            <a:r>
              <a:rPr kumimoji="0" lang="zh-CN" altLang="zh-CN" sz="2000" b="1" i="0" u="none" strike="noStrike" kern="1200" cap="none" spc="0" normalizeH="0" baseline="0" noProof="0" dirty="0">
                <a:ln>
                  <a:noFill/>
                </a:ln>
                <a:solidFill>
                  <a:srgbClr val="008000"/>
                </a:solidFill>
                <a:effectLst/>
                <a:uLnTx/>
                <a:uFillTx/>
                <a:ea typeface="微软雅黑" panose="020B0503020204020204" pitchFamily="34" charset="-122"/>
              </a:rPr>
              <a:t>(Pause about 30 seconds and then give as answer) 105621.</a:t>
            </a:r>
            <a:r>
              <a:rPr kumimoji="0" lang="zh-CN" altLang="zh-CN" sz="2000" b="1" i="0" u="none" strike="noStrike" kern="1200" cap="none" spc="0" normalizeH="0" baseline="0" noProof="0" dirty="0">
                <a:ln>
                  <a:noFill/>
                </a:ln>
                <a:solidFill>
                  <a:srgbClr val="000000"/>
                </a:solidFill>
                <a:effectLst/>
                <a:uLnTx/>
                <a:uFillTx/>
                <a:ea typeface="微软雅黑" panose="020B0503020204020204" pitchFamily="34" charset="-122"/>
              </a:rPr>
              <a:t> </a:t>
            </a:r>
            <a:endParaRPr lang="en-US" altLang="zh-CN" sz="2000" b="1" dirty="0">
              <a:solidFill>
                <a:srgbClr val="000000"/>
              </a:solidFill>
              <a:ea typeface="微软雅黑"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000000"/>
                </a:solidFill>
                <a:effectLst/>
                <a:uLnTx/>
                <a:uFillTx/>
                <a:ea typeface="微软雅黑" panose="020B0503020204020204" pitchFamily="34" charset="-122"/>
              </a:rPr>
              <a:t>C:</a:t>
            </a:r>
            <a:r>
              <a:rPr kumimoji="0" lang="zh-CN" altLang="en-US" sz="2000" b="1" i="0" u="none" strike="noStrike" kern="1200" cap="none" spc="0" normalizeH="0" baseline="0" noProof="0" dirty="0">
                <a:ln>
                  <a:noFill/>
                </a:ln>
                <a:solidFill>
                  <a:srgbClr val="000000"/>
                </a:solidFill>
                <a:effectLst/>
                <a:uLnTx/>
                <a:uFillTx/>
                <a:ea typeface="微软雅黑" panose="020B0503020204020204" pitchFamily="34" charset="-122"/>
              </a:rPr>
              <a:t> </a:t>
            </a:r>
            <a:r>
              <a:rPr kumimoji="0" lang="zh-CN" altLang="zh-CN" sz="2000" b="1" i="0" u="none" strike="noStrike" kern="1200" cap="none" spc="0" normalizeH="0" baseline="0" noProof="0" dirty="0">
                <a:ln>
                  <a:noFill/>
                </a:ln>
                <a:solidFill>
                  <a:srgbClr val="000000"/>
                </a:solidFill>
                <a:effectLst/>
                <a:uLnTx/>
                <a:uFillTx/>
                <a:ea typeface="微软雅黑" panose="020B0503020204020204" pitchFamily="34" charset="-122"/>
              </a:rPr>
              <a:t>Do you play chess? </a:t>
            </a:r>
            <a:r>
              <a:rPr lang="en-US" altLang="zh-CN" sz="2000" b="1" dirty="0">
                <a:solidFill>
                  <a:srgbClr val="000000"/>
                </a:solidFill>
                <a:ea typeface="微软雅黑" panose="020B0503020204020204" pitchFamily="34" charset="-122"/>
              </a:rPr>
              <a:t> </a:t>
            </a:r>
            <a:endParaRPr lang="en-US" altLang="zh-CN" sz="2000" b="1" dirty="0">
              <a:solidFill>
                <a:srgbClr val="000000"/>
              </a:solidFill>
              <a:ea typeface="微软雅黑" panose="020B0503020204020204" pitchFamily="34" charset="-122"/>
            </a:endParaRPr>
          </a:p>
          <a:p>
            <a:pPr marL="342900" marR="0" lvl="0" indent="-342900" algn="l" defTabSz="914400" rtl="0" eaLnBrk="0" fontAlgn="base" latinLnBrk="0" hangingPunct="0">
              <a:lnSpc>
                <a:spcPct val="150000"/>
              </a:lnSpc>
              <a:spcBef>
                <a:spcPts val="600"/>
              </a:spcBef>
              <a:spcAft>
                <a:spcPts val="60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srgbClr val="008000"/>
                </a:solidFill>
                <a:effectLst/>
                <a:uLnTx/>
                <a:uFillTx/>
                <a:ea typeface="微软雅黑" panose="020B0503020204020204" pitchFamily="34" charset="-122"/>
              </a:rPr>
              <a:t>A/B:</a:t>
            </a:r>
            <a:r>
              <a:rPr kumimoji="0" lang="zh-CN" altLang="en-US" sz="2000" b="1" i="0" u="none" strike="noStrike" kern="1200" cap="none" spc="0" normalizeH="0" baseline="0" noProof="0" dirty="0">
                <a:ln>
                  <a:noFill/>
                </a:ln>
                <a:solidFill>
                  <a:srgbClr val="008000"/>
                </a:solidFill>
                <a:effectLst/>
                <a:uLnTx/>
                <a:uFillTx/>
                <a:ea typeface="微软雅黑" panose="020B0503020204020204" pitchFamily="34" charset="-122"/>
              </a:rPr>
              <a:t> </a:t>
            </a:r>
            <a:r>
              <a:rPr kumimoji="0" lang="zh-CN" altLang="zh-CN" sz="2000" b="1" i="0" u="none" strike="noStrike" kern="1200" cap="none" spc="0" normalizeH="0" baseline="0" noProof="0" dirty="0">
                <a:ln>
                  <a:noFill/>
                </a:ln>
                <a:solidFill>
                  <a:srgbClr val="008000"/>
                </a:solidFill>
                <a:effectLst/>
                <a:uLnTx/>
                <a:uFillTx/>
                <a:ea typeface="微软雅黑" panose="020B0503020204020204" pitchFamily="34" charset="-122"/>
              </a:rPr>
              <a:t>Yes.</a:t>
            </a:r>
            <a:r>
              <a:rPr kumimoji="0" lang="zh-CN" altLang="zh-CN" sz="1600" b="0" i="0" u="none" strike="noStrike" kern="1200" cap="none" spc="0" normalizeH="0" baseline="0" noProof="0" dirty="0">
                <a:ln>
                  <a:noFill/>
                </a:ln>
                <a:solidFill>
                  <a:prstClr val="black"/>
                </a:solidFill>
                <a:effectLst/>
                <a:uLnTx/>
                <a:uFillTx/>
                <a:ea typeface="黑体" panose="02010609060101010101" pitchFamily="49" charset="-122"/>
              </a:rPr>
              <a:t> </a:t>
            </a:r>
            <a:endParaRPr kumimoji="0" lang="zh-CN" altLang="zh-CN" sz="4400" b="0" i="0" u="none" strike="noStrike" kern="1200" cap="none" spc="0" normalizeH="0" baseline="0" noProof="0" dirty="0">
              <a:ln>
                <a:noFill/>
              </a:ln>
              <a:solidFill>
                <a:prstClr val="black"/>
              </a:solidFill>
              <a:effectLst/>
              <a:uLnTx/>
              <a:uFillTx/>
              <a:ea typeface="黑体" panose="02010609060101010101" pitchFamily="49" charset="-122"/>
            </a:endParaRPr>
          </a:p>
        </p:txBody>
      </p:sp>
      <p:sp>
        <p:nvSpPr>
          <p:cNvPr id="7" name="灯片编号占位符 6"/>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4" name="Picture 2"/>
          <p:cNvPicPr>
            <a:picLocks noGrp="1" noChangeAspect="1" noChangeArrowheads="1"/>
          </p:cNvPicPr>
          <p:nvPr>
            <p:ph idx="1"/>
          </p:nvPr>
        </p:nvPicPr>
        <p:blipFill>
          <a:blip r:embed="rId1">
            <a:extLst>
              <a:ext uri="{28A0092B-C50C-407E-A947-70E740481C1C}">
                <a14:useLocalDpi xmlns:a14="http://schemas.microsoft.com/office/drawing/2010/main" val="0"/>
              </a:ext>
            </a:extLst>
          </a:blip>
          <a:srcRect/>
          <a:stretch>
            <a:fillRect/>
          </a:stretch>
        </p:blipFill>
        <p:spPr bwMode="auto">
          <a:xfrm>
            <a:off x="432191" y="1143080"/>
            <a:ext cx="5212519" cy="39804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355599" y="5359776"/>
            <a:ext cx="5401734" cy="1200329"/>
          </a:xfrm>
          <a:prstGeom prst="rect">
            <a:avLst/>
          </a:prstGeom>
          <a:noFill/>
        </p:spPr>
        <p:txBody>
          <a:bodyPr wrap="square" rtlCol="0">
            <a:spAutoFit/>
          </a:bodyPr>
          <a:lstStyle/>
          <a:p>
            <a:r>
              <a:rPr lang="en-US" altLang="zh-CN" sz="2400" b="1" dirty="0"/>
              <a:t>Hard</a:t>
            </a:r>
            <a:r>
              <a:rPr lang="zh-CN" altLang="en-US" sz="2400" b="1" dirty="0"/>
              <a:t> </a:t>
            </a:r>
            <a:r>
              <a:rPr lang="en-US" altLang="zh-CN" sz="2400" b="1" dirty="0"/>
              <a:t>part</a:t>
            </a:r>
            <a:r>
              <a:rPr lang="en-US" altLang="zh-CN" sz="2400" dirty="0"/>
              <a:t>:</a:t>
            </a:r>
            <a:r>
              <a:rPr lang="zh-CN" altLang="en-US" sz="2400" dirty="0"/>
              <a:t> </a:t>
            </a:r>
            <a:r>
              <a:rPr lang="en-US" sz="2400" dirty="0"/>
              <a:t>A</a:t>
            </a:r>
            <a:r>
              <a:rPr lang="en-US" altLang="zh-CN" sz="2400" dirty="0"/>
              <a:t>,</a:t>
            </a:r>
            <a:r>
              <a:rPr lang="zh-CN" altLang="en-US" sz="2400" dirty="0"/>
              <a:t> </a:t>
            </a:r>
            <a:r>
              <a:rPr lang="en-US" altLang="zh-CN" sz="2400" dirty="0"/>
              <a:t>the</a:t>
            </a:r>
            <a:r>
              <a:rPr lang="zh-CN" altLang="en-US" sz="2400" dirty="0"/>
              <a:t> </a:t>
            </a:r>
            <a:r>
              <a:rPr lang="en-US" altLang="zh-CN" sz="2400" dirty="0"/>
              <a:t>machine,</a:t>
            </a:r>
            <a:r>
              <a:rPr lang="zh-CN" altLang="en-US" sz="2400" dirty="0"/>
              <a:t> </a:t>
            </a:r>
            <a:r>
              <a:rPr lang="en-US" altLang="zh-CN" sz="2400" dirty="0"/>
              <a:t>needs</a:t>
            </a:r>
            <a:r>
              <a:rPr lang="zh-CN" altLang="en-US" sz="2400" dirty="0"/>
              <a:t> </a:t>
            </a:r>
            <a:r>
              <a:rPr lang="en-US" altLang="zh-CN" sz="2400" dirty="0"/>
              <a:t>to</a:t>
            </a:r>
            <a:r>
              <a:rPr lang="zh-CN" altLang="en-US" sz="2400" dirty="0"/>
              <a:t> </a:t>
            </a:r>
            <a:r>
              <a:rPr lang="en-US" altLang="zh-CN" sz="2400" dirty="0">
                <a:solidFill>
                  <a:srgbClr val="FF0000"/>
                </a:solidFill>
              </a:rPr>
              <a:t>understand</a:t>
            </a:r>
            <a:r>
              <a:rPr lang="zh-CN" altLang="en-US" sz="2400" dirty="0"/>
              <a:t> </a:t>
            </a:r>
            <a:r>
              <a:rPr lang="en-US" altLang="zh-CN" sz="2400" dirty="0"/>
              <a:t>the</a:t>
            </a:r>
            <a:r>
              <a:rPr lang="zh-CN" altLang="en-US" sz="2400" dirty="0"/>
              <a:t> </a:t>
            </a:r>
            <a:r>
              <a:rPr lang="en-US" altLang="zh-CN" sz="2400" dirty="0"/>
              <a:t>person</a:t>
            </a:r>
            <a:r>
              <a:rPr lang="zh-CN" altLang="en-US" sz="2400" dirty="0"/>
              <a:t> </a:t>
            </a:r>
            <a:r>
              <a:rPr lang="en-US" altLang="zh-CN" sz="2400" dirty="0"/>
              <a:t>C</a:t>
            </a:r>
            <a:r>
              <a:rPr lang="zh-CN" altLang="en-US" sz="2400" dirty="0"/>
              <a:t> </a:t>
            </a:r>
            <a:r>
              <a:rPr lang="en-US" altLang="zh-CN" sz="2400" dirty="0"/>
              <a:t>and</a:t>
            </a:r>
            <a:r>
              <a:rPr lang="zh-CN" altLang="en-US" sz="2400" dirty="0"/>
              <a:t> </a:t>
            </a:r>
            <a:r>
              <a:rPr lang="en-US" altLang="zh-CN" sz="2400" dirty="0">
                <a:solidFill>
                  <a:srgbClr val="FF0000"/>
                </a:solidFill>
              </a:rPr>
              <a:t>generate</a:t>
            </a:r>
            <a:r>
              <a:rPr lang="zh-CN" altLang="en-US" sz="2400" dirty="0"/>
              <a:t> </a:t>
            </a:r>
            <a:r>
              <a:rPr lang="en-US" altLang="zh-CN" sz="2400" dirty="0"/>
              <a:t>human-like</a:t>
            </a:r>
            <a:r>
              <a:rPr lang="zh-CN" altLang="en-US" sz="2400" dirty="0"/>
              <a:t> </a:t>
            </a:r>
            <a:r>
              <a:rPr lang="en-US" altLang="zh-CN" sz="2400" dirty="0"/>
              <a:t>languages.</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Subword tokenization - BPE</a:t>
            </a:r>
            <a:endParaRPr lang="en-US" sz="4400" dirty="0"/>
          </a:p>
        </p:txBody>
      </p:sp>
      <p:sp>
        <p:nvSpPr>
          <p:cNvPr id="3" name="Content Placeholder 2"/>
          <p:cNvSpPr>
            <a:spLocks noGrp="1"/>
          </p:cNvSpPr>
          <p:nvPr>
            <p:ph idx="1"/>
          </p:nvPr>
        </p:nvSpPr>
        <p:spPr/>
        <p:txBody>
          <a:bodyPr/>
          <a:lstStyle/>
          <a:p>
            <a:r>
              <a:rPr lang="en-US" sz="2400" b="1" dirty="0">
                <a:solidFill>
                  <a:srgbClr val="00B050"/>
                </a:solidFill>
              </a:rPr>
              <a:t>BPE token learner</a:t>
            </a:r>
            <a:endParaRPr lang="en-US" sz="2400" b="1" dirty="0">
              <a:solidFill>
                <a:srgbClr val="00B050"/>
              </a:solidFill>
            </a:endParaRPr>
          </a:p>
          <a:p>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5" name="TextBox 4"/>
          <p:cNvSpPr txBox="1"/>
          <p:nvPr/>
        </p:nvSpPr>
        <p:spPr>
          <a:xfrm>
            <a:off x="1005840" y="1592263"/>
            <a:ext cx="4691028" cy="954107"/>
          </a:xfrm>
          <a:prstGeom prst="rect">
            <a:avLst/>
          </a:prstGeom>
          <a:noFill/>
        </p:spPr>
        <p:txBody>
          <a:bodyPr wrap="none" rtlCol="0">
            <a:spAutoFit/>
          </a:bodyPr>
          <a:lstStyle/>
          <a:p>
            <a:r>
              <a:rPr lang="en-US" altLang="zh-CN" sz="2800" b="1" dirty="0"/>
              <a:t>Vocabulary</a:t>
            </a:r>
            <a:endParaRPr lang="en-US" altLang="zh-CN" sz="2800" b="1" dirty="0"/>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endParaRPr lang="en-US" sz="2800" dirty="0"/>
          </a:p>
        </p:txBody>
      </p:sp>
      <p:sp>
        <p:nvSpPr>
          <p:cNvPr id="6" name="TextBox 5"/>
          <p:cNvSpPr txBox="1"/>
          <p:nvPr/>
        </p:nvSpPr>
        <p:spPr>
          <a:xfrm>
            <a:off x="6270588" y="126135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endParaRPr lang="en-US" altLang="zh-CN" sz="2800" b="1" dirty="0"/>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endParaRPr lang="en-US" altLang="zh-CN" sz="2800" dirty="0"/>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endParaRPr lang="en-US" altLang="zh-CN" sz="2800" dirty="0"/>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_</a:t>
            </a:r>
            <a:endParaRPr lang="en-US" altLang="zh-CN" sz="2800" dirty="0"/>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a:t>
            </a:r>
            <a:r>
              <a:rPr lang="zh-CN" altLang="en-US" sz="2800" dirty="0"/>
              <a:t> </a:t>
            </a:r>
            <a:r>
              <a:rPr lang="en-US" altLang="zh-CN" sz="2800" dirty="0"/>
              <a:t>_</a:t>
            </a:r>
            <a:endParaRPr lang="en-US" altLang="zh-CN" sz="2800" dirty="0"/>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endParaRPr lang="en-US" altLang="zh-CN" sz="2800" dirty="0"/>
          </a:p>
        </p:txBody>
      </p:sp>
      <p:sp>
        <p:nvSpPr>
          <p:cNvPr id="8" name="TextBox 7"/>
          <p:cNvSpPr txBox="1"/>
          <p:nvPr/>
        </p:nvSpPr>
        <p:spPr>
          <a:xfrm>
            <a:off x="658813" y="3657124"/>
            <a:ext cx="3032760" cy="523220"/>
          </a:xfrm>
          <a:prstGeom prst="rect">
            <a:avLst/>
          </a:prstGeom>
          <a:noFill/>
        </p:spPr>
        <p:txBody>
          <a:bodyPr wrap="square">
            <a:spAutoFit/>
          </a:bodyPr>
          <a:lstStyle/>
          <a:p>
            <a:r>
              <a:rPr lang="en-US" sz="2800" dirty="0"/>
              <a:t>Merge </a:t>
            </a:r>
            <a:r>
              <a:rPr lang="en-US" sz="2800" dirty="0">
                <a:solidFill>
                  <a:srgbClr val="0070C0"/>
                </a:solidFill>
              </a:rPr>
              <a:t>er</a:t>
            </a:r>
            <a:r>
              <a:rPr lang="zh-CN" altLang="en-US" sz="2800" dirty="0">
                <a:solidFill>
                  <a:srgbClr val="0070C0"/>
                </a:solidFill>
              </a:rPr>
              <a:t> </a:t>
            </a:r>
            <a:r>
              <a:rPr lang="en-US" altLang="zh-CN" sz="2800" dirty="0">
                <a:solidFill>
                  <a:srgbClr val="0070C0"/>
                </a:solidFill>
              </a:rPr>
              <a:t>_</a:t>
            </a:r>
            <a:r>
              <a:rPr lang="en-US" sz="2800" dirty="0"/>
              <a:t> to </a:t>
            </a:r>
            <a:r>
              <a:rPr lang="en-US" sz="2800" dirty="0">
                <a:solidFill>
                  <a:srgbClr val="0070C0"/>
                </a:solidFill>
              </a:rPr>
              <a:t>er</a:t>
            </a:r>
            <a:r>
              <a:rPr lang="en-US" altLang="zh-CN" sz="2800" dirty="0">
                <a:solidFill>
                  <a:srgbClr val="0070C0"/>
                </a:solidFill>
              </a:rPr>
              <a:t>_</a:t>
            </a:r>
            <a:endParaRPr lang="en-US" sz="2800" dirty="0">
              <a:solidFill>
                <a:srgbClr val="0070C0"/>
              </a:solidFill>
            </a:endParaRPr>
          </a:p>
        </p:txBody>
      </p:sp>
      <p:sp>
        <p:nvSpPr>
          <p:cNvPr id="9" name="TextBox 8"/>
          <p:cNvSpPr txBox="1"/>
          <p:nvPr/>
        </p:nvSpPr>
        <p:spPr>
          <a:xfrm>
            <a:off x="960120" y="4180344"/>
            <a:ext cx="5378395" cy="954107"/>
          </a:xfrm>
          <a:prstGeom prst="rect">
            <a:avLst/>
          </a:prstGeom>
          <a:noFill/>
        </p:spPr>
        <p:txBody>
          <a:bodyPr wrap="none" rtlCol="0">
            <a:spAutoFit/>
          </a:bodyPr>
          <a:lstStyle/>
          <a:p>
            <a:r>
              <a:rPr lang="en-US" altLang="zh-CN" sz="2800" b="1" dirty="0"/>
              <a:t>Vocabulary</a:t>
            </a:r>
            <a:endParaRPr lang="en-US" altLang="zh-CN" sz="2800" b="1" dirty="0"/>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endParaRPr lang="en-US" sz="2800" dirty="0">
              <a:solidFill>
                <a:srgbClr val="FF0000"/>
              </a:solidFill>
            </a:endParaRPr>
          </a:p>
        </p:txBody>
      </p:sp>
      <p:sp>
        <p:nvSpPr>
          <p:cNvPr id="10" name="TextBox 9"/>
          <p:cNvSpPr txBox="1"/>
          <p:nvPr/>
        </p:nvSpPr>
        <p:spPr>
          <a:xfrm>
            <a:off x="6202008" y="418034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endParaRPr lang="en-US" altLang="zh-CN" sz="2800" b="1" dirty="0"/>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endParaRPr lang="en-US" altLang="zh-CN" sz="2800" dirty="0"/>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endParaRPr lang="en-US" altLang="zh-CN" sz="2800" dirty="0"/>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solidFill>
                  <a:srgbClr val="FF0000"/>
                </a:solidFill>
              </a:rPr>
              <a:t>er_</a:t>
            </a:r>
            <a:endParaRPr lang="en-US" altLang="zh-CN" sz="2800" dirty="0">
              <a:solidFill>
                <a:srgbClr val="FF0000"/>
              </a:solidFill>
            </a:endParaRP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endParaRPr lang="en-US" altLang="zh-CN" sz="2800" dirty="0">
              <a:solidFill>
                <a:srgbClr val="FF0000"/>
              </a:solidFill>
            </a:endParaRPr>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Subword tokenization - BPE</a:t>
            </a:r>
            <a:endParaRPr lang="en-US" sz="4400" dirty="0"/>
          </a:p>
        </p:txBody>
      </p:sp>
      <p:sp>
        <p:nvSpPr>
          <p:cNvPr id="3" name="Content Placeholder 2"/>
          <p:cNvSpPr>
            <a:spLocks noGrp="1"/>
          </p:cNvSpPr>
          <p:nvPr>
            <p:ph idx="1"/>
          </p:nvPr>
        </p:nvSpPr>
        <p:spPr/>
        <p:txBody>
          <a:bodyPr/>
          <a:lstStyle/>
          <a:p>
            <a:r>
              <a:rPr lang="en-US" sz="2400" b="1" dirty="0">
                <a:solidFill>
                  <a:srgbClr val="00B050"/>
                </a:solidFill>
              </a:rPr>
              <a:t>BPE token learner</a:t>
            </a:r>
            <a:endParaRPr lang="en-US" sz="2400" b="1" dirty="0">
              <a:solidFill>
                <a:srgbClr val="00B050"/>
              </a:solidFill>
            </a:endParaRPr>
          </a:p>
          <a:p>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5" name="TextBox 4"/>
          <p:cNvSpPr txBox="1"/>
          <p:nvPr/>
        </p:nvSpPr>
        <p:spPr>
          <a:xfrm>
            <a:off x="717605" y="1592263"/>
            <a:ext cx="5378395" cy="954107"/>
          </a:xfrm>
          <a:prstGeom prst="rect">
            <a:avLst/>
          </a:prstGeom>
          <a:noFill/>
        </p:spPr>
        <p:txBody>
          <a:bodyPr wrap="none" rtlCol="0">
            <a:spAutoFit/>
          </a:bodyPr>
          <a:lstStyle/>
          <a:p>
            <a:r>
              <a:rPr lang="en-US" altLang="zh-CN" sz="2800" b="1" dirty="0"/>
              <a:t>Vocabulary</a:t>
            </a:r>
            <a:endParaRPr lang="en-US" altLang="zh-CN" sz="2800" b="1" dirty="0"/>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t> </a:t>
            </a:r>
            <a:r>
              <a:rPr lang="en-US" altLang="zh-CN" sz="2800" dirty="0"/>
              <a:t>er_</a:t>
            </a:r>
            <a:endParaRPr lang="en-US" sz="2800" dirty="0"/>
          </a:p>
        </p:txBody>
      </p:sp>
      <p:sp>
        <p:nvSpPr>
          <p:cNvPr id="6" name="TextBox 5"/>
          <p:cNvSpPr txBox="1"/>
          <p:nvPr/>
        </p:nvSpPr>
        <p:spPr>
          <a:xfrm>
            <a:off x="6368433" y="994642"/>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endParaRPr lang="en-US" altLang="zh-CN" sz="2800" b="1" dirty="0"/>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endParaRPr lang="en-US" altLang="zh-CN" sz="2800" dirty="0"/>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endParaRPr lang="en-US" altLang="zh-CN" sz="2800" dirty="0"/>
          </a:p>
          <a:p>
            <a:r>
              <a:rPr lang="en-US" altLang="zh-CN" sz="2800" dirty="0"/>
              <a:t>6</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er_</a:t>
            </a:r>
            <a:endParaRPr lang="en-US" altLang="zh-CN" sz="2800" dirty="0"/>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t>er_</a:t>
            </a:r>
            <a:endParaRPr lang="en-US" altLang="zh-CN" sz="2800" dirty="0"/>
          </a:p>
          <a:p>
            <a:r>
              <a:rPr lang="en-US" altLang="zh-CN" sz="2800" dirty="0"/>
              <a:t>2</a:t>
            </a:r>
            <a:r>
              <a:rPr lang="zh-CN" altLang="en-US" sz="2800" dirty="0"/>
              <a:t> </a:t>
            </a:r>
            <a:r>
              <a:rPr lang="en-US" altLang="zh-CN" sz="2800" dirty="0"/>
              <a:t>n</a:t>
            </a:r>
            <a:r>
              <a:rPr lang="zh-CN" altLang="en-US" sz="2800" dirty="0"/>
              <a:t> </a:t>
            </a:r>
            <a:r>
              <a:rPr lang="en-US" altLang="zh-CN" sz="2800" dirty="0"/>
              <a:t>e</a:t>
            </a:r>
            <a:r>
              <a:rPr lang="zh-CN" altLang="en-US" sz="2800" dirty="0"/>
              <a:t> </a:t>
            </a:r>
            <a:r>
              <a:rPr lang="en-US" altLang="zh-CN" sz="2800" dirty="0"/>
              <a:t>w</a:t>
            </a:r>
            <a:r>
              <a:rPr lang="zh-CN" altLang="en-US" sz="2800" dirty="0"/>
              <a:t> </a:t>
            </a:r>
            <a:r>
              <a:rPr lang="en-US" altLang="zh-CN" sz="2800" dirty="0"/>
              <a:t>_</a:t>
            </a:r>
            <a:endParaRPr lang="en-US" altLang="zh-CN" sz="2800" dirty="0"/>
          </a:p>
        </p:txBody>
      </p:sp>
      <p:sp>
        <p:nvSpPr>
          <p:cNvPr id="7" name="TextBox 6"/>
          <p:cNvSpPr txBox="1"/>
          <p:nvPr/>
        </p:nvSpPr>
        <p:spPr>
          <a:xfrm>
            <a:off x="658813" y="3520440"/>
            <a:ext cx="3032760" cy="523220"/>
          </a:xfrm>
          <a:prstGeom prst="rect">
            <a:avLst/>
          </a:prstGeom>
          <a:noFill/>
        </p:spPr>
        <p:txBody>
          <a:bodyPr wrap="square">
            <a:spAutoFit/>
          </a:bodyPr>
          <a:lstStyle/>
          <a:p>
            <a:r>
              <a:rPr lang="en-US" sz="2800" dirty="0"/>
              <a:t>Merge </a:t>
            </a:r>
            <a:r>
              <a:rPr lang="en-US" altLang="zh-CN" sz="2800" dirty="0">
                <a:solidFill>
                  <a:srgbClr val="0070C0"/>
                </a:solidFill>
              </a:rPr>
              <a:t>n</a:t>
            </a:r>
            <a:r>
              <a:rPr lang="zh-CN" altLang="en-US" sz="2800" dirty="0">
                <a:solidFill>
                  <a:srgbClr val="0070C0"/>
                </a:solidFill>
              </a:rPr>
              <a:t> </a:t>
            </a:r>
            <a:r>
              <a:rPr lang="en-US" altLang="zh-CN" sz="2800" dirty="0">
                <a:solidFill>
                  <a:srgbClr val="0070C0"/>
                </a:solidFill>
              </a:rPr>
              <a:t>e</a:t>
            </a:r>
            <a:r>
              <a:rPr lang="en-US" sz="2800" dirty="0"/>
              <a:t> to </a:t>
            </a:r>
            <a:r>
              <a:rPr lang="en-US" altLang="zh-CN" sz="2800" dirty="0">
                <a:solidFill>
                  <a:srgbClr val="0070C0"/>
                </a:solidFill>
              </a:rPr>
              <a:t>ne</a:t>
            </a:r>
            <a:endParaRPr lang="en-US" sz="2800" dirty="0">
              <a:solidFill>
                <a:srgbClr val="0070C0"/>
              </a:solidFill>
            </a:endParaRPr>
          </a:p>
        </p:txBody>
      </p:sp>
      <p:sp>
        <p:nvSpPr>
          <p:cNvPr id="8" name="TextBox 7"/>
          <p:cNvSpPr txBox="1"/>
          <p:nvPr/>
        </p:nvSpPr>
        <p:spPr>
          <a:xfrm>
            <a:off x="729369" y="4074657"/>
            <a:ext cx="5989140" cy="954107"/>
          </a:xfrm>
          <a:prstGeom prst="rect">
            <a:avLst/>
          </a:prstGeom>
          <a:noFill/>
        </p:spPr>
        <p:txBody>
          <a:bodyPr wrap="none" rtlCol="0">
            <a:spAutoFit/>
          </a:bodyPr>
          <a:lstStyle/>
          <a:p>
            <a:r>
              <a:rPr lang="en-US" altLang="zh-CN" sz="2800" b="1" dirty="0"/>
              <a:t>Vocabulary</a:t>
            </a:r>
            <a:endParaRPr lang="en-US" altLang="zh-CN" sz="2800" b="1" dirty="0"/>
          </a:p>
          <a:p>
            <a:r>
              <a:rPr lang="en-US" altLang="zh-CN" sz="2800" dirty="0"/>
              <a:t>_,</a:t>
            </a:r>
            <a:r>
              <a:rPr lang="zh-CN" altLang="en-US" sz="2800" dirty="0"/>
              <a:t> </a:t>
            </a:r>
            <a:r>
              <a:rPr lang="en-US" altLang="zh-CN" sz="2800" dirty="0"/>
              <a:t>d,</a:t>
            </a:r>
            <a:r>
              <a:rPr lang="zh-CN" altLang="en-US" sz="2800" dirty="0"/>
              <a:t> </a:t>
            </a:r>
            <a:r>
              <a:rPr lang="en-US" altLang="zh-CN" sz="2800" dirty="0"/>
              <a:t>e,</a:t>
            </a:r>
            <a:r>
              <a:rPr lang="zh-CN" altLang="en-US" sz="2800" dirty="0"/>
              <a:t> </a:t>
            </a:r>
            <a:r>
              <a:rPr lang="en-US" altLang="zh-CN" sz="2800" dirty="0"/>
              <a:t>i,</a:t>
            </a:r>
            <a:r>
              <a:rPr lang="zh-CN" altLang="en-US" sz="2800" dirty="0"/>
              <a:t> </a:t>
            </a:r>
            <a:r>
              <a:rPr lang="en-US" altLang="zh-CN" sz="2800" dirty="0"/>
              <a:t>l,</a:t>
            </a:r>
            <a:r>
              <a:rPr lang="zh-CN" altLang="en-US" sz="2800" dirty="0"/>
              <a:t> </a:t>
            </a:r>
            <a:r>
              <a:rPr lang="en-US" altLang="zh-CN" sz="2800" dirty="0"/>
              <a:t>n,</a:t>
            </a:r>
            <a:r>
              <a:rPr lang="zh-CN" altLang="en-US" sz="2800" dirty="0"/>
              <a:t> </a:t>
            </a:r>
            <a:r>
              <a:rPr lang="en-US" altLang="zh-CN" sz="2800" dirty="0"/>
              <a:t>o,</a:t>
            </a:r>
            <a:r>
              <a:rPr lang="zh-CN" altLang="en-US" sz="2800" dirty="0"/>
              <a:t> </a:t>
            </a:r>
            <a:r>
              <a:rPr lang="en-US" altLang="zh-CN" sz="2800" dirty="0"/>
              <a:t>r,</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w,</a:t>
            </a:r>
            <a:r>
              <a:rPr lang="zh-CN" altLang="en-US" sz="2800" dirty="0"/>
              <a:t> </a:t>
            </a:r>
            <a:r>
              <a:rPr lang="en-US" altLang="zh-CN" sz="2800" dirty="0"/>
              <a:t>er,</a:t>
            </a:r>
            <a:r>
              <a:rPr lang="zh-CN" altLang="en-US" sz="2800" dirty="0">
                <a:solidFill>
                  <a:srgbClr val="FF0000"/>
                </a:solidFill>
              </a:rPr>
              <a:t> </a:t>
            </a:r>
            <a:r>
              <a:rPr lang="en-US" altLang="zh-CN" sz="2800" dirty="0">
                <a:solidFill>
                  <a:srgbClr val="FF0000"/>
                </a:solidFill>
              </a:rPr>
              <a:t>er_,</a:t>
            </a:r>
            <a:r>
              <a:rPr lang="zh-CN" altLang="en-US" sz="2800" dirty="0">
                <a:solidFill>
                  <a:srgbClr val="FF0000"/>
                </a:solidFill>
              </a:rPr>
              <a:t> </a:t>
            </a:r>
            <a:r>
              <a:rPr lang="en-US" altLang="zh-CN" sz="2800" dirty="0">
                <a:solidFill>
                  <a:srgbClr val="FF0000"/>
                </a:solidFill>
              </a:rPr>
              <a:t>ne</a:t>
            </a:r>
            <a:endParaRPr lang="en-US" sz="2800" dirty="0">
              <a:solidFill>
                <a:srgbClr val="FF0000"/>
              </a:solidFill>
            </a:endParaRPr>
          </a:p>
        </p:txBody>
      </p:sp>
      <p:sp>
        <p:nvSpPr>
          <p:cNvPr id="9" name="TextBox 8"/>
          <p:cNvSpPr txBox="1"/>
          <p:nvPr/>
        </p:nvSpPr>
        <p:spPr>
          <a:xfrm>
            <a:off x="7252824" y="4129014"/>
            <a:ext cx="4209807" cy="2677656"/>
          </a:xfrm>
          <a:prstGeom prst="rect">
            <a:avLst/>
          </a:prstGeom>
          <a:noFill/>
        </p:spPr>
        <p:txBody>
          <a:bodyPr wrap="none" rtlCol="0">
            <a:spAutoFit/>
          </a:bodyPr>
          <a:lstStyle/>
          <a:p>
            <a:r>
              <a:rPr lang="en-US" altLang="zh-CN" sz="2800" b="1" dirty="0"/>
              <a:t>Corpus</a:t>
            </a:r>
            <a:r>
              <a:rPr lang="zh-CN" altLang="en-US" sz="2800" b="1" dirty="0"/>
              <a:t> </a:t>
            </a:r>
            <a:r>
              <a:rPr lang="en-US" altLang="zh-CN" sz="2800" b="1" dirty="0"/>
              <a:t>representation</a:t>
            </a:r>
            <a:endParaRPr lang="en-US" altLang="zh-CN" sz="2800" b="1" dirty="0"/>
          </a:p>
          <a:p>
            <a:r>
              <a:rPr lang="en-US" altLang="zh-CN" sz="2800" dirty="0"/>
              <a:t>5</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_</a:t>
            </a:r>
            <a:endParaRPr lang="en-US" altLang="zh-CN" sz="2800" dirty="0"/>
          </a:p>
          <a:p>
            <a:r>
              <a:rPr lang="en-US" altLang="zh-CN" sz="2800" dirty="0"/>
              <a:t>2</a:t>
            </a:r>
            <a:r>
              <a:rPr lang="zh-CN" altLang="en-US" sz="2800" dirty="0"/>
              <a:t> </a:t>
            </a:r>
            <a:r>
              <a:rPr lang="en-US" altLang="zh-CN" sz="2800" dirty="0"/>
              <a:t>l</a:t>
            </a:r>
            <a:r>
              <a:rPr lang="zh-CN" altLang="en-US" sz="2800" dirty="0"/>
              <a:t> </a:t>
            </a:r>
            <a:r>
              <a:rPr lang="en-US" altLang="zh-CN" sz="2800" dirty="0"/>
              <a:t>o</a:t>
            </a:r>
            <a:r>
              <a:rPr lang="zh-CN" altLang="en-US" sz="2800" dirty="0"/>
              <a:t> </a:t>
            </a:r>
            <a:r>
              <a:rPr lang="en-US" altLang="zh-CN" sz="2800" dirty="0"/>
              <a:t>w</a:t>
            </a:r>
            <a:r>
              <a:rPr lang="zh-CN" altLang="en-US" sz="2800" dirty="0"/>
              <a:t> </a:t>
            </a:r>
            <a:r>
              <a:rPr lang="en-US" altLang="zh-CN" sz="2800" dirty="0"/>
              <a:t>e</a:t>
            </a:r>
            <a:r>
              <a:rPr lang="zh-CN" altLang="en-US" sz="2800" dirty="0"/>
              <a:t> </a:t>
            </a:r>
            <a:r>
              <a:rPr lang="en-US" altLang="zh-CN" sz="2800" dirty="0"/>
              <a:t>s</a:t>
            </a:r>
            <a:r>
              <a:rPr lang="zh-CN" altLang="en-US" sz="2800" dirty="0"/>
              <a:t> </a:t>
            </a:r>
            <a:r>
              <a:rPr lang="en-US" altLang="zh-CN" sz="2800" dirty="0"/>
              <a:t>t</a:t>
            </a:r>
            <a:r>
              <a:rPr lang="zh-CN" altLang="en-US" sz="2800" dirty="0"/>
              <a:t> </a:t>
            </a:r>
            <a:r>
              <a:rPr lang="en-US" altLang="zh-CN" sz="2800" dirty="0"/>
              <a:t>_</a:t>
            </a:r>
            <a:endParaRPr lang="en-US" altLang="zh-CN" sz="2800" dirty="0"/>
          </a:p>
          <a:p>
            <a:r>
              <a:rPr lang="en-US" altLang="zh-CN" sz="2800" dirty="0"/>
              <a:t>6</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solidFill>
                  <a:srgbClr val="FF0000"/>
                </a:solidFill>
              </a:rPr>
              <a:t>er_</a:t>
            </a:r>
            <a:endParaRPr lang="en-US" altLang="zh-CN" sz="2800" dirty="0">
              <a:solidFill>
                <a:srgbClr val="FF0000"/>
              </a:solidFill>
            </a:endParaRPr>
          </a:p>
          <a:p>
            <a:r>
              <a:rPr lang="en-US" altLang="zh-CN" sz="2800" dirty="0"/>
              <a:t>3</a:t>
            </a:r>
            <a:r>
              <a:rPr lang="zh-CN" altLang="en-US" sz="2800" dirty="0"/>
              <a:t> </a:t>
            </a:r>
            <a:r>
              <a:rPr lang="en-US" altLang="zh-CN" sz="2800" dirty="0"/>
              <a:t>w</a:t>
            </a:r>
            <a:r>
              <a:rPr lang="zh-CN" altLang="en-US" sz="2800" dirty="0"/>
              <a:t> </a:t>
            </a:r>
            <a:r>
              <a:rPr lang="en-US" altLang="zh-CN" sz="2800" dirty="0" err="1"/>
              <a:t>i</a:t>
            </a:r>
            <a:r>
              <a:rPr lang="zh-CN" altLang="en-US" sz="2800" dirty="0"/>
              <a:t> </a:t>
            </a:r>
            <a:r>
              <a:rPr lang="en-US" altLang="zh-CN" sz="2800" dirty="0"/>
              <a:t>d</a:t>
            </a:r>
            <a:r>
              <a:rPr lang="zh-CN" altLang="en-US" sz="2800" dirty="0"/>
              <a:t> </a:t>
            </a:r>
            <a:r>
              <a:rPr lang="en-US" altLang="zh-CN" sz="2800" dirty="0">
                <a:solidFill>
                  <a:srgbClr val="FF0000"/>
                </a:solidFill>
              </a:rPr>
              <a:t>er_</a:t>
            </a:r>
            <a:endParaRPr lang="en-US" altLang="zh-CN" sz="2800" dirty="0">
              <a:solidFill>
                <a:srgbClr val="FF0000"/>
              </a:solidFill>
            </a:endParaRPr>
          </a:p>
          <a:p>
            <a:r>
              <a:rPr lang="en-US" altLang="zh-CN" sz="2800" dirty="0"/>
              <a:t>2</a:t>
            </a:r>
            <a:r>
              <a:rPr lang="zh-CN" altLang="en-US" sz="2800" dirty="0"/>
              <a:t> </a:t>
            </a:r>
            <a:r>
              <a:rPr lang="en-US" altLang="zh-CN" sz="2800" dirty="0">
                <a:solidFill>
                  <a:srgbClr val="FF0000"/>
                </a:solidFill>
              </a:rPr>
              <a:t>ne</a:t>
            </a:r>
            <a:r>
              <a:rPr lang="zh-CN" altLang="en-US" sz="2800" dirty="0"/>
              <a:t> </a:t>
            </a:r>
            <a:r>
              <a:rPr lang="en-US" altLang="zh-CN" sz="2800" dirty="0"/>
              <a:t>w</a:t>
            </a:r>
            <a:r>
              <a:rPr lang="zh-CN" altLang="en-US" sz="2800" dirty="0"/>
              <a:t> </a:t>
            </a:r>
            <a:r>
              <a:rPr lang="en-US" altLang="zh-CN" sz="2800" dirty="0"/>
              <a:t>_</a:t>
            </a:r>
            <a:endParaRPr lang="en-US" altLang="zh-CN"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Subword tokenization - BPE</a:t>
            </a:r>
            <a:endParaRPr lang="en-US" sz="4400" dirty="0"/>
          </a:p>
        </p:txBody>
      </p:sp>
      <p:sp>
        <p:nvSpPr>
          <p:cNvPr id="3" name="Content Placeholder 2"/>
          <p:cNvSpPr>
            <a:spLocks noGrp="1"/>
          </p:cNvSpPr>
          <p:nvPr>
            <p:ph idx="1"/>
          </p:nvPr>
        </p:nvSpPr>
        <p:spPr>
          <a:xfrm>
            <a:off x="517525" y="1108433"/>
            <a:ext cx="11064875" cy="4484647"/>
          </a:xfrm>
        </p:spPr>
        <p:txBody>
          <a:bodyPr lIns="90000">
            <a:noAutofit/>
          </a:bodyPr>
          <a:lstStyle/>
          <a:p>
            <a:r>
              <a:rPr lang="en-US" sz="2400" b="1" dirty="0">
                <a:solidFill>
                  <a:srgbClr val="00B050"/>
                </a:solidFill>
              </a:rPr>
              <a:t>BPE token learner</a:t>
            </a:r>
            <a:endParaRPr lang="en-US" sz="2400" b="1" dirty="0">
              <a:solidFill>
                <a:srgbClr val="00B050"/>
              </a:solidFill>
            </a:endParaRPr>
          </a:p>
          <a:p>
            <a:r>
              <a:rPr lang="en-US" dirty="0"/>
              <a:t>The next merges are:</a:t>
            </a:r>
            <a:endParaRPr lang="en-US" dirty="0">
              <a:solidFill>
                <a:srgbClr val="0070C0"/>
              </a:solidFill>
            </a:endParaRPr>
          </a:p>
          <a:p>
            <a:pPr marL="0" indent="0">
              <a:buNone/>
            </a:pPr>
            <a:r>
              <a:rPr lang="en-US" altLang="zh-CN" b="1" dirty="0"/>
              <a:t>Merge				Current</a:t>
            </a:r>
            <a:r>
              <a:rPr lang="zh-CN" altLang="en-US" b="1" dirty="0"/>
              <a:t> </a:t>
            </a:r>
            <a:r>
              <a:rPr lang="en-US" altLang="zh-CN" b="1" dirty="0"/>
              <a:t>Vocabulary</a:t>
            </a:r>
            <a:endParaRPr lang="en-US" altLang="zh-CN" b="1" dirty="0"/>
          </a:p>
          <a:p>
            <a:pPr marL="0" indent="0">
              <a:spcBef>
                <a:spcPts val="400"/>
              </a:spcBef>
              <a:spcAft>
                <a:spcPts val="0"/>
              </a:spcAft>
              <a:buNone/>
            </a:pPr>
            <a:r>
              <a:rPr lang="en-US" altLang="zh-CN" sz="2400" b="1" dirty="0"/>
              <a:t>(ne,</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endParaRPr lang="en-US" sz="2400" dirty="0">
              <a:solidFill>
                <a:srgbClr val="FF0000"/>
              </a:solidFill>
            </a:endParaRPr>
          </a:p>
          <a:p>
            <a:pPr marL="0" indent="0">
              <a:spcBef>
                <a:spcPts val="400"/>
              </a:spcBef>
              <a:spcAft>
                <a:spcPts val="0"/>
              </a:spcAft>
              <a:buNone/>
            </a:pPr>
            <a:r>
              <a:rPr lang="en-US" altLang="zh-CN" sz="2400" b="1" dirty="0"/>
              <a:t>(l,</a:t>
            </a:r>
            <a:r>
              <a:rPr lang="zh-CN" altLang="en-US" sz="2400" b="1" dirty="0"/>
              <a:t> </a:t>
            </a:r>
            <a:r>
              <a:rPr lang="en-US" altLang="zh-CN" sz="2400" b="1" dirty="0"/>
              <a:t>o)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a:t>
            </a:r>
            <a:endParaRPr lang="en-US" sz="2400" dirty="0">
              <a:solidFill>
                <a:srgbClr val="FF0000"/>
              </a:solidFill>
            </a:endParaRPr>
          </a:p>
          <a:p>
            <a:pPr marL="0" indent="0">
              <a:spcBef>
                <a:spcPts val="400"/>
              </a:spcBef>
              <a:spcAft>
                <a:spcPts val="0"/>
              </a:spcAft>
              <a:buNone/>
            </a:pPr>
            <a:r>
              <a:rPr lang="en-US" altLang="zh-CN" sz="2400" b="1" dirty="0"/>
              <a:t>(lo,</a:t>
            </a:r>
            <a:r>
              <a:rPr lang="zh-CN" altLang="en-US" sz="2400" b="1" dirty="0"/>
              <a:t> </a:t>
            </a:r>
            <a:r>
              <a:rPr lang="en-US" altLang="zh-CN" sz="2400" b="1" dirty="0"/>
              <a:t>w)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endParaRPr lang="en-US" sz="2400" dirty="0">
              <a:solidFill>
                <a:srgbClr val="FF0000"/>
              </a:solidFill>
            </a:endParaRPr>
          </a:p>
          <a:p>
            <a:pPr marL="0" indent="0">
              <a:spcBef>
                <a:spcPts val="400"/>
              </a:spcBef>
              <a:spcAft>
                <a:spcPts val="0"/>
              </a:spcAft>
              <a:buNone/>
            </a:pPr>
            <a:r>
              <a:rPr lang="en-US" altLang="zh-CN" sz="2400" b="1" dirty="0"/>
              <a:t>(new,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endParaRPr lang="en-US" altLang="zh-CN" sz="2400" dirty="0">
              <a:solidFill>
                <a:srgbClr val="FF0000"/>
              </a:solidFill>
            </a:endParaRPr>
          </a:p>
          <a:p>
            <a:pPr marL="0" indent="0">
              <a:spcBef>
                <a:spcPts val="400"/>
              </a:spcBef>
              <a:spcAft>
                <a:spcPts val="0"/>
              </a:spcAft>
              <a:buNone/>
            </a:pPr>
            <a:r>
              <a:rPr lang="en-US" altLang="zh-CN" sz="2400" b="1" dirty="0"/>
              <a:t>(low,</a:t>
            </a:r>
            <a:r>
              <a:rPr lang="zh-CN" altLang="en-US" sz="2400" b="1" dirty="0"/>
              <a:t> </a:t>
            </a:r>
            <a:r>
              <a:rPr lang="en-US" altLang="zh-CN" sz="2400" b="1" dirty="0"/>
              <a:t>er_)	</a:t>
            </a:r>
            <a:r>
              <a:rPr lang="en-US" altLang="zh-CN" sz="2400" dirty="0"/>
              <a:t>_,</a:t>
            </a:r>
            <a:r>
              <a:rPr lang="zh-CN" altLang="en-US" sz="2400" dirty="0"/>
              <a:t> </a:t>
            </a:r>
            <a:r>
              <a:rPr lang="en-US" altLang="zh-CN" sz="2400" dirty="0"/>
              <a:t>d,</a:t>
            </a:r>
            <a:r>
              <a:rPr lang="zh-CN" altLang="en-US" sz="2400" dirty="0"/>
              <a:t> </a:t>
            </a:r>
            <a:r>
              <a:rPr lang="en-US" altLang="zh-CN" sz="2400" dirty="0"/>
              <a:t>e,</a:t>
            </a:r>
            <a:r>
              <a:rPr lang="zh-CN" altLang="en-US" sz="2400" dirty="0"/>
              <a:t> </a:t>
            </a:r>
            <a:r>
              <a:rPr lang="en-US" altLang="zh-CN" sz="2400" dirty="0" err="1"/>
              <a:t>i</a:t>
            </a:r>
            <a:r>
              <a:rPr lang="en-US" altLang="zh-CN" sz="2400" dirty="0"/>
              <a:t>,</a:t>
            </a:r>
            <a:r>
              <a:rPr lang="zh-CN" altLang="en-US" sz="2400" dirty="0"/>
              <a:t> </a:t>
            </a:r>
            <a:r>
              <a:rPr lang="en-US" altLang="zh-CN" sz="2400" dirty="0"/>
              <a:t>l,</a:t>
            </a:r>
            <a:r>
              <a:rPr lang="zh-CN" altLang="en-US" sz="2400" dirty="0"/>
              <a:t> </a:t>
            </a:r>
            <a:r>
              <a:rPr lang="en-US" altLang="zh-CN" sz="2400" dirty="0"/>
              <a:t>n,</a:t>
            </a:r>
            <a:r>
              <a:rPr lang="zh-CN" altLang="en-US" sz="2400" dirty="0"/>
              <a:t> </a:t>
            </a:r>
            <a:r>
              <a:rPr lang="en-US" altLang="zh-CN" sz="2400" dirty="0"/>
              <a:t>o,</a:t>
            </a:r>
            <a:r>
              <a:rPr lang="zh-CN" altLang="en-US" sz="2400" dirty="0"/>
              <a:t> </a:t>
            </a:r>
            <a:r>
              <a:rPr lang="en-US" altLang="zh-CN" sz="2400" dirty="0"/>
              <a:t>r,</a:t>
            </a:r>
            <a:r>
              <a:rPr lang="zh-CN" altLang="en-US" sz="2400" dirty="0"/>
              <a:t> </a:t>
            </a:r>
            <a:r>
              <a:rPr lang="en-US" altLang="zh-CN" sz="2400" dirty="0"/>
              <a:t>s,</a:t>
            </a:r>
            <a:r>
              <a:rPr lang="zh-CN" altLang="en-US" sz="2400" dirty="0"/>
              <a:t> </a:t>
            </a:r>
            <a:r>
              <a:rPr lang="en-US" altLang="zh-CN" sz="2400" dirty="0"/>
              <a:t>t,</a:t>
            </a:r>
            <a:r>
              <a:rPr lang="zh-CN" altLang="en-US" sz="2400" dirty="0"/>
              <a:t> </a:t>
            </a:r>
            <a:r>
              <a:rPr lang="en-US" altLang="zh-CN" sz="2400" dirty="0"/>
              <a:t>w,</a:t>
            </a:r>
            <a:r>
              <a:rPr lang="zh-CN" altLang="en-US" sz="2400" dirty="0"/>
              <a:t> </a:t>
            </a:r>
            <a:r>
              <a:rPr lang="en-US" altLang="zh-CN" sz="2400" dirty="0"/>
              <a:t>er,</a:t>
            </a:r>
            <a:r>
              <a:rPr lang="zh-CN" altLang="en-US" sz="2400" dirty="0">
                <a:solidFill>
                  <a:srgbClr val="FF0000"/>
                </a:solidFill>
              </a:rPr>
              <a:t> </a:t>
            </a:r>
            <a:r>
              <a:rPr lang="en-US" altLang="zh-CN" sz="2400" dirty="0">
                <a:solidFill>
                  <a:srgbClr val="FF0000"/>
                </a:solidFill>
              </a:rPr>
              <a:t>er_,</a:t>
            </a:r>
            <a:r>
              <a:rPr lang="zh-CN" altLang="en-US" sz="2400" dirty="0">
                <a:solidFill>
                  <a:srgbClr val="FF0000"/>
                </a:solidFill>
              </a:rPr>
              <a:t> </a:t>
            </a:r>
            <a:r>
              <a:rPr lang="en-US" altLang="zh-CN" sz="2400" dirty="0">
                <a:solidFill>
                  <a:srgbClr val="FF0000"/>
                </a:solidFill>
              </a:rPr>
              <a:t>ne,</a:t>
            </a:r>
            <a:r>
              <a:rPr lang="zh-CN" altLang="en-US" sz="2400" dirty="0">
                <a:solidFill>
                  <a:srgbClr val="FF0000"/>
                </a:solidFill>
              </a:rPr>
              <a:t> </a:t>
            </a:r>
            <a:r>
              <a:rPr lang="en-US" altLang="zh-CN" sz="2400" dirty="0">
                <a:solidFill>
                  <a:srgbClr val="FF0000"/>
                </a:solidFill>
              </a:rPr>
              <a:t>new,</a:t>
            </a:r>
            <a:r>
              <a:rPr lang="zh-CN" altLang="en-US" sz="2400" dirty="0">
                <a:solidFill>
                  <a:srgbClr val="FF0000"/>
                </a:solidFill>
              </a:rPr>
              <a:t> </a:t>
            </a:r>
            <a:r>
              <a:rPr lang="en-US" altLang="zh-CN" sz="2400" dirty="0">
                <a:solidFill>
                  <a:srgbClr val="FF0000"/>
                </a:solidFill>
              </a:rPr>
              <a:t>low,</a:t>
            </a:r>
            <a:r>
              <a:rPr lang="zh-CN" altLang="en-US" sz="2400" dirty="0">
                <a:solidFill>
                  <a:srgbClr val="FF0000"/>
                </a:solidFill>
              </a:rPr>
              <a:t> </a:t>
            </a:r>
            <a:r>
              <a:rPr lang="en-US" altLang="zh-CN" sz="2400" dirty="0">
                <a:solidFill>
                  <a:srgbClr val="FF0000"/>
                </a:solidFill>
              </a:rPr>
              <a:t>newer_,</a:t>
            </a:r>
            <a:r>
              <a:rPr lang="zh-CN" altLang="en-US" sz="2400" dirty="0">
                <a:solidFill>
                  <a:srgbClr val="FF0000"/>
                </a:solidFill>
              </a:rPr>
              <a:t> </a:t>
            </a:r>
            <a:r>
              <a:rPr lang="en-US" altLang="zh-CN" sz="2400" dirty="0">
                <a:solidFill>
                  <a:srgbClr val="FF0000"/>
                </a:solidFill>
              </a:rPr>
              <a:t>low_</a:t>
            </a:r>
            <a:endParaRPr lang="en-US" sz="2400" dirty="0">
              <a:solidFill>
                <a:srgbClr val="FF0000"/>
              </a:solidFill>
            </a:endParaRPr>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Subword tokenization - BPE</a:t>
            </a:r>
            <a:endParaRPr lang="en-US" sz="4400" dirty="0"/>
          </a:p>
        </p:txBody>
      </p:sp>
      <p:sp>
        <p:nvSpPr>
          <p:cNvPr id="3" name="Content Placeholder 2"/>
          <p:cNvSpPr>
            <a:spLocks noGrp="1"/>
          </p:cNvSpPr>
          <p:nvPr>
            <p:ph idx="1"/>
          </p:nvPr>
        </p:nvSpPr>
        <p:spPr>
          <a:xfrm>
            <a:off x="314326" y="1200828"/>
            <a:ext cx="7699011" cy="4251705"/>
          </a:xfrm>
        </p:spPr>
        <p:txBody>
          <a:bodyPr>
            <a:normAutofit fontScale="85000" lnSpcReduction="10000"/>
          </a:bodyPr>
          <a:lstStyle/>
          <a:p>
            <a:pPr>
              <a:lnSpc>
                <a:spcPct val="120000"/>
              </a:lnSpc>
              <a:spcAft>
                <a:spcPts val="600"/>
              </a:spcAft>
            </a:pPr>
            <a:r>
              <a:rPr lang="en-US" altLang="zh-CN" b="1" dirty="0">
                <a:solidFill>
                  <a:srgbClr val="00B050"/>
                </a:solidFill>
              </a:rPr>
              <a:t>T</a:t>
            </a:r>
            <a:r>
              <a:rPr lang="en-US" b="1" dirty="0">
                <a:solidFill>
                  <a:srgbClr val="00B050"/>
                </a:solidFill>
              </a:rPr>
              <a:t>oken</a:t>
            </a:r>
            <a:r>
              <a:rPr lang="en-US" dirty="0">
                <a:solidFill>
                  <a:srgbClr val="00B050"/>
                </a:solidFill>
              </a:rPr>
              <a:t> </a:t>
            </a:r>
            <a:r>
              <a:rPr lang="en-US" b="1" dirty="0">
                <a:solidFill>
                  <a:srgbClr val="00B050"/>
                </a:solidFill>
              </a:rPr>
              <a:t>segmenter</a:t>
            </a:r>
            <a:r>
              <a:rPr lang="en-US" altLang="zh-CN" b="1" dirty="0"/>
              <a:t>:</a:t>
            </a:r>
            <a:r>
              <a:rPr lang="zh-CN" altLang="en-US" b="1" dirty="0"/>
              <a:t> </a:t>
            </a:r>
            <a:r>
              <a:rPr lang="en-US" dirty="0"/>
              <a:t>On the test data, run each merge learned from the training data:</a:t>
            </a:r>
            <a:endParaRPr lang="en-US" dirty="0"/>
          </a:p>
          <a:p>
            <a:pPr lvl="1">
              <a:lnSpc>
                <a:spcPct val="120000"/>
              </a:lnSpc>
              <a:spcAft>
                <a:spcPts val="600"/>
              </a:spcAft>
            </a:pPr>
            <a:r>
              <a:rPr lang="en-US" dirty="0"/>
              <a:t>Greedily</a:t>
            </a:r>
            <a:r>
              <a:rPr lang="zh-CN" altLang="en-US" dirty="0"/>
              <a:t> </a:t>
            </a:r>
            <a:r>
              <a:rPr lang="en-US" altLang="zh-CN" dirty="0"/>
              <a:t>and</a:t>
            </a:r>
            <a:r>
              <a:rPr lang="zh-CN" altLang="en-US" dirty="0"/>
              <a:t> </a:t>
            </a:r>
            <a:r>
              <a:rPr lang="en-US" altLang="zh-CN" dirty="0"/>
              <a:t>i</a:t>
            </a:r>
            <a:r>
              <a:rPr lang="en-US" dirty="0"/>
              <a:t>n the order we learned them</a:t>
            </a:r>
            <a:endParaRPr lang="en-US" dirty="0"/>
          </a:p>
          <a:p>
            <a:pPr lvl="1">
              <a:lnSpc>
                <a:spcPct val="120000"/>
              </a:lnSpc>
              <a:spcAft>
                <a:spcPts val="600"/>
              </a:spcAft>
            </a:pPr>
            <a:r>
              <a:rPr lang="en-US" altLang="zh-CN" dirty="0"/>
              <a:t>T</a:t>
            </a:r>
            <a:r>
              <a:rPr lang="en-US" dirty="0"/>
              <a:t>est frequencies don't play a role</a:t>
            </a:r>
            <a:endParaRPr lang="en-US" dirty="0"/>
          </a:p>
          <a:p>
            <a:pPr>
              <a:lnSpc>
                <a:spcPct val="120000"/>
              </a:lnSpc>
              <a:spcAft>
                <a:spcPts val="600"/>
              </a:spcAft>
            </a:pPr>
            <a:r>
              <a:rPr lang="en-US" dirty="0"/>
              <a:t>So</a:t>
            </a:r>
            <a:r>
              <a:rPr lang="en-US" altLang="zh-CN" dirty="0"/>
              <a:t>,</a:t>
            </a:r>
            <a:r>
              <a:rPr lang="zh-CN" altLang="en-US" dirty="0"/>
              <a:t> </a:t>
            </a:r>
            <a:r>
              <a:rPr lang="en-US" dirty="0"/>
              <a:t>merge every </a:t>
            </a:r>
            <a:r>
              <a:rPr lang="en-US" dirty="0">
                <a:solidFill>
                  <a:srgbClr val="0070C0"/>
                </a:solidFill>
              </a:rPr>
              <a:t>e r</a:t>
            </a:r>
            <a:r>
              <a:rPr lang="en-US" dirty="0"/>
              <a:t> to </a:t>
            </a:r>
            <a:r>
              <a:rPr lang="en-US" dirty="0">
                <a:solidFill>
                  <a:srgbClr val="0070C0"/>
                </a:solidFill>
              </a:rPr>
              <a:t>er</a:t>
            </a:r>
            <a:r>
              <a:rPr lang="en-US" dirty="0"/>
              <a:t>, then merge </a:t>
            </a:r>
            <a:r>
              <a:rPr lang="en-US" dirty="0">
                <a:solidFill>
                  <a:srgbClr val="0070C0"/>
                </a:solidFill>
              </a:rPr>
              <a:t>er _</a:t>
            </a:r>
            <a:r>
              <a:rPr lang="en-US" dirty="0"/>
              <a:t> to </a:t>
            </a:r>
            <a:r>
              <a:rPr lang="en-US" dirty="0">
                <a:solidFill>
                  <a:srgbClr val="0070C0"/>
                </a:solidFill>
              </a:rPr>
              <a:t>er_</a:t>
            </a:r>
            <a:r>
              <a:rPr lang="en-US" dirty="0"/>
              <a:t>, etc.</a:t>
            </a:r>
            <a:endParaRPr lang="en-US" dirty="0"/>
          </a:p>
          <a:p>
            <a:pPr>
              <a:lnSpc>
                <a:spcPct val="120000"/>
              </a:lnSpc>
              <a:spcAft>
                <a:spcPts val="600"/>
              </a:spcAft>
            </a:pPr>
            <a:r>
              <a:rPr lang="en-US" altLang="zh-CN" b="1" dirty="0"/>
              <a:t>Testing</a:t>
            </a:r>
            <a:r>
              <a:rPr lang="zh-CN" altLang="en-US" b="1" dirty="0"/>
              <a:t> </a:t>
            </a:r>
            <a:r>
              <a:rPr lang="en-US" altLang="zh-CN" b="1" dirty="0"/>
              <a:t>examples</a:t>
            </a:r>
            <a:endParaRPr lang="en-US" b="1" dirty="0"/>
          </a:p>
          <a:p>
            <a:pPr lvl="1">
              <a:lnSpc>
                <a:spcPct val="120000"/>
              </a:lnSpc>
              <a:spcAft>
                <a:spcPts val="600"/>
              </a:spcAft>
            </a:pPr>
            <a:r>
              <a:rPr lang="en-US" dirty="0"/>
              <a:t>Test set "n e w e r _" would be tokenized as a full word </a:t>
            </a:r>
            <a:endParaRPr lang="en-US" dirty="0"/>
          </a:p>
          <a:p>
            <a:pPr lvl="1">
              <a:lnSpc>
                <a:spcPct val="120000"/>
              </a:lnSpc>
              <a:spcAft>
                <a:spcPts val="600"/>
              </a:spcAft>
            </a:pPr>
            <a:r>
              <a:rPr lang="en-US" dirty="0"/>
              <a:t>Test set "l o w e r _" would be two tokens: "low er_"</a:t>
            </a:r>
            <a:endParaRPr lang="en-US"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6" name="TextBox 5"/>
          <p:cNvSpPr txBox="1"/>
          <p:nvPr/>
        </p:nvSpPr>
        <p:spPr>
          <a:xfrm>
            <a:off x="7881257" y="1696073"/>
            <a:ext cx="4310743" cy="3261214"/>
          </a:xfrm>
          <a:prstGeom prst="rect">
            <a:avLst/>
          </a:prstGeom>
          <a:noFill/>
        </p:spPr>
        <p:txBody>
          <a:bodyPr wrap="square">
            <a:spAutoFit/>
          </a:bodyPr>
          <a:lstStyle/>
          <a:p>
            <a:pPr marL="342900" indent="-342900">
              <a:lnSpc>
                <a:spcPct val="150000"/>
              </a:lnSpc>
              <a:buFont typeface="Arial" panose="020B0604020202020204" pitchFamily="34" charset="0"/>
              <a:buChar char="•"/>
            </a:pPr>
            <a:r>
              <a:rPr lang="en-US" sz="2000" b="1" dirty="0">
                <a:solidFill>
                  <a:schemeClr val="accent1"/>
                </a:solidFill>
              </a:rPr>
              <a:t>One nice property of BPE is that tokens usually include frequent words</a:t>
            </a:r>
            <a:r>
              <a:rPr lang="zh-CN" altLang="en-US" sz="2000" b="1" dirty="0">
                <a:solidFill>
                  <a:schemeClr val="accent1"/>
                </a:solidFill>
              </a:rPr>
              <a:t> </a:t>
            </a:r>
            <a:r>
              <a:rPr lang="en-US" altLang="zh-CN" sz="2000" b="1" dirty="0">
                <a:solidFill>
                  <a:schemeClr val="accent1"/>
                </a:solidFill>
              </a:rPr>
              <a:t>a</a:t>
            </a:r>
            <a:r>
              <a:rPr lang="en-US" sz="2000" b="1" dirty="0">
                <a:solidFill>
                  <a:schemeClr val="accent1"/>
                </a:solidFill>
              </a:rPr>
              <a:t>nd frequent subwords which are often morphemes like -est or -er. </a:t>
            </a:r>
            <a:endParaRPr lang="en-US" sz="2000" b="1" dirty="0">
              <a:solidFill>
                <a:schemeClr val="accent1"/>
              </a:solidFill>
            </a:endParaRPr>
          </a:p>
          <a:p>
            <a:pPr marL="342900" indent="-342900">
              <a:lnSpc>
                <a:spcPct val="150000"/>
              </a:lnSpc>
              <a:buFont typeface="Arial" panose="020B0604020202020204" pitchFamily="34" charset="0"/>
              <a:buChar char="•"/>
            </a:pPr>
            <a:r>
              <a:rPr lang="en-US" sz="2000" dirty="0"/>
              <a:t>For example, unlikeliest has 3 morphemes un-, likely, and -est.</a:t>
            </a:r>
            <a:endParaRPr lang="en-US" sz="2000" dirty="0"/>
          </a:p>
        </p:txBody>
      </p:sp>
      <p:sp>
        <p:nvSpPr>
          <p:cNvPr id="7" name="TextBox 6"/>
          <p:cNvSpPr txBox="1"/>
          <p:nvPr/>
        </p:nvSpPr>
        <p:spPr>
          <a:xfrm>
            <a:off x="6323542" y="5415657"/>
            <a:ext cx="5781675" cy="1077218"/>
          </a:xfrm>
          <a:prstGeom prst="rect">
            <a:avLst/>
          </a:prstGeom>
          <a:noFill/>
        </p:spPr>
        <p:txBody>
          <a:bodyPr wrap="square">
            <a:spAutoFit/>
          </a:bodyPr>
          <a:lstStyle/>
          <a:p>
            <a:r>
              <a:rPr lang="en-US" sz="1600" dirty="0" err="1">
                <a:hlinkClick r:id="rId1"/>
              </a:rPr>
              <a:t>Zouhar</a:t>
            </a:r>
            <a:r>
              <a:rPr lang="en-US" sz="1600" dirty="0">
                <a:hlinkClick r:id="rId1"/>
              </a:rPr>
              <a:t>, </a:t>
            </a:r>
            <a:r>
              <a:rPr lang="en-US" sz="1600" dirty="0" err="1">
                <a:hlinkClick r:id="rId1"/>
              </a:rPr>
              <a:t>Vilém</a:t>
            </a:r>
            <a:r>
              <a:rPr lang="en-US" sz="1600" dirty="0">
                <a:hlinkClick r:id="rId1"/>
              </a:rPr>
              <a:t>, Clara Meister, Juan Gastaldi, Li Du, Tim Vieira, </a:t>
            </a:r>
            <a:r>
              <a:rPr lang="en-US" sz="1600" dirty="0" err="1">
                <a:hlinkClick r:id="rId1"/>
              </a:rPr>
              <a:t>Mrinmaya</a:t>
            </a:r>
            <a:r>
              <a:rPr lang="en-US" sz="1600" dirty="0">
                <a:hlinkClick r:id="rId1"/>
              </a:rPr>
              <a:t> </a:t>
            </a:r>
            <a:r>
              <a:rPr lang="en-US" sz="1600" dirty="0" err="1">
                <a:hlinkClick r:id="rId1"/>
              </a:rPr>
              <a:t>Sachan</a:t>
            </a:r>
            <a:r>
              <a:rPr lang="en-US" sz="1600" dirty="0">
                <a:hlinkClick r:id="rId1"/>
              </a:rPr>
              <a:t>, and Ryan </a:t>
            </a:r>
            <a:r>
              <a:rPr lang="en-US" sz="1600" dirty="0" err="1">
                <a:hlinkClick r:id="rId1"/>
              </a:rPr>
              <a:t>Cotterell</a:t>
            </a:r>
            <a:r>
              <a:rPr lang="en-US" sz="1600" dirty="0">
                <a:hlinkClick r:id="rId1"/>
              </a:rPr>
              <a:t>. "A Formal Perspective on Byte-Pair Encoding." In Findings of the Association for Computational Linguistics: ACL 2023, pp. 598-614. 2023.</a:t>
            </a:r>
            <a:endParaRPr lang="en-US" sz="1600" dirty="0"/>
          </a:p>
        </p:txBody>
      </p:sp>
      <mc:AlternateContent xmlns:mc="http://schemas.openxmlformats.org/markup-compatibility/2006">
        <mc:Choice xmlns:a14="http://schemas.microsoft.com/office/drawing/2010/main" Requires="a14">
          <p:sp>
            <p:nvSpPr>
              <p:cNvPr id="8" name="Content Placeholder 2"/>
              <p:cNvSpPr txBox="1"/>
              <p:nvPr/>
            </p:nvSpPr>
            <p:spPr>
              <a:xfrm>
                <a:off x="314326" y="5539447"/>
                <a:ext cx="5307541" cy="1077219"/>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20000"/>
                  </a:lnSpc>
                  <a:spcAft>
                    <a:spcPts val="600"/>
                  </a:spcAft>
                </a:pPr>
                <a:r>
                  <a:rPr lang="en-US" altLang="zh-CN" sz="3300" b="1" dirty="0"/>
                  <a:t>Question</a:t>
                </a:r>
                <a:r>
                  <a:rPr lang="en-US" altLang="zh-CN" b="1" dirty="0"/>
                  <a:t>:</a:t>
                </a:r>
                <a:r>
                  <a:rPr lang="zh-CN" altLang="en-US" b="1" dirty="0"/>
                  <a:t> </a:t>
                </a:r>
                <a:r>
                  <a:rPr lang="en-US" altLang="zh-CN" b="1" dirty="0"/>
                  <a:t>Given</a:t>
                </a:r>
                <a:r>
                  <a:rPr lang="zh-CN" altLang="en-US" b="1" dirty="0"/>
                  <a:t> </a:t>
                </a:r>
                <a14:m>
                  <m:oMath xmlns:m="http://schemas.openxmlformats.org/officeDocument/2006/math">
                    <m:r>
                      <a:rPr lang="en-US" altLang="zh-CN" b="1" i="1" dirty="0" smtClean="0">
                        <a:latin typeface="Cambria Math" panose="02040503050406030204" pitchFamily="18" charset="0"/>
                      </a:rPr>
                      <m:t>𝑵</m:t>
                    </m:r>
                  </m:oMath>
                </a14:m>
                <a:r>
                  <a:rPr lang="zh-CN" altLang="en-US" b="1" dirty="0"/>
                  <a:t> </a:t>
                </a:r>
                <a:r>
                  <a:rPr lang="en-US" altLang="zh-CN" b="1" dirty="0"/>
                  <a:t>characters</a:t>
                </a:r>
                <a:r>
                  <a:rPr lang="zh-CN" altLang="en-US" b="1" dirty="0"/>
                  <a:t> </a:t>
                </a:r>
                <a:r>
                  <a:rPr lang="en-US" altLang="zh-CN" b="1" dirty="0"/>
                  <a:t>of</a:t>
                </a:r>
                <a:r>
                  <a:rPr lang="zh-CN" altLang="en-US" b="1" dirty="0"/>
                  <a:t> </a:t>
                </a:r>
                <a:r>
                  <a:rPr lang="en-US" altLang="zh-CN" b="1" dirty="0"/>
                  <a:t>training</a:t>
                </a:r>
                <a:r>
                  <a:rPr lang="zh-CN" altLang="en-US" b="1" dirty="0"/>
                  <a:t> </a:t>
                </a:r>
                <a:r>
                  <a:rPr lang="en-US" altLang="zh-CN" b="1" dirty="0"/>
                  <a:t>corpus</a:t>
                </a:r>
                <a:r>
                  <a:rPr lang="zh-CN" altLang="en-US" b="1" dirty="0"/>
                  <a:t> </a:t>
                </a:r>
                <a:r>
                  <a:rPr lang="en-US" altLang="zh-CN" b="1" dirty="0"/>
                  <a:t>and</a:t>
                </a:r>
                <a:r>
                  <a:rPr lang="zh-CN" altLang="en-US" b="1" dirty="0"/>
                  <a:t> </a:t>
                </a:r>
                <a14:m>
                  <m:oMath xmlns:m="http://schemas.openxmlformats.org/officeDocument/2006/math">
                    <m:r>
                      <a:rPr lang="en-US" altLang="zh-CN" b="1" i="1" dirty="0" smtClean="0">
                        <a:latin typeface="Cambria Math" panose="02040503050406030204" pitchFamily="18" charset="0"/>
                      </a:rPr>
                      <m:t>𝒌</m:t>
                    </m:r>
                  </m:oMath>
                </a14:m>
                <a:r>
                  <a:rPr lang="zh-CN" altLang="en-US" b="1" dirty="0"/>
                  <a:t> </a:t>
                </a:r>
                <a:r>
                  <a:rPr lang="en-US" altLang="zh-CN" b="1" dirty="0"/>
                  <a:t>merges,</a:t>
                </a:r>
                <a:r>
                  <a:rPr lang="zh-CN" altLang="en-US" b="1" dirty="0"/>
                  <a:t> </a:t>
                </a:r>
                <a:r>
                  <a:rPr lang="en-US" altLang="zh-CN" b="1" dirty="0"/>
                  <a:t>what</a:t>
                </a:r>
                <a:r>
                  <a:rPr lang="zh-CN" altLang="en-US" b="1" dirty="0"/>
                  <a:t> </a:t>
                </a:r>
                <a:r>
                  <a:rPr lang="en-US" altLang="zh-CN" b="1" dirty="0"/>
                  <a:t>is</a:t>
                </a:r>
                <a:r>
                  <a:rPr lang="zh-CN" altLang="en-US" b="1" dirty="0"/>
                  <a:t> </a:t>
                </a:r>
                <a:r>
                  <a:rPr lang="en-US" altLang="zh-CN" b="1" dirty="0"/>
                  <a:t>the</a:t>
                </a:r>
                <a:r>
                  <a:rPr lang="zh-CN" altLang="en-US" b="1" dirty="0"/>
                  <a:t> </a:t>
                </a:r>
                <a:r>
                  <a:rPr lang="en-US" altLang="zh-CN" b="1" dirty="0"/>
                  <a:t>best</a:t>
                </a:r>
                <a:r>
                  <a:rPr lang="zh-CN" altLang="en-US" b="1" dirty="0"/>
                  <a:t> </a:t>
                </a:r>
                <a:r>
                  <a:rPr lang="en-US" altLang="zh-CN" b="1" dirty="0"/>
                  <a:t>time</a:t>
                </a:r>
                <a:r>
                  <a:rPr lang="zh-CN" altLang="en-US" b="1" dirty="0"/>
                  <a:t> </a:t>
                </a:r>
                <a:r>
                  <a:rPr lang="en-US" altLang="zh-CN" b="1" dirty="0"/>
                  <a:t>complexity</a:t>
                </a:r>
                <a:r>
                  <a:rPr lang="zh-CN" altLang="en-US" b="1" dirty="0"/>
                  <a:t> </a:t>
                </a:r>
                <a:r>
                  <a:rPr lang="en-US" altLang="zh-CN" b="1" dirty="0"/>
                  <a:t>to</a:t>
                </a:r>
                <a:r>
                  <a:rPr lang="zh-CN" altLang="en-US" b="1" dirty="0"/>
                  <a:t> </a:t>
                </a:r>
                <a:r>
                  <a:rPr lang="en-US" altLang="zh-CN" b="1" dirty="0"/>
                  <a:t>do</a:t>
                </a:r>
                <a:r>
                  <a:rPr lang="zh-CN" altLang="en-US" b="1" dirty="0"/>
                  <a:t> </a:t>
                </a:r>
                <a:r>
                  <a:rPr lang="en-US" altLang="zh-CN" b="1" dirty="0"/>
                  <a:t>BPE</a:t>
                </a:r>
                <a:r>
                  <a:rPr lang="zh-CN" altLang="en-US" b="1" dirty="0"/>
                  <a:t> </a:t>
                </a:r>
                <a:r>
                  <a:rPr lang="en-US" altLang="zh-CN" b="1" dirty="0"/>
                  <a:t>tokenization?</a:t>
                </a:r>
                <a:endParaRPr lang="en-US" b="1" dirty="0"/>
              </a:p>
            </p:txBody>
          </p:sp>
        </mc:Choice>
        <mc:Fallback>
          <p:sp>
            <p:nvSpPr>
              <p:cNvPr id="8" name="Content Placeholder 2"/>
              <p:cNvSpPr txBox="1">
                <a:spLocks noRot="1" noChangeAspect="1" noMove="1" noResize="1" noEditPoints="1" noAdjustHandles="1" noChangeArrowheads="1" noChangeShapeType="1" noTextEdit="1"/>
              </p:cNvSpPr>
              <p:nvPr/>
            </p:nvSpPr>
            <p:spPr>
              <a:xfrm>
                <a:off x="314326" y="5539447"/>
                <a:ext cx="5307541" cy="1077219"/>
              </a:xfrm>
              <a:prstGeom prst="rect">
                <a:avLst/>
              </a:prstGeom>
              <a:blipFill rotWithShape="1">
                <a:blip r:embed="rId2"/>
                <a:stretch>
                  <a:fillRect t="-32" r="4" b="56"/>
                </a:stretch>
              </a:blipFill>
            </p:spPr>
            <p:txBody>
              <a:bodyPr/>
              <a:lstStyle/>
              <a:p>
                <a:r>
                  <a:rPr lang="zh-CN" altLang="en-US">
                    <a:noFill/>
                  </a:rPr>
                  <a:t> </a:t>
                </a:r>
              </a:p>
            </p:txBody>
          </p:sp>
        </mc:Fallback>
      </mc:AlternateContent>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Try</a:t>
            </a:r>
            <a:r>
              <a:rPr lang="zh-CN" altLang="en-US" dirty="0"/>
              <a:t> </a:t>
            </a:r>
            <a:r>
              <a:rPr lang="en-US" altLang="zh-CN" dirty="0"/>
              <a:t>BPE</a:t>
            </a:r>
            <a:r>
              <a:rPr lang="en-US" dirty="0"/>
              <a:t> by yourself</a:t>
            </a:r>
            <a:endParaRPr lang="en-US" dirty="0"/>
          </a:p>
        </p:txBody>
      </p:sp>
      <p:sp>
        <p:nvSpPr>
          <p:cNvPr id="3" name="Content Placeholder 2"/>
          <p:cNvSpPr>
            <a:spLocks noGrp="1"/>
          </p:cNvSpPr>
          <p:nvPr>
            <p:ph idx="1"/>
          </p:nvPr>
        </p:nvSpPr>
        <p:spPr>
          <a:xfrm>
            <a:off x="517525" y="1108433"/>
            <a:ext cx="11064875" cy="5084315"/>
          </a:xfrm>
        </p:spPr>
        <p:txBody>
          <a:bodyPr>
            <a:normAutofit fontScale="92500" lnSpcReduction="10000"/>
          </a:bodyPr>
          <a:lstStyle/>
          <a:p>
            <a:pPr>
              <a:spcAft>
                <a:spcPts val="600"/>
              </a:spcAft>
            </a:pPr>
            <a:r>
              <a:rPr lang="en-US" dirty="0">
                <a:hlinkClick r:id="rId1"/>
              </a:rPr>
              <a:t>https://platform.openai.com/tokenizer</a:t>
            </a:r>
            <a:r>
              <a:rPr lang="en-US" dirty="0"/>
              <a:t> </a:t>
            </a:r>
            <a:endParaRPr lang="en-US" dirty="0"/>
          </a:p>
          <a:p>
            <a:pPr>
              <a:spcAft>
                <a:spcPts val="600"/>
              </a:spcAft>
            </a:pPr>
            <a:r>
              <a:rPr lang="en-US" dirty="0"/>
              <a:t>Text = “Chapters 5 to 8 teach the basics of 🤗 Datasets and 🤗 Tokenizers before diving into classic NLP tasks. By the end of this part, you will be able to tackle the most common NLP problems by yourself. By the end of this part, you will be ready to apply 🤗 Transformers to (almost) any machine learning problem! E=mc^2. f(x) = x^2+y^2, print('hello world!’) baojianzhou. asdasfasdgasdg”</a:t>
            </a:r>
            <a:endParaRPr lang="en-US" dirty="0"/>
          </a:p>
          <a:p>
            <a:pPr lvl="1">
              <a:spcAft>
                <a:spcPts val="600"/>
              </a:spcAft>
            </a:pPr>
            <a:r>
              <a:rPr lang="en-US" dirty="0">
                <a:solidFill>
                  <a:schemeClr val="accent6"/>
                </a:solidFill>
              </a:rPr>
              <a:t>Tokenizers</a:t>
            </a:r>
            <a:r>
              <a:rPr lang="en-US" dirty="0"/>
              <a:t> has been split into </a:t>
            </a:r>
            <a:r>
              <a:rPr lang="en-US" dirty="0">
                <a:solidFill>
                  <a:schemeClr val="accent1"/>
                </a:solidFill>
              </a:rPr>
              <a:t>Token</a:t>
            </a:r>
            <a:r>
              <a:rPr lang="en-US" dirty="0"/>
              <a:t> </a:t>
            </a:r>
            <a:r>
              <a:rPr lang="en-US" dirty="0">
                <a:solidFill>
                  <a:schemeClr val="accent2"/>
                </a:solidFill>
              </a:rPr>
              <a:t>izers</a:t>
            </a:r>
            <a:endParaRPr lang="en-US" dirty="0">
              <a:solidFill>
                <a:schemeClr val="accent2"/>
              </a:solidFill>
            </a:endParaRPr>
          </a:p>
          <a:p>
            <a:pPr lvl="1">
              <a:spcAft>
                <a:spcPts val="600"/>
              </a:spcAft>
            </a:pPr>
            <a:r>
              <a:rPr lang="en-US" dirty="0">
                <a:solidFill>
                  <a:schemeClr val="accent6"/>
                </a:solidFill>
              </a:rPr>
              <a:t>baojianzhou</a:t>
            </a:r>
            <a:r>
              <a:rPr lang="en-US" dirty="0"/>
              <a:t> has been split into </a:t>
            </a:r>
            <a:r>
              <a:rPr lang="en-US" dirty="0">
                <a:solidFill>
                  <a:srgbClr val="0068B7"/>
                </a:solidFill>
              </a:rPr>
              <a:t>bao</a:t>
            </a:r>
            <a:r>
              <a:rPr lang="en-US" dirty="0"/>
              <a:t> </a:t>
            </a:r>
            <a:r>
              <a:rPr lang="en-US" dirty="0">
                <a:solidFill>
                  <a:schemeClr val="accent1"/>
                </a:solidFill>
              </a:rPr>
              <a:t>jian</a:t>
            </a:r>
            <a:r>
              <a:rPr lang="en-US" dirty="0"/>
              <a:t> </a:t>
            </a:r>
            <a:r>
              <a:rPr lang="en-US" dirty="0">
                <a:solidFill>
                  <a:schemeClr val="accent2"/>
                </a:solidFill>
              </a:rPr>
              <a:t>zhou</a:t>
            </a:r>
            <a:endParaRPr lang="en-US" dirty="0">
              <a:solidFill>
                <a:schemeClr val="accent2"/>
              </a:solidFill>
            </a:endParaRPr>
          </a:p>
          <a:p>
            <a:pPr>
              <a:spcAft>
                <a:spcPts val="600"/>
              </a:spcAft>
            </a:pPr>
            <a:r>
              <a:rPr lang="en-US" dirty="0"/>
              <a:t>Another</a:t>
            </a:r>
            <a:r>
              <a:rPr lang="zh-CN" altLang="en-US" dirty="0"/>
              <a:t> </a:t>
            </a:r>
            <a:r>
              <a:rPr lang="en-US" altLang="zh-CN" dirty="0"/>
              <a:t>great</a:t>
            </a:r>
            <a:r>
              <a:rPr lang="zh-CN" altLang="en-US" dirty="0"/>
              <a:t> </a:t>
            </a:r>
            <a:r>
              <a:rPr lang="en-US" altLang="zh-CN" dirty="0"/>
              <a:t>tool:</a:t>
            </a:r>
            <a:r>
              <a:rPr lang="zh-CN" altLang="en-US" dirty="0">
                <a:solidFill>
                  <a:schemeClr val="accent2"/>
                </a:solidFill>
              </a:rPr>
              <a:t> </a:t>
            </a:r>
            <a:r>
              <a:rPr lang="en-US" sz="2800" dirty="0">
                <a:hlinkClick r:id="rId2"/>
              </a:rPr>
              <a:t>https://tiktokenizer.vercel.app/</a:t>
            </a:r>
            <a:r>
              <a:rPr lang="zh-CN" altLang="en-US" sz="2800" dirty="0"/>
              <a:t> </a:t>
            </a:r>
            <a:endParaRPr lang="en-US" altLang="zh-CN" sz="2800" dirty="0"/>
          </a:p>
          <a:p>
            <a:pPr>
              <a:spcAft>
                <a:spcPts val="600"/>
              </a:spcAft>
            </a:pPr>
            <a:r>
              <a:rPr lang="en-US" sz="2800" dirty="0">
                <a:hlinkClick r:id="rId3"/>
              </a:rPr>
              <a:t>https://github.com/openai/tiktoken</a:t>
            </a:r>
            <a:r>
              <a:rPr lang="zh-CN" altLang="en-US" sz="2800" dirty="0"/>
              <a:t> </a:t>
            </a:r>
            <a:endParaRPr lang="en-US" sz="2800" dirty="0"/>
          </a:p>
        </p:txBody>
      </p:sp>
      <p:sp>
        <p:nvSpPr>
          <p:cNvPr id="4" name="Slide Number Placeholder 3"/>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6" name="TextBox 5"/>
          <p:cNvSpPr txBox="1"/>
          <p:nvPr/>
        </p:nvSpPr>
        <p:spPr>
          <a:xfrm>
            <a:off x="669922" y="6192748"/>
            <a:ext cx="9320742" cy="461665"/>
          </a:xfrm>
          <a:prstGeom prst="rect">
            <a:avLst/>
          </a:prstGeom>
          <a:noFill/>
        </p:spPr>
        <p:txBody>
          <a:bodyPr wrap="square">
            <a:spAutoFit/>
          </a:bodyPr>
          <a:lstStyle/>
          <a:p>
            <a:r>
              <a:rPr lang="en-US" altLang="zh-CN" sz="2400" b="1" dirty="0">
                <a:solidFill>
                  <a:srgbClr val="FF0000"/>
                </a:solidFill>
              </a:rPr>
              <a:t>Try</a:t>
            </a:r>
            <a:r>
              <a:rPr lang="zh-CN" altLang="en-US" sz="2400" b="1" dirty="0">
                <a:solidFill>
                  <a:srgbClr val="FF0000"/>
                </a:solidFill>
              </a:rPr>
              <a:t> </a:t>
            </a:r>
            <a:r>
              <a:rPr lang="en-US" altLang="zh-CN" sz="2400" b="1" dirty="0">
                <a:solidFill>
                  <a:srgbClr val="FF0000"/>
                </a:solidFill>
              </a:rPr>
              <a:t>our</a:t>
            </a:r>
            <a:r>
              <a:rPr lang="zh-CN" altLang="en-US" sz="2400" b="1" dirty="0">
                <a:solidFill>
                  <a:srgbClr val="FF0000"/>
                </a:solidFill>
              </a:rPr>
              <a:t> </a:t>
            </a:r>
            <a:r>
              <a:rPr lang="en-US" altLang="zh-CN" sz="2400" b="1" dirty="0">
                <a:solidFill>
                  <a:srgbClr val="FF0000"/>
                </a:solidFill>
              </a:rPr>
              <a:t>demo</a:t>
            </a:r>
            <a:r>
              <a:rPr lang="zh-CN" altLang="en-US" sz="2400" b="1" dirty="0">
                <a:solidFill>
                  <a:srgbClr val="FF0000"/>
                </a:solidFill>
              </a:rPr>
              <a:t> </a:t>
            </a:r>
            <a:r>
              <a:rPr lang="en-US" altLang="zh-CN" sz="2400" b="1" dirty="0">
                <a:solidFill>
                  <a:srgbClr val="FF0000"/>
                </a:solidFill>
              </a:rPr>
              <a:t>code</a:t>
            </a:r>
            <a:r>
              <a:rPr lang="en-US" altLang="zh-CN" sz="2400" b="1" dirty="0">
                <a:solidFill>
                  <a:schemeClr val="accent1"/>
                </a:solidFill>
              </a:rPr>
              <a:t>:</a:t>
            </a:r>
            <a:r>
              <a:rPr lang="zh-CN" altLang="en-US" sz="2400" b="1" dirty="0">
                <a:solidFill>
                  <a:schemeClr val="accent1"/>
                </a:solidFill>
              </a:rPr>
              <a:t> </a:t>
            </a:r>
            <a:r>
              <a:rPr lang="en-US" altLang="zh-CN" sz="2400" b="1" dirty="0">
                <a:solidFill>
                  <a:schemeClr val="accent1"/>
                </a:solidFill>
              </a:rPr>
              <a:t>L01-RE-Tokenization-MED.ipynb</a:t>
            </a:r>
            <a:endParaRPr lang="en-US" sz="2400" b="1" dirty="0">
              <a:solidFill>
                <a:schemeClr val="accent1"/>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Outline</a:t>
            </a:r>
            <a:endParaRPr lang="zh-CN" altLang="en-US" dirty="0"/>
          </a:p>
        </p:txBody>
      </p:sp>
      <p:sp>
        <p:nvSpPr>
          <p:cNvPr id="5" name="内容占位符 2"/>
          <p:cNvSpPr>
            <a:spLocks noGrp="1"/>
          </p:cNvSpPr>
          <p:nvPr>
            <p:ph idx="1"/>
          </p:nvPr>
        </p:nvSpPr>
        <p:spPr>
          <a:xfrm>
            <a:off x="721135" y="1654670"/>
            <a:ext cx="9595449" cy="3840760"/>
          </a:xfrm>
        </p:spPr>
        <p:txBody>
          <a:bodyPr>
            <a:normAutofit fontScale="92500" lnSpcReduction="20000"/>
          </a:bodyPr>
          <a:lstStyle/>
          <a:p>
            <a:pPr>
              <a:lnSpc>
                <a:spcPct val="150000"/>
              </a:lnSpc>
            </a:pPr>
            <a:r>
              <a:rPr lang="en-US" altLang="zh-CN" sz="3600" b="1" dirty="0">
                <a:solidFill>
                  <a:schemeClr val="bg2">
                    <a:lumMod val="90000"/>
                  </a:schemeClr>
                </a:solidFill>
              </a:rPr>
              <a:t>Course</a:t>
            </a:r>
            <a:r>
              <a:rPr lang="zh-CN" altLang="en-US" sz="3600" b="1" dirty="0">
                <a:solidFill>
                  <a:schemeClr val="bg2">
                    <a:lumMod val="90000"/>
                  </a:schemeClr>
                </a:solidFill>
              </a:rPr>
              <a:t> </a:t>
            </a:r>
            <a:r>
              <a:rPr lang="en-US" altLang="zh-CN" sz="3600" b="1" dirty="0">
                <a:solidFill>
                  <a:schemeClr val="bg2">
                    <a:lumMod val="90000"/>
                  </a:schemeClr>
                </a:solidFill>
              </a:rPr>
              <a:t>Introduction</a:t>
            </a:r>
            <a:endParaRPr lang="en-US" altLang="zh-CN" sz="3600" b="1" dirty="0">
              <a:solidFill>
                <a:schemeClr val="bg2">
                  <a:lumMod val="90000"/>
                </a:schemeClr>
              </a:solidFill>
            </a:endParaRPr>
          </a:p>
          <a:p>
            <a:pPr>
              <a:lnSpc>
                <a:spcPct val="150000"/>
              </a:lnSpc>
            </a:pPr>
            <a:r>
              <a:rPr lang="en-US" altLang="zh-CN" sz="3600" b="1" dirty="0">
                <a:solidFill>
                  <a:schemeClr val="bg2">
                    <a:lumMod val="90000"/>
                  </a:schemeClr>
                </a:solidFill>
              </a:rPr>
              <a:t>Basics for Python,</a:t>
            </a:r>
            <a:r>
              <a:rPr lang="zh-CN" altLang="en-US" sz="3600" b="1" dirty="0">
                <a:solidFill>
                  <a:schemeClr val="bg2">
                    <a:lumMod val="90000"/>
                  </a:schemeClr>
                </a:solidFill>
              </a:rPr>
              <a:t> </a:t>
            </a:r>
            <a:r>
              <a:rPr lang="en-US" altLang="zh-CN" sz="3600" b="1" dirty="0">
                <a:solidFill>
                  <a:schemeClr val="bg2">
                    <a:lumMod val="90000"/>
                  </a:schemeClr>
                </a:solidFill>
              </a:rPr>
              <a:t>nltk,</a:t>
            </a:r>
            <a:r>
              <a:rPr lang="zh-CN" altLang="en-US" sz="3600" b="1" dirty="0">
                <a:solidFill>
                  <a:schemeClr val="bg2">
                    <a:lumMod val="90000"/>
                  </a:schemeClr>
                </a:solidFill>
              </a:rPr>
              <a:t> </a:t>
            </a:r>
            <a:r>
              <a:rPr lang="en-US" altLang="zh-CN" sz="3600" b="1" dirty="0">
                <a:solidFill>
                  <a:schemeClr val="bg2">
                    <a:lumMod val="90000"/>
                  </a:schemeClr>
                </a:solidFill>
              </a:rPr>
              <a:t>spacy</a:t>
            </a:r>
            <a:endParaRPr lang="en-US" altLang="zh-CN" sz="3600" b="1" dirty="0">
              <a:solidFill>
                <a:schemeClr val="bg2">
                  <a:lumMod val="90000"/>
                </a:schemeClr>
              </a:solidFill>
            </a:endParaRPr>
          </a:p>
          <a:p>
            <a:pPr>
              <a:lnSpc>
                <a:spcPct val="150000"/>
              </a:lnSpc>
            </a:pPr>
            <a:r>
              <a:rPr lang="en-US" altLang="zh-CN" sz="3600" b="1" dirty="0">
                <a:solidFill>
                  <a:schemeClr val="bg2">
                    <a:lumMod val="90000"/>
                  </a:schemeClr>
                </a:solidFill>
              </a:rPr>
              <a:t>Regular</a:t>
            </a:r>
            <a:r>
              <a:rPr lang="zh-CN" altLang="en-US" sz="3600" b="1" dirty="0">
                <a:solidFill>
                  <a:schemeClr val="bg2">
                    <a:lumMod val="90000"/>
                  </a:schemeClr>
                </a:solidFill>
              </a:rPr>
              <a:t> </a:t>
            </a:r>
            <a:r>
              <a:rPr lang="en-US" altLang="zh-CN" sz="3600" b="1" dirty="0">
                <a:solidFill>
                  <a:schemeClr val="bg2">
                    <a:lumMod val="90000"/>
                  </a:schemeClr>
                </a:solidFill>
              </a:rPr>
              <a:t>expression, word tokenization</a:t>
            </a:r>
            <a:endParaRPr lang="en-US" altLang="zh-CN" sz="3600" b="1" dirty="0">
              <a:solidFill>
                <a:schemeClr val="bg2">
                  <a:lumMod val="90000"/>
                </a:schemeClr>
              </a:solidFill>
            </a:endParaRPr>
          </a:p>
          <a:p>
            <a:pPr>
              <a:lnSpc>
                <a:spcPct val="150000"/>
              </a:lnSpc>
            </a:pPr>
            <a:r>
              <a:rPr lang="en-US" altLang="zh-CN" sz="3600" b="1" dirty="0"/>
              <a:t>Minimum</a:t>
            </a:r>
            <a:r>
              <a:rPr lang="zh-CN" altLang="en-US" sz="3600" b="1" dirty="0"/>
              <a:t> </a:t>
            </a:r>
            <a:r>
              <a:rPr lang="en-US" altLang="zh-CN" sz="3600" b="1" dirty="0"/>
              <a:t>edit distance</a:t>
            </a:r>
            <a:endParaRPr lang="en-US" altLang="zh-CN" sz="3600" b="1"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similar are two strings?</a:t>
            </a:r>
            <a:endParaRPr lang="zh-CN" altLang="en-US" dirty="0"/>
          </a:p>
        </p:txBody>
      </p:sp>
      <p:sp>
        <p:nvSpPr>
          <p:cNvPr id="3" name="内容占位符 2"/>
          <p:cNvSpPr>
            <a:spLocks noGrp="1"/>
          </p:cNvSpPr>
          <p:nvPr>
            <p:ph idx="1"/>
          </p:nvPr>
        </p:nvSpPr>
        <p:spPr>
          <a:xfrm>
            <a:off x="517525" y="956033"/>
            <a:ext cx="11350627" cy="5508233"/>
          </a:xfrm>
        </p:spPr>
        <p:txBody>
          <a:bodyPr>
            <a:noAutofit/>
          </a:bodyPr>
          <a:lstStyle/>
          <a:p>
            <a:pPr>
              <a:spcBef>
                <a:spcPts val="1800"/>
              </a:spcBef>
            </a:pPr>
            <a:r>
              <a:rPr lang="en-US" altLang="zh-CN" b="1" dirty="0"/>
              <a:t>Spell correction</a:t>
            </a:r>
            <a:endParaRPr lang="en-US" altLang="zh-CN" b="1" dirty="0"/>
          </a:p>
          <a:p>
            <a:pPr lvl="1">
              <a:spcAft>
                <a:spcPts val="600"/>
              </a:spcAft>
            </a:pPr>
            <a:r>
              <a:rPr lang="en-US" altLang="zh-CN" dirty="0"/>
              <a:t>The user typed “</a:t>
            </a:r>
            <a:r>
              <a:rPr lang="en-US" altLang="zh-CN" dirty="0" err="1"/>
              <a:t>graffe</a:t>
            </a:r>
            <a:r>
              <a:rPr lang="en-US" altLang="zh-CN" dirty="0"/>
              <a:t>”. Given candidate set </a:t>
            </a:r>
            <a:r>
              <a:rPr lang="en-US" altLang="zh-CN" dirty="0">
                <a:solidFill>
                  <a:srgbClr val="0068B7"/>
                </a:solidFill>
              </a:rPr>
              <a:t>{</a:t>
            </a:r>
            <a:r>
              <a:rPr lang="en-US" altLang="zh-CN" sz="2400" dirty="0" err="1">
                <a:solidFill>
                  <a:srgbClr val="0068B7"/>
                </a:solidFill>
              </a:rPr>
              <a:t>graf</a:t>
            </a:r>
            <a:r>
              <a:rPr lang="en-US" altLang="zh-CN" sz="2400" dirty="0">
                <a:solidFill>
                  <a:srgbClr val="0068B7"/>
                </a:solidFill>
              </a:rPr>
              <a:t>  graft  grail  giraffe</a:t>
            </a:r>
            <a:r>
              <a:rPr lang="en-US" altLang="zh-CN" dirty="0">
                <a:solidFill>
                  <a:srgbClr val="0068B7"/>
                </a:solidFill>
              </a:rPr>
              <a:t>} </a:t>
            </a:r>
            <a:endParaRPr lang="en-US" altLang="zh-CN" dirty="0">
              <a:solidFill>
                <a:srgbClr val="0068B7"/>
              </a:solidFill>
            </a:endParaRPr>
          </a:p>
          <a:p>
            <a:pPr lvl="1">
              <a:spcAft>
                <a:spcPts val="600"/>
              </a:spcAft>
            </a:pPr>
            <a:r>
              <a:rPr lang="en-US" altLang="zh-CN" dirty="0"/>
              <a:t>Which is closest? </a:t>
            </a:r>
            <a:r>
              <a:rPr lang="en-US" altLang="zh-CN" dirty="0">
                <a:solidFill>
                  <a:srgbClr val="FF0000"/>
                </a:solidFill>
              </a:rPr>
              <a:t> </a:t>
            </a:r>
            <a:endParaRPr lang="en-US" altLang="zh-CN" sz="2400" dirty="0">
              <a:solidFill>
                <a:srgbClr val="0068B7"/>
              </a:solidFill>
            </a:endParaRPr>
          </a:p>
          <a:p>
            <a:pPr>
              <a:spcBef>
                <a:spcPts val="1800"/>
              </a:spcBef>
            </a:pPr>
            <a:r>
              <a:rPr kumimoji="0" lang="en-US" altLang="zh-CN" sz="2800" b="1" i="0" u="none" strike="noStrike" kern="1200" cap="none" spc="0" normalizeH="0" baseline="0" noProof="0" dirty="0">
                <a:ln>
                  <a:noFill/>
                </a:ln>
                <a:solidFill>
                  <a:prstClr val="black"/>
                </a:solidFill>
                <a:effectLst/>
                <a:uLnTx/>
                <a:uFillTx/>
                <a:latin typeface="Arial" panose="020B0604020202020204"/>
                <a:ea typeface="MS PGothic" panose="020B0600070205080204" pitchFamily="-65" charset="-128"/>
              </a:rPr>
              <a:t>Computational Biology</a:t>
            </a:r>
            <a:endParaRPr kumimoji="0" lang="en-US" altLang="zh-CN" sz="2800" b="1" i="0" u="none" strike="noStrike" kern="1200" cap="none" spc="0" normalizeH="0" baseline="0" noProof="0" dirty="0">
              <a:ln>
                <a:noFill/>
              </a:ln>
              <a:solidFill>
                <a:prstClr val="black"/>
              </a:solidFill>
              <a:effectLst/>
              <a:uLnTx/>
              <a:uFillTx/>
              <a:latin typeface="Arial" panose="020B0604020202020204"/>
              <a:ea typeface="MS PGothic" panose="020B0600070205080204" pitchFamily="-65" charset="-128"/>
            </a:endParaRPr>
          </a:p>
          <a:p>
            <a:pPr lvl="1">
              <a:spcBef>
                <a:spcPts val="0"/>
              </a:spcBef>
              <a:spcAft>
                <a:spcPts val="0"/>
              </a:spcAft>
            </a:pPr>
            <a:r>
              <a:rPr lang="en-US" altLang="zh-CN" dirty="0"/>
              <a:t>Align two sequences of nucleotides</a:t>
            </a:r>
            <a:endParaRPr lang="en-US" altLang="zh-CN" dirty="0"/>
          </a:p>
          <a:p>
            <a:pPr marL="457200" lvl="1" indent="0">
              <a:spcBef>
                <a:spcPts val="0"/>
              </a:spcBef>
              <a:spcAft>
                <a:spcPts val="0"/>
              </a:spcAft>
              <a:buNone/>
            </a:pPr>
            <a:endParaRPr lang="en-US" altLang="zh-CN" dirty="0"/>
          </a:p>
          <a:p>
            <a:pPr marL="0" lvl="0" indent="0">
              <a:spcBef>
                <a:spcPts val="0"/>
              </a:spcBef>
              <a:spcAft>
                <a:spcPts val="0"/>
              </a:spcAft>
              <a:buNone/>
              <a:defRPr/>
            </a:pPr>
            <a:r>
              <a:rPr lang="en-US" sz="2400" dirty="0">
                <a:solidFill>
                  <a:srgbClr val="0068B7"/>
                </a:solidFill>
                <a:latin typeface="Courier New" panose="02070309020205020404" pitchFamily="49" charset="0"/>
              </a:rPr>
              <a:t>		AGGCTATCACCTGACCTCCAGGCCGATGCCC</a:t>
            </a:r>
            <a:endParaRPr lang="en-US" sz="2400" dirty="0">
              <a:solidFill>
                <a:srgbClr val="0068B7"/>
              </a:solidFill>
              <a:latin typeface="Courier New" panose="02070309020205020404" pitchFamily="49" charset="0"/>
            </a:endParaRPr>
          </a:p>
          <a:p>
            <a:pPr marL="0" lvl="0" indent="0">
              <a:spcBef>
                <a:spcPts val="0"/>
              </a:spcBef>
              <a:spcAft>
                <a:spcPts val="0"/>
              </a:spcAft>
              <a:buNone/>
              <a:defRPr/>
            </a:pPr>
            <a:r>
              <a:rPr lang="en-US" sz="2400" dirty="0">
                <a:solidFill>
                  <a:srgbClr val="0068B7"/>
                </a:solidFill>
                <a:latin typeface="Courier New" panose="02070309020205020404" pitchFamily="49" charset="0"/>
              </a:rPr>
              <a:t>		TAGCTATCACGACCGCGGTCGATTTGCCCGAC</a:t>
            </a:r>
            <a:endParaRPr lang="en-US" altLang="zh-CN" dirty="0"/>
          </a:p>
          <a:p>
            <a:pPr lvl="1"/>
            <a:r>
              <a:rPr kumimoji="0" lang="en-US" altLang="zh-CN" sz="24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65" charset="-128"/>
                <a:cs typeface="+mn-cs"/>
              </a:rPr>
              <a:t>Resulting alignment</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65" charset="-128"/>
              <a:cs typeface="+mn-cs"/>
            </a:endParaRPr>
          </a:p>
          <a:p>
            <a:pPr marL="457200" lvl="1" indent="0">
              <a:spcBef>
                <a:spcPts val="0"/>
              </a:spcBef>
              <a:spcAft>
                <a:spcPts val="0"/>
              </a:spcAft>
              <a:buNone/>
            </a:pPr>
            <a:r>
              <a:rPr lang="en-US" altLang="zh-CN" dirty="0">
                <a:solidFill>
                  <a:prstClr val="black"/>
                </a:solidFill>
                <a:latin typeface="Arial" panose="020B0604020202020204"/>
                <a:ea typeface="MS PGothic" panose="020B0600070205080204" pitchFamily="-65" charset="-128"/>
              </a:rPr>
              <a:t>		</a:t>
            </a:r>
            <a:r>
              <a:rPr lang="en-US" altLang="zh-CN" sz="2400" dirty="0">
                <a:solidFill>
                  <a:srgbClr val="006699"/>
                </a:solidFill>
                <a:latin typeface="Courier New" panose="02070309020205020404" pitchFamily="49" charset="0"/>
              </a:rPr>
              <a:t>-</a:t>
            </a:r>
            <a:r>
              <a:rPr lang="en-US" sz="2400" b="1" dirty="0">
                <a:solidFill>
                  <a:srgbClr val="000066"/>
                </a:solidFill>
                <a:latin typeface="Courier New" panose="02070309020205020404" pitchFamily="49" charset="0"/>
              </a:rPr>
              <a:t>AG</a:t>
            </a:r>
            <a:r>
              <a:rPr lang="en-US" sz="2400" dirty="0">
                <a:solidFill>
                  <a:srgbClr val="006699"/>
                </a:solidFill>
                <a:latin typeface="Courier New" panose="02070309020205020404" pitchFamily="49" charset="0"/>
              </a:rPr>
              <a:t>G</a:t>
            </a:r>
            <a:r>
              <a:rPr lang="en-US" sz="2400" b="1" dirty="0">
                <a:solidFill>
                  <a:srgbClr val="000066"/>
                </a:solidFill>
                <a:latin typeface="Courier New" panose="02070309020205020404" pitchFamily="49" charset="0"/>
              </a:rPr>
              <a:t>CTATCAC</a:t>
            </a:r>
            <a:r>
              <a:rPr lang="en-US" sz="2400" dirty="0">
                <a:solidFill>
                  <a:srgbClr val="006699"/>
                </a:solidFill>
                <a:latin typeface="Courier New" panose="02070309020205020404" pitchFamily="49" charset="0"/>
              </a:rPr>
              <a:t>CT</a:t>
            </a:r>
            <a:r>
              <a:rPr lang="en-US" sz="2400" b="1" dirty="0">
                <a:solidFill>
                  <a:srgbClr val="000066"/>
                </a:solidFill>
                <a:latin typeface="Courier New" panose="02070309020205020404" pitchFamily="49" charset="0"/>
              </a:rPr>
              <a:t>GACC</a:t>
            </a:r>
            <a:r>
              <a:rPr lang="en-US" sz="2400" dirty="0">
                <a:solidFill>
                  <a:srgbClr val="006699"/>
                </a:solidFill>
                <a:latin typeface="Courier New" panose="02070309020205020404" pitchFamily="49" charset="0"/>
              </a:rPr>
              <a:t>T</a:t>
            </a:r>
            <a:r>
              <a:rPr lang="en-US" sz="2400" b="1" dirty="0">
                <a:solidFill>
                  <a:srgbClr val="000066"/>
                </a:solidFill>
                <a:latin typeface="Courier New" panose="02070309020205020404" pitchFamily="49" charset="0"/>
              </a:rPr>
              <a:t>C</a:t>
            </a:r>
            <a:r>
              <a:rPr lang="en-US" sz="2400" dirty="0">
                <a:solidFill>
                  <a:srgbClr val="006699"/>
                </a:solidFill>
                <a:latin typeface="Courier New" panose="02070309020205020404" pitchFamily="49" charset="0"/>
              </a:rPr>
              <a:t>CA</a:t>
            </a:r>
            <a:r>
              <a:rPr lang="en-US" sz="2400" b="1" dirty="0">
                <a:solidFill>
                  <a:srgbClr val="000066"/>
                </a:solidFill>
                <a:latin typeface="Courier New" panose="02070309020205020404" pitchFamily="49" charset="0"/>
              </a:rPr>
              <a:t>GG</a:t>
            </a:r>
            <a:r>
              <a:rPr lang="en-US" sz="2400" dirty="0">
                <a:solidFill>
                  <a:srgbClr val="006699"/>
                </a:solidFill>
                <a:latin typeface="Courier New" panose="02070309020205020404" pitchFamily="49" charset="0"/>
              </a:rPr>
              <a:t>C</a:t>
            </a:r>
            <a:r>
              <a:rPr lang="en-US" sz="2400" b="1" dirty="0">
                <a:solidFill>
                  <a:srgbClr val="000066"/>
                </a:solidFill>
                <a:latin typeface="Courier New" panose="02070309020205020404" pitchFamily="49" charset="0"/>
              </a:rPr>
              <a:t>CGA</a:t>
            </a:r>
            <a:r>
              <a:rPr lang="en-US" sz="2400" dirty="0">
                <a:solidFill>
                  <a:srgbClr val="006699"/>
                </a:solidFill>
                <a:latin typeface="Courier New" panose="02070309020205020404" pitchFamily="49" charset="0"/>
              </a:rPr>
              <a:t>--</a:t>
            </a:r>
            <a:r>
              <a:rPr lang="en-US" sz="2400" b="1" dirty="0">
                <a:solidFill>
                  <a:srgbClr val="000066"/>
                </a:solidFill>
                <a:latin typeface="Courier New" panose="02070309020205020404" pitchFamily="49" charset="0"/>
              </a:rPr>
              <a:t>TGCCC</a:t>
            </a:r>
            <a:r>
              <a:rPr lang="en-US" sz="2400" dirty="0">
                <a:solidFill>
                  <a:srgbClr val="006699"/>
                </a:solidFill>
                <a:latin typeface="Courier New" panose="02070309020205020404" pitchFamily="49" charset="0"/>
              </a:rPr>
              <a:t>---</a:t>
            </a:r>
            <a:endParaRPr lang="en-US" sz="2400" dirty="0">
              <a:solidFill>
                <a:srgbClr val="006699"/>
              </a:solidFill>
              <a:latin typeface="Courier New" panose="02070309020205020404" pitchFamily="49" charset="0"/>
            </a:endParaRPr>
          </a:p>
          <a:p>
            <a:pPr marL="457200" lvl="1" indent="0">
              <a:spcBef>
                <a:spcPts val="0"/>
              </a:spcBef>
              <a:spcAft>
                <a:spcPts val="0"/>
              </a:spcAft>
              <a:buNone/>
            </a:pPr>
            <a:r>
              <a:rPr lang="en-US" sz="2400" dirty="0">
                <a:solidFill>
                  <a:srgbClr val="006699"/>
                </a:solidFill>
                <a:latin typeface="Courier New" panose="02070309020205020404" pitchFamily="49" charset="0"/>
              </a:rPr>
              <a:t>		T</a:t>
            </a:r>
            <a:r>
              <a:rPr lang="en-US" sz="2400" b="1" dirty="0">
                <a:solidFill>
                  <a:srgbClr val="000066"/>
                </a:solidFill>
                <a:latin typeface="Courier New" panose="02070309020205020404" pitchFamily="49" charset="0"/>
              </a:rPr>
              <a:t>AG</a:t>
            </a:r>
            <a:r>
              <a:rPr lang="en-US" sz="2400" dirty="0">
                <a:solidFill>
                  <a:srgbClr val="006699"/>
                </a:solidFill>
                <a:latin typeface="Courier New" panose="02070309020205020404" pitchFamily="49" charset="0"/>
              </a:rPr>
              <a:t>-</a:t>
            </a:r>
            <a:r>
              <a:rPr lang="en-US" sz="2400" b="1" dirty="0">
                <a:solidFill>
                  <a:srgbClr val="000066"/>
                </a:solidFill>
                <a:latin typeface="Courier New" panose="02070309020205020404" pitchFamily="49" charset="0"/>
              </a:rPr>
              <a:t>CTATCAC</a:t>
            </a:r>
            <a:r>
              <a:rPr lang="en-US" sz="2400" dirty="0">
                <a:solidFill>
                  <a:srgbClr val="006699"/>
                </a:solidFill>
                <a:latin typeface="Courier New" panose="02070309020205020404" pitchFamily="49" charset="0"/>
              </a:rPr>
              <a:t>--</a:t>
            </a:r>
            <a:r>
              <a:rPr lang="en-US" sz="2400" b="1" dirty="0">
                <a:solidFill>
                  <a:srgbClr val="000066"/>
                </a:solidFill>
                <a:latin typeface="Courier New" panose="02070309020205020404" pitchFamily="49" charset="0"/>
              </a:rPr>
              <a:t>GACC</a:t>
            </a:r>
            <a:r>
              <a:rPr lang="en-US" sz="2400" dirty="0">
                <a:solidFill>
                  <a:srgbClr val="006699"/>
                </a:solidFill>
                <a:latin typeface="Courier New" panose="02070309020205020404" pitchFamily="49" charset="0"/>
              </a:rPr>
              <a:t>G</a:t>
            </a:r>
            <a:r>
              <a:rPr lang="en-US" sz="2400" b="1" dirty="0">
                <a:solidFill>
                  <a:srgbClr val="000066"/>
                </a:solidFill>
                <a:latin typeface="Courier New" panose="02070309020205020404" pitchFamily="49" charset="0"/>
              </a:rPr>
              <a:t>C</a:t>
            </a:r>
            <a:r>
              <a:rPr lang="en-US" sz="2400" dirty="0">
                <a:solidFill>
                  <a:srgbClr val="006699"/>
                </a:solidFill>
                <a:latin typeface="Courier New" panose="02070309020205020404" pitchFamily="49" charset="0"/>
              </a:rPr>
              <a:t>--</a:t>
            </a:r>
            <a:r>
              <a:rPr lang="en-US" sz="2400" b="1" dirty="0">
                <a:solidFill>
                  <a:srgbClr val="000066"/>
                </a:solidFill>
                <a:latin typeface="Courier New" panose="02070309020205020404" pitchFamily="49" charset="0"/>
              </a:rPr>
              <a:t>GG</a:t>
            </a:r>
            <a:r>
              <a:rPr lang="en-US" sz="2400" dirty="0">
                <a:solidFill>
                  <a:srgbClr val="006699"/>
                </a:solidFill>
                <a:latin typeface="Courier New" panose="02070309020205020404" pitchFamily="49" charset="0"/>
              </a:rPr>
              <a:t>T</a:t>
            </a:r>
            <a:r>
              <a:rPr lang="en-US" sz="2400" b="1" dirty="0">
                <a:solidFill>
                  <a:srgbClr val="000066"/>
                </a:solidFill>
                <a:latin typeface="Courier New" panose="02070309020205020404" pitchFamily="49" charset="0"/>
              </a:rPr>
              <a:t>CGA</a:t>
            </a:r>
            <a:r>
              <a:rPr lang="en-US" sz="2400" dirty="0">
                <a:solidFill>
                  <a:srgbClr val="006699"/>
                </a:solidFill>
                <a:latin typeface="Courier New" panose="02070309020205020404" pitchFamily="49" charset="0"/>
              </a:rPr>
              <a:t>TT</a:t>
            </a:r>
            <a:r>
              <a:rPr lang="en-US" sz="2400" b="1" dirty="0">
                <a:solidFill>
                  <a:srgbClr val="000066"/>
                </a:solidFill>
                <a:latin typeface="Courier New" panose="02070309020205020404" pitchFamily="49" charset="0"/>
              </a:rPr>
              <a:t>TGCCC</a:t>
            </a:r>
            <a:r>
              <a:rPr lang="en-US" sz="2400" dirty="0">
                <a:solidFill>
                  <a:srgbClr val="006699"/>
                </a:solidFill>
                <a:latin typeface="Courier New" panose="02070309020205020404" pitchFamily="49" charset="0"/>
              </a:rPr>
              <a:t>GAC</a:t>
            </a:r>
            <a:endParaRPr kumimoji="0" lang="en-US" altLang="zh-CN" sz="2400" b="0" i="0" u="none" strike="noStrike" kern="1200" cap="none" spc="0" normalizeH="0" baseline="0" noProof="0" dirty="0">
              <a:ln>
                <a:noFill/>
              </a:ln>
              <a:solidFill>
                <a:prstClr val="black"/>
              </a:solidFill>
              <a:effectLst/>
              <a:uLnTx/>
              <a:uFillTx/>
              <a:latin typeface="Arial" panose="020B0604020202020204"/>
              <a:ea typeface="MS PGothic" panose="020B0600070205080204" pitchFamily="-65" charset="-128"/>
              <a:cs typeface="+mn-cs"/>
            </a:endParaRPr>
          </a:p>
          <a:p>
            <a:pPr lvl="1"/>
            <a:endParaRPr lang="en-US" altLang="zh-CN" dirty="0"/>
          </a:p>
        </p:txBody>
      </p:sp>
      <p:sp>
        <p:nvSpPr>
          <p:cNvPr id="5" name="Text Box 5"/>
          <p:cNvSpPr txBox="1">
            <a:spLocks noChangeArrowheads="1"/>
          </p:cNvSpPr>
          <p:nvPr/>
        </p:nvSpPr>
        <p:spPr bwMode="auto">
          <a:xfrm>
            <a:off x="2807213" y="4093318"/>
            <a:ext cx="6288652" cy="461665"/>
          </a:xfrm>
          <a:prstGeom prst="rect">
            <a:avLst/>
          </a:prstGeom>
          <a:noFill/>
          <a:ln w="38100">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2400" b="0" i="0" u="none" strike="noStrike" kern="1200" cap="none" spc="0" normalizeH="0" baseline="0" noProof="0" dirty="0">
              <a:ln>
                <a:noFill/>
              </a:ln>
              <a:solidFill>
                <a:srgbClr val="0068B7"/>
              </a:solidFill>
              <a:effectLst/>
              <a:uLnTx/>
              <a:uFillTx/>
              <a:latin typeface="Courier New" panose="02070309020205020404" pitchFamily="49" charset="0"/>
              <a:ea typeface="+mn-ea"/>
              <a:cs typeface="+mn-cs"/>
            </a:endParaRPr>
          </a:p>
        </p:txBody>
      </p:sp>
      <p:sp>
        <p:nvSpPr>
          <p:cNvPr id="6" name="Text Box 3"/>
          <p:cNvSpPr txBox="1">
            <a:spLocks noChangeArrowheads="1"/>
          </p:cNvSpPr>
          <p:nvPr/>
        </p:nvSpPr>
        <p:spPr bwMode="auto">
          <a:xfrm>
            <a:off x="2807213" y="5737580"/>
            <a:ext cx="184731" cy="461665"/>
          </a:xfrm>
          <a:prstGeom prst="rect">
            <a:avLst/>
          </a:prstGeom>
          <a:noFill/>
          <a:ln w="38100">
            <a:noFill/>
            <a:miter lim="800000"/>
          </a:ln>
        </p:spPr>
        <p:txBody>
          <a:bodyPr wrap="none">
            <a:spAutoFit/>
          </a:bodyPr>
          <a:lstStyle/>
          <a:p>
            <a:pPr lvl="0">
              <a:defRPr/>
            </a:pPr>
            <a:endParaRPr kumimoji="0" lang="en-US" sz="2400" b="0" i="0" u="none" strike="noStrike" kern="1200" cap="none" spc="0" normalizeH="0" baseline="0" noProof="0" dirty="0">
              <a:ln>
                <a:noFill/>
              </a:ln>
              <a:solidFill>
                <a:srgbClr val="006699"/>
              </a:solidFill>
              <a:effectLst/>
              <a:uLnTx/>
              <a:uFillTx/>
              <a:latin typeface="Courier New" panose="02070309020205020404" pitchFamily="49" charset="0"/>
              <a:ea typeface="+mn-ea"/>
              <a:cs typeface="+mn-cs"/>
            </a:endParaRPr>
          </a:p>
        </p:txBody>
      </p:sp>
      <p:sp>
        <p:nvSpPr>
          <p:cNvPr id="10" name="灯片编号占位符 9"/>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How similar are two strings? (Continued)</a:t>
            </a:r>
            <a:endParaRPr lang="zh-CN" altLang="en-US" dirty="0"/>
          </a:p>
        </p:txBody>
      </p:sp>
      <p:sp>
        <p:nvSpPr>
          <p:cNvPr id="3" name="内容占位符 2"/>
          <p:cNvSpPr>
            <a:spLocks noGrp="1"/>
          </p:cNvSpPr>
          <p:nvPr>
            <p:ph idx="1"/>
          </p:nvPr>
        </p:nvSpPr>
        <p:spPr/>
        <p:txBody>
          <a:bodyPr/>
          <a:lstStyle/>
          <a:p>
            <a:r>
              <a:rPr lang="en-US" altLang="zh-CN" b="1" dirty="0"/>
              <a:t>Machine Translation (Task: Chinese -&gt; English)</a:t>
            </a:r>
            <a:endParaRPr lang="en-US" altLang="zh-CN" b="1" dirty="0"/>
          </a:p>
          <a:p>
            <a:pPr lvl="1"/>
            <a:r>
              <a:rPr lang="en-US" altLang="zh-CN" dirty="0"/>
              <a:t>Chinese:</a:t>
            </a:r>
            <a:r>
              <a:rPr lang="zh-CN" altLang="en-US" dirty="0"/>
              <a:t> </a:t>
            </a:r>
            <a:r>
              <a:rPr lang="en-US" altLang="zh-CN" dirty="0"/>
              <a:t>	</a:t>
            </a:r>
            <a:r>
              <a:rPr lang="zh-CN" altLang="en-US" dirty="0"/>
              <a:t>这个机场的安全工作由以色列方面负责</a:t>
            </a:r>
            <a:endParaRPr lang="en-US" altLang="zh-CN" dirty="0"/>
          </a:p>
          <a:p>
            <a:pPr lvl="1"/>
            <a:r>
              <a:rPr lang="en-US" altLang="zh-CN" dirty="0"/>
              <a:t>Reference: 	Israeli officials are responsible for airport security</a:t>
            </a:r>
            <a:endParaRPr lang="en-US" altLang="zh-CN" dirty="0"/>
          </a:p>
          <a:p>
            <a:pPr lvl="1"/>
            <a:r>
              <a:rPr lang="en-US" altLang="zh-CN" dirty="0"/>
              <a:t>Model 1: 	Israeli officials responsibility of airport safety</a:t>
            </a:r>
            <a:endParaRPr lang="en-US" altLang="zh-CN" dirty="0"/>
          </a:p>
          <a:p>
            <a:pPr lvl="1"/>
            <a:r>
              <a:rPr lang="en-US" altLang="zh-CN" dirty="0"/>
              <a:t>Model 2: 	Israel is responsible for safety work at this airport</a:t>
            </a:r>
            <a:endParaRPr lang="en-US" altLang="zh-CN" dirty="0"/>
          </a:p>
          <a:p>
            <a:pPr lvl="1"/>
            <a:r>
              <a:rPr lang="en-US" altLang="zh-CN" dirty="0"/>
              <a:t>Model 3: 	Israel presides over the security of the airport</a:t>
            </a:r>
            <a:endParaRPr lang="en-US" altLang="zh-CN" dirty="0"/>
          </a:p>
          <a:p>
            <a:pPr lvl="1"/>
            <a:r>
              <a:rPr lang="en-US" altLang="zh-CN" dirty="0"/>
              <a:t>Model 4: 	Israel took charge of the airport security</a:t>
            </a:r>
            <a:endParaRPr lang="en-US" altLang="zh-CN" dirty="0"/>
          </a:p>
          <a:p>
            <a:r>
              <a:rPr lang="en-US" altLang="zh-CN" b="1" dirty="0"/>
              <a:t>Which translation model is the best? </a:t>
            </a:r>
            <a:endParaRPr lang="en-US" altLang="zh-CN" b="1" dirty="0"/>
          </a:p>
          <a:p>
            <a:pPr lvl="1"/>
            <a:endParaRPr lang="en-US" altLang="zh-CN" b="1" dirty="0"/>
          </a:p>
          <a:p>
            <a:pPr lvl="1"/>
            <a:endParaRPr lang="en-US" altLang="zh-CN" b="1" dirty="0"/>
          </a:p>
          <a:p>
            <a:pPr lvl="1"/>
            <a:endParaRPr lang="zh-CN" altLang="en-US" b="1" dirty="0"/>
          </a:p>
          <a:p>
            <a:pPr lvl="1"/>
            <a:endParaRPr lang="en-US" altLang="zh-CN" b="1" dirty="0"/>
          </a:p>
          <a:p>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Edit Distance </a:t>
            </a:r>
            <a:endParaRPr lang="zh-CN" altLang="en-US" dirty="0"/>
          </a:p>
        </p:txBody>
      </p:sp>
      <p:sp>
        <p:nvSpPr>
          <p:cNvPr id="3" name="内容占位符 2"/>
          <p:cNvSpPr>
            <a:spLocks noGrp="1"/>
          </p:cNvSpPr>
          <p:nvPr>
            <p:ph idx="1"/>
          </p:nvPr>
        </p:nvSpPr>
        <p:spPr/>
        <p:txBody>
          <a:bodyPr/>
          <a:lstStyle/>
          <a:p>
            <a:r>
              <a:rPr lang="en-US" altLang="zh-CN" b="1" dirty="0"/>
              <a:t>The minimum edit distance between two strings</a:t>
            </a:r>
            <a:endParaRPr lang="en-US" altLang="zh-CN" b="1" dirty="0"/>
          </a:p>
          <a:p>
            <a:pPr lvl="1"/>
            <a:r>
              <a:rPr lang="en-US" altLang="zh-CN" dirty="0">
                <a:solidFill>
                  <a:srgbClr val="0068B7"/>
                </a:solidFill>
              </a:rPr>
              <a:t>String X</a:t>
            </a:r>
            <a:r>
              <a:rPr lang="en-US" altLang="zh-CN" dirty="0"/>
              <a:t> -&gt; </a:t>
            </a:r>
            <a:r>
              <a:rPr lang="en-US" altLang="zh-CN" dirty="0">
                <a:solidFill>
                  <a:schemeClr val="accent2"/>
                </a:solidFill>
              </a:rPr>
              <a:t>String Y</a:t>
            </a:r>
            <a:endParaRPr lang="en-US" altLang="zh-CN" dirty="0">
              <a:solidFill>
                <a:schemeClr val="accent2"/>
              </a:solidFill>
            </a:endParaRPr>
          </a:p>
          <a:p>
            <a:r>
              <a:rPr lang="en-US" altLang="zh-CN" b="1" dirty="0"/>
              <a:t>Is the minimum number of editing operations</a:t>
            </a:r>
            <a:endParaRPr lang="en-US" altLang="zh-CN" b="1" dirty="0"/>
          </a:p>
          <a:p>
            <a:pPr lvl="1"/>
            <a:r>
              <a:rPr lang="en-US" altLang="zh-CN" dirty="0"/>
              <a:t>Insertion (</a:t>
            </a:r>
            <a:r>
              <a:rPr lang="en-US" altLang="zh-CN" dirty="0" err="1"/>
              <a:t>i</a:t>
            </a:r>
            <a:r>
              <a:rPr lang="en-US" altLang="zh-CN" dirty="0"/>
              <a:t>)</a:t>
            </a:r>
            <a:endParaRPr lang="en-US" altLang="zh-CN" dirty="0"/>
          </a:p>
          <a:p>
            <a:pPr lvl="1"/>
            <a:r>
              <a:rPr lang="en-US" altLang="zh-CN" dirty="0"/>
              <a:t>Deletion (d)</a:t>
            </a:r>
            <a:endParaRPr lang="en-US" altLang="zh-CN" dirty="0"/>
          </a:p>
          <a:p>
            <a:pPr lvl="1"/>
            <a:r>
              <a:rPr lang="en-US" altLang="zh-CN" dirty="0"/>
              <a:t>Substitution (s)</a:t>
            </a:r>
            <a:endParaRPr lang="en-US" altLang="zh-CN" dirty="0"/>
          </a:p>
          <a:p>
            <a:r>
              <a:rPr lang="en-US" altLang="zh-CN" b="1" dirty="0"/>
              <a:t>T</a:t>
            </a:r>
            <a:r>
              <a:rPr lang="en-US" altLang="zh-CN" sz="2800" b="1" dirty="0"/>
              <a:t>ransform </a:t>
            </a:r>
            <a:r>
              <a:rPr lang="en-US" altLang="zh-CN" sz="2800" b="1" dirty="0">
                <a:solidFill>
                  <a:srgbClr val="0068B7"/>
                </a:solidFill>
              </a:rPr>
              <a:t>String X</a:t>
            </a:r>
            <a:r>
              <a:rPr lang="en-US" altLang="zh-CN" sz="2800" b="1" dirty="0"/>
              <a:t> into </a:t>
            </a:r>
            <a:r>
              <a:rPr lang="en-US" altLang="zh-CN" sz="2800" b="1" dirty="0">
                <a:solidFill>
                  <a:schemeClr val="accent2"/>
                </a:solidFill>
              </a:rPr>
              <a:t>String Y</a:t>
            </a:r>
            <a:endParaRPr lang="en-US" altLang="zh-CN" b="1" dirty="0">
              <a:solidFill>
                <a:schemeClr val="accent2"/>
              </a:solidFill>
            </a:endParaRPr>
          </a:p>
          <a:p>
            <a:endParaRPr lang="en-US" altLang="zh-CN" dirty="0"/>
          </a:p>
          <a:p>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Minimum Edit Distance</a:t>
            </a:r>
            <a:r>
              <a:rPr lang="zh-CN" altLang="en-US" dirty="0"/>
              <a:t> </a:t>
            </a:r>
            <a:r>
              <a:rPr lang="en-US" altLang="zh-CN" dirty="0"/>
              <a:t>(MED)</a:t>
            </a:r>
            <a:endParaRPr lang="zh-CN" altLang="en-US" dirty="0"/>
          </a:p>
        </p:txBody>
      </p:sp>
      <p:sp>
        <p:nvSpPr>
          <p:cNvPr id="5" name="Content Placeholder 7"/>
          <p:cNvSpPr txBox="1"/>
          <p:nvPr/>
        </p:nvSpPr>
        <p:spPr>
          <a:xfrm>
            <a:off x="479425" y="1358106"/>
            <a:ext cx="6484412" cy="232947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150000"/>
              </a:lnSpc>
              <a:spcBef>
                <a:spcPts val="1000"/>
              </a:spcBef>
              <a:spcAft>
                <a:spcPct val="0"/>
              </a:spcAft>
              <a:buClrTx/>
              <a:buSzTx/>
              <a:buFont typeface="Arial" panose="020B0604020202020204" pitchFamily="34" charset="0"/>
              <a:buChar char="•"/>
              <a:defRPr/>
            </a:pPr>
            <a:r>
              <a:rPr kumimoji="0" lang="en-US" sz="28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rPr>
              <a:t>Two strings and their </a:t>
            </a:r>
            <a:r>
              <a:rPr kumimoji="0" lang="en-US" sz="2800" b="1"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rPr>
              <a:t>alignment</a:t>
            </a:r>
            <a:endParaRPr lang="en-US" dirty="0">
              <a:solidFill>
                <a:prstClr val="black"/>
              </a:solidFill>
              <a:latin typeface="Arial" panose="020B0604020202020204"/>
            </a:endParaRPr>
          </a:p>
          <a:p>
            <a:pPr marL="228600" marR="0" lvl="0" indent="-228600" algn="l" defTabSz="914400" rtl="0" eaLnBrk="0" fontAlgn="base" latinLnBrk="0" hangingPunct="0">
              <a:lnSpc>
                <a:spcPct val="150000"/>
              </a:lnSpc>
              <a:spcBef>
                <a:spcPts val="1000"/>
              </a:spcBef>
              <a:spcAft>
                <a:spcPct val="0"/>
              </a:spcAft>
              <a:buClrTx/>
              <a:buSzTx/>
              <a:buFont typeface="Arial" panose="020B0604020202020204" pitchFamily="34" charset="0"/>
              <a:buChar char="•"/>
              <a:defRPr/>
            </a:pPr>
            <a:r>
              <a:rPr lang="en-US" dirty="0">
                <a:solidFill>
                  <a:srgbClr val="0068B7"/>
                </a:solidFill>
                <a:latin typeface="Arial" panose="020B0604020202020204"/>
              </a:rPr>
              <a:t>String X</a:t>
            </a:r>
            <a:r>
              <a:rPr lang="en-US" dirty="0">
                <a:solidFill>
                  <a:prstClr val="black"/>
                </a:solidFill>
                <a:latin typeface="Arial" panose="020B0604020202020204"/>
              </a:rPr>
              <a:t> = INTENTION</a:t>
            </a:r>
            <a:endParaRPr lang="en-US" dirty="0">
              <a:solidFill>
                <a:prstClr val="black"/>
              </a:solidFill>
              <a:latin typeface="Arial" panose="020B0604020202020204"/>
            </a:endParaRPr>
          </a:p>
          <a:p>
            <a:pPr marL="228600" marR="0" lvl="0" indent="-228600" algn="l" defTabSz="914400" rtl="0" eaLnBrk="0" fontAlgn="base" latinLnBrk="0" hangingPunct="0">
              <a:lnSpc>
                <a:spcPct val="150000"/>
              </a:lnSpc>
              <a:spcBef>
                <a:spcPts val="1000"/>
              </a:spcBef>
              <a:spcAft>
                <a:spcPct val="0"/>
              </a:spcAft>
              <a:buClrTx/>
              <a:buSzTx/>
              <a:buFont typeface="Arial" panose="020B0604020202020204" pitchFamily="34" charset="0"/>
              <a:buChar char="•"/>
              <a:defRPr/>
            </a:pPr>
            <a:r>
              <a:rPr kumimoji="0" lang="en-US" sz="2800" b="0" i="0" u="none" strike="noStrike" kern="1200" cap="none" spc="0" normalizeH="0" baseline="0" noProof="0" dirty="0">
                <a:ln>
                  <a:noFill/>
                </a:ln>
                <a:solidFill>
                  <a:schemeClr val="accent2"/>
                </a:solidFill>
                <a:effectLst/>
                <a:uLnTx/>
                <a:uFillTx/>
                <a:latin typeface="Arial" panose="020B0604020202020204"/>
                <a:ea typeface="宋体" panose="02010600030101010101" pitchFamily="2" charset="-122"/>
                <a:cs typeface="+mn-cs"/>
              </a:rPr>
              <a:t>String Y</a:t>
            </a:r>
            <a:r>
              <a:rPr kumimoji="0" lang="en-US" sz="28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rPr>
              <a:t> = EXECUTION</a:t>
            </a:r>
            <a:endParaRPr kumimoji="0" lang="en-US" sz="28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endParaRPr>
          </a:p>
          <a:p>
            <a:pPr marL="228600" marR="0" lvl="0" indent="-228600" algn="l" defTabSz="914400" rtl="0" eaLnBrk="0" fontAlgn="base" latinLnBrk="0" hangingPunct="0">
              <a:lnSpc>
                <a:spcPct val="150000"/>
              </a:lnSpc>
              <a:spcBef>
                <a:spcPts val="1000"/>
              </a:spcBef>
              <a:spcAft>
                <a:spcPct val="0"/>
              </a:spcAft>
              <a:buClrTx/>
              <a:buSzTx/>
              <a:buFont typeface="Arial" panose="020B0604020202020204" pitchFamily="34" charset="0"/>
              <a:buChar char="•"/>
              <a:defRPr/>
            </a:pPr>
            <a:endParaRPr kumimoji="0" lang="en-US" sz="2800" b="0" i="0" u="none" strike="noStrike" kern="1200" cap="none" spc="0" normalizeH="0" baseline="0" noProof="0" dirty="0">
              <a:ln>
                <a:noFill/>
              </a:ln>
              <a:solidFill>
                <a:prstClr val="black"/>
              </a:solidFill>
              <a:effectLst/>
              <a:uLnTx/>
              <a:uFillTx/>
              <a:latin typeface="Arial" panose="020B0604020202020204"/>
              <a:ea typeface="宋体" panose="02010600030101010101" pitchFamily="2" charset="-122"/>
              <a:cs typeface="+mn-cs"/>
            </a:endParaRPr>
          </a:p>
        </p:txBody>
      </p:sp>
      <p:sp>
        <p:nvSpPr>
          <p:cNvPr id="3" name="TextBox 2"/>
          <p:cNvSpPr txBox="1"/>
          <p:nvPr/>
        </p:nvSpPr>
        <p:spPr>
          <a:xfrm>
            <a:off x="5312614" y="4400353"/>
            <a:ext cx="319318" cy="523220"/>
          </a:xfrm>
          <a:prstGeom prst="rect">
            <a:avLst/>
          </a:prstGeom>
          <a:noFill/>
        </p:spPr>
        <p:txBody>
          <a:bodyPr wrap="none" rtlCol="0">
            <a:spAutoFit/>
          </a:bodyPr>
          <a:lstStyle/>
          <a:p>
            <a:r>
              <a:rPr lang="en-US" sz="2800" dirty="0"/>
              <a:t>I</a:t>
            </a:r>
            <a:endParaRPr lang="en-US" sz="2800" dirty="0"/>
          </a:p>
        </p:txBody>
      </p:sp>
      <p:sp>
        <p:nvSpPr>
          <p:cNvPr id="7" name="TextBox 6"/>
          <p:cNvSpPr txBox="1"/>
          <p:nvPr/>
        </p:nvSpPr>
        <p:spPr>
          <a:xfrm>
            <a:off x="5929709" y="4400353"/>
            <a:ext cx="425116" cy="523220"/>
          </a:xfrm>
          <a:prstGeom prst="rect">
            <a:avLst/>
          </a:prstGeom>
          <a:noFill/>
        </p:spPr>
        <p:txBody>
          <a:bodyPr wrap="none" rtlCol="0">
            <a:spAutoFit/>
          </a:bodyPr>
          <a:lstStyle/>
          <a:p>
            <a:r>
              <a:rPr lang="en-US" sz="2800" dirty="0"/>
              <a:t>N</a:t>
            </a:r>
            <a:endParaRPr lang="en-US" sz="2800" dirty="0"/>
          </a:p>
        </p:txBody>
      </p:sp>
      <p:sp>
        <p:nvSpPr>
          <p:cNvPr id="8" name="TextBox 7"/>
          <p:cNvSpPr txBox="1"/>
          <p:nvPr/>
        </p:nvSpPr>
        <p:spPr>
          <a:xfrm>
            <a:off x="6546804" y="4400353"/>
            <a:ext cx="394660" cy="523220"/>
          </a:xfrm>
          <a:prstGeom prst="rect">
            <a:avLst/>
          </a:prstGeom>
          <a:noFill/>
        </p:spPr>
        <p:txBody>
          <a:bodyPr wrap="none" rtlCol="0">
            <a:spAutoFit/>
          </a:bodyPr>
          <a:lstStyle/>
          <a:p>
            <a:r>
              <a:rPr lang="en-US" sz="2800" dirty="0"/>
              <a:t>T</a:t>
            </a:r>
            <a:endParaRPr lang="en-US" sz="2800" dirty="0"/>
          </a:p>
        </p:txBody>
      </p:sp>
      <p:sp>
        <p:nvSpPr>
          <p:cNvPr id="9" name="TextBox 8"/>
          <p:cNvSpPr txBox="1"/>
          <p:nvPr/>
        </p:nvSpPr>
        <p:spPr>
          <a:xfrm>
            <a:off x="7163899" y="4400353"/>
            <a:ext cx="386644" cy="523220"/>
          </a:xfrm>
          <a:prstGeom prst="rect">
            <a:avLst/>
          </a:prstGeom>
          <a:noFill/>
        </p:spPr>
        <p:txBody>
          <a:bodyPr wrap="none" rtlCol="0">
            <a:spAutoFit/>
          </a:bodyPr>
          <a:lstStyle/>
          <a:p>
            <a:r>
              <a:rPr lang="en-US" sz="2800" dirty="0"/>
              <a:t>E</a:t>
            </a:r>
            <a:endParaRPr lang="en-US" sz="2800" dirty="0"/>
          </a:p>
        </p:txBody>
      </p:sp>
      <p:sp>
        <p:nvSpPr>
          <p:cNvPr id="10" name="TextBox 9"/>
          <p:cNvSpPr txBox="1"/>
          <p:nvPr/>
        </p:nvSpPr>
        <p:spPr>
          <a:xfrm>
            <a:off x="7780994" y="4400353"/>
            <a:ext cx="380232" cy="523220"/>
          </a:xfrm>
          <a:prstGeom prst="rect">
            <a:avLst/>
          </a:prstGeom>
          <a:noFill/>
        </p:spPr>
        <p:txBody>
          <a:bodyPr wrap="none" rtlCol="0">
            <a:spAutoFit/>
          </a:bodyPr>
          <a:lstStyle/>
          <a:p>
            <a:r>
              <a:rPr lang="zh-CN" altLang="en-US" sz="2800" dirty="0"/>
              <a:t>*</a:t>
            </a:r>
            <a:endParaRPr lang="en-US" sz="2800" dirty="0"/>
          </a:p>
        </p:txBody>
      </p:sp>
      <p:sp>
        <p:nvSpPr>
          <p:cNvPr id="11" name="TextBox 10"/>
          <p:cNvSpPr txBox="1"/>
          <p:nvPr/>
        </p:nvSpPr>
        <p:spPr>
          <a:xfrm>
            <a:off x="8398089" y="4400353"/>
            <a:ext cx="425116" cy="523220"/>
          </a:xfrm>
          <a:prstGeom prst="rect">
            <a:avLst/>
          </a:prstGeom>
          <a:noFill/>
        </p:spPr>
        <p:txBody>
          <a:bodyPr wrap="none" rtlCol="0">
            <a:spAutoFit/>
          </a:bodyPr>
          <a:lstStyle/>
          <a:p>
            <a:r>
              <a:rPr lang="en-US" sz="2800" dirty="0"/>
              <a:t>N</a:t>
            </a:r>
            <a:endParaRPr lang="en-US" sz="2800" dirty="0"/>
          </a:p>
        </p:txBody>
      </p:sp>
      <p:sp>
        <p:nvSpPr>
          <p:cNvPr id="12" name="TextBox 11"/>
          <p:cNvSpPr txBox="1"/>
          <p:nvPr/>
        </p:nvSpPr>
        <p:spPr>
          <a:xfrm>
            <a:off x="9015184" y="4400353"/>
            <a:ext cx="394660" cy="523220"/>
          </a:xfrm>
          <a:prstGeom prst="rect">
            <a:avLst/>
          </a:prstGeom>
          <a:noFill/>
        </p:spPr>
        <p:txBody>
          <a:bodyPr wrap="none" rtlCol="0">
            <a:spAutoFit/>
          </a:bodyPr>
          <a:lstStyle/>
          <a:p>
            <a:r>
              <a:rPr lang="en-US" sz="2800" dirty="0"/>
              <a:t>T</a:t>
            </a:r>
            <a:endParaRPr lang="en-US" sz="2800" dirty="0"/>
          </a:p>
        </p:txBody>
      </p:sp>
      <p:sp>
        <p:nvSpPr>
          <p:cNvPr id="13" name="TextBox 12"/>
          <p:cNvSpPr txBox="1"/>
          <p:nvPr/>
        </p:nvSpPr>
        <p:spPr>
          <a:xfrm>
            <a:off x="9632279" y="4400353"/>
            <a:ext cx="319318" cy="523220"/>
          </a:xfrm>
          <a:prstGeom prst="rect">
            <a:avLst/>
          </a:prstGeom>
          <a:noFill/>
        </p:spPr>
        <p:txBody>
          <a:bodyPr wrap="none" rtlCol="0">
            <a:spAutoFit/>
          </a:bodyPr>
          <a:lstStyle/>
          <a:p>
            <a:r>
              <a:rPr lang="en-US" sz="2800" dirty="0"/>
              <a:t>I</a:t>
            </a:r>
            <a:endParaRPr lang="en-US" sz="2800" dirty="0"/>
          </a:p>
        </p:txBody>
      </p:sp>
      <p:sp>
        <p:nvSpPr>
          <p:cNvPr id="14" name="TextBox 13"/>
          <p:cNvSpPr txBox="1"/>
          <p:nvPr/>
        </p:nvSpPr>
        <p:spPr>
          <a:xfrm>
            <a:off x="10249374" y="4400353"/>
            <a:ext cx="437940" cy="523220"/>
          </a:xfrm>
          <a:prstGeom prst="rect">
            <a:avLst/>
          </a:prstGeom>
          <a:noFill/>
        </p:spPr>
        <p:txBody>
          <a:bodyPr wrap="none" rtlCol="0">
            <a:spAutoFit/>
          </a:bodyPr>
          <a:lstStyle/>
          <a:p>
            <a:r>
              <a:rPr lang="en-US" sz="2800" dirty="0"/>
              <a:t>O</a:t>
            </a:r>
            <a:endParaRPr lang="en-US" sz="2800" dirty="0"/>
          </a:p>
        </p:txBody>
      </p:sp>
      <p:sp>
        <p:nvSpPr>
          <p:cNvPr id="15" name="TextBox 14"/>
          <p:cNvSpPr txBox="1"/>
          <p:nvPr/>
        </p:nvSpPr>
        <p:spPr>
          <a:xfrm>
            <a:off x="10866469" y="4400353"/>
            <a:ext cx="425116" cy="523220"/>
          </a:xfrm>
          <a:prstGeom prst="rect">
            <a:avLst/>
          </a:prstGeom>
          <a:noFill/>
        </p:spPr>
        <p:txBody>
          <a:bodyPr wrap="none" rtlCol="0">
            <a:spAutoFit/>
          </a:bodyPr>
          <a:lstStyle/>
          <a:p>
            <a:r>
              <a:rPr lang="en-US" sz="2800" dirty="0"/>
              <a:t>N</a:t>
            </a:r>
            <a:endParaRPr lang="en-US" sz="2800" dirty="0"/>
          </a:p>
        </p:txBody>
      </p:sp>
      <p:sp>
        <p:nvSpPr>
          <p:cNvPr id="19" name="TextBox 18"/>
          <p:cNvSpPr txBox="1"/>
          <p:nvPr/>
        </p:nvSpPr>
        <p:spPr>
          <a:xfrm>
            <a:off x="5312614" y="5948027"/>
            <a:ext cx="380232" cy="523220"/>
          </a:xfrm>
          <a:prstGeom prst="rect">
            <a:avLst/>
          </a:prstGeom>
          <a:noFill/>
        </p:spPr>
        <p:txBody>
          <a:bodyPr wrap="none" rtlCol="0">
            <a:spAutoFit/>
          </a:bodyPr>
          <a:lstStyle/>
          <a:p>
            <a:r>
              <a:rPr lang="zh-CN" altLang="en-US" sz="2800" dirty="0"/>
              <a:t>*</a:t>
            </a:r>
            <a:endParaRPr lang="en-US" sz="2800" dirty="0"/>
          </a:p>
        </p:txBody>
      </p:sp>
      <p:sp>
        <p:nvSpPr>
          <p:cNvPr id="20" name="TextBox 19"/>
          <p:cNvSpPr txBox="1"/>
          <p:nvPr/>
        </p:nvSpPr>
        <p:spPr>
          <a:xfrm>
            <a:off x="5929709" y="5948027"/>
            <a:ext cx="386644" cy="523220"/>
          </a:xfrm>
          <a:prstGeom prst="rect">
            <a:avLst/>
          </a:prstGeom>
          <a:noFill/>
        </p:spPr>
        <p:txBody>
          <a:bodyPr wrap="none" rtlCol="0">
            <a:spAutoFit/>
          </a:bodyPr>
          <a:lstStyle/>
          <a:p>
            <a:r>
              <a:rPr lang="en-US" sz="2800" dirty="0"/>
              <a:t>E</a:t>
            </a:r>
            <a:endParaRPr lang="en-US" sz="2800" dirty="0"/>
          </a:p>
        </p:txBody>
      </p:sp>
      <p:sp>
        <p:nvSpPr>
          <p:cNvPr id="21" name="TextBox 20"/>
          <p:cNvSpPr txBox="1"/>
          <p:nvPr/>
        </p:nvSpPr>
        <p:spPr>
          <a:xfrm>
            <a:off x="6546804" y="5948027"/>
            <a:ext cx="394660" cy="523220"/>
          </a:xfrm>
          <a:prstGeom prst="rect">
            <a:avLst/>
          </a:prstGeom>
          <a:noFill/>
        </p:spPr>
        <p:txBody>
          <a:bodyPr wrap="none" rtlCol="0">
            <a:spAutoFit/>
          </a:bodyPr>
          <a:lstStyle/>
          <a:p>
            <a:r>
              <a:rPr lang="en-US" sz="2800" dirty="0"/>
              <a:t>X</a:t>
            </a:r>
            <a:endParaRPr lang="en-US" sz="2800" dirty="0"/>
          </a:p>
        </p:txBody>
      </p:sp>
      <p:sp>
        <p:nvSpPr>
          <p:cNvPr id="22" name="TextBox 21"/>
          <p:cNvSpPr txBox="1"/>
          <p:nvPr/>
        </p:nvSpPr>
        <p:spPr>
          <a:xfrm>
            <a:off x="7163899" y="5948027"/>
            <a:ext cx="386644" cy="523220"/>
          </a:xfrm>
          <a:prstGeom prst="rect">
            <a:avLst/>
          </a:prstGeom>
          <a:noFill/>
        </p:spPr>
        <p:txBody>
          <a:bodyPr wrap="none" rtlCol="0">
            <a:spAutoFit/>
          </a:bodyPr>
          <a:lstStyle/>
          <a:p>
            <a:r>
              <a:rPr lang="en-US" sz="2800" dirty="0"/>
              <a:t>E</a:t>
            </a:r>
            <a:endParaRPr lang="en-US" sz="2800" dirty="0"/>
          </a:p>
        </p:txBody>
      </p:sp>
      <p:sp>
        <p:nvSpPr>
          <p:cNvPr id="23" name="TextBox 22"/>
          <p:cNvSpPr txBox="1"/>
          <p:nvPr/>
        </p:nvSpPr>
        <p:spPr>
          <a:xfrm>
            <a:off x="7780994" y="5948027"/>
            <a:ext cx="401072" cy="523220"/>
          </a:xfrm>
          <a:prstGeom prst="rect">
            <a:avLst/>
          </a:prstGeom>
          <a:noFill/>
        </p:spPr>
        <p:txBody>
          <a:bodyPr wrap="none" rtlCol="0">
            <a:spAutoFit/>
          </a:bodyPr>
          <a:lstStyle/>
          <a:p>
            <a:r>
              <a:rPr lang="en-US" altLang="zh-CN" sz="2800" dirty="0"/>
              <a:t>C</a:t>
            </a:r>
            <a:endParaRPr lang="en-US" sz="2800" dirty="0"/>
          </a:p>
        </p:txBody>
      </p:sp>
      <p:sp>
        <p:nvSpPr>
          <p:cNvPr id="24" name="TextBox 23"/>
          <p:cNvSpPr txBox="1"/>
          <p:nvPr/>
        </p:nvSpPr>
        <p:spPr>
          <a:xfrm>
            <a:off x="8398089" y="5948027"/>
            <a:ext cx="425116" cy="523220"/>
          </a:xfrm>
          <a:prstGeom prst="rect">
            <a:avLst/>
          </a:prstGeom>
          <a:noFill/>
        </p:spPr>
        <p:txBody>
          <a:bodyPr wrap="none" rtlCol="0">
            <a:spAutoFit/>
          </a:bodyPr>
          <a:lstStyle/>
          <a:p>
            <a:r>
              <a:rPr lang="en-US" sz="2800" dirty="0"/>
              <a:t>U</a:t>
            </a:r>
            <a:endParaRPr lang="en-US" sz="2800" dirty="0"/>
          </a:p>
        </p:txBody>
      </p:sp>
      <p:sp>
        <p:nvSpPr>
          <p:cNvPr id="25" name="TextBox 24"/>
          <p:cNvSpPr txBox="1"/>
          <p:nvPr/>
        </p:nvSpPr>
        <p:spPr>
          <a:xfrm>
            <a:off x="9015184" y="5948027"/>
            <a:ext cx="394660" cy="523220"/>
          </a:xfrm>
          <a:prstGeom prst="rect">
            <a:avLst/>
          </a:prstGeom>
          <a:noFill/>
        </p:spPr>
        <p:txBody>
          <a:bodyPr wrap="none" rtlCol="0">
            <a:spAutoFit/>
          </a:bodyPr>
          <a:lstStyle/>
          <a:p>
            <a:r>
              <a:rPr lang="en-US" sz="2800" dirty="0"/>
              <a:t>T</a:t>
            </a:r>
            <a:endParaRPr lang="en-US" sz="2800" dirty="0"/>
          </a:p>
        </p:txBody>
      </p:sp>
      <p:sp>
        <p:nvSpPr>
          <p:cNvPr id="26" name="TextBox 25"/>
          <p:cNvSpPr txBox="1"/>
          <p:nvPr/>
        </p:nvSpPr>
        <p:spPr>
          <a:xfrm>
            <a:off x="9632279" y="5948027"/>
            <a:ext cx="319318" cy="523220"/>
          </a:xfrm>
          <a:prstGeom prst="rect">
            <a:avLst/>
          </a:prstGeom>
          <a:noFill/>
        </p:spPr>
        <p:txBody>
          <a:bodyPr wrap="none" rtlCol="0">
            <a:spAutoFit/>
          </a:bodyPr>
          <a:lstStyle/>
          <a:p>
            <a:r>
              <a:rPr lang="en-US" sz="2800" dirty="0"/>
              <a:t>I</a:t>
            </a:r>
            <a:endParaRPr lang="en-US" sz="2800" dirty="0"/>
          </a:p>
        </p:txBody>
      </p:sp>
      <p:sp>
        <p:nvSpPr>
          <p:cNvPr id="27" name="TextBox 26"/>
          <p:cNvSpPr txBox="1"/>
          <p:nvPr/>
        </p:nvSpPr>
        <p:spPr>
          <a:xfrm>
            <a:off x="10249374" y="5948027"/>
            <a:ext cx="437940" cy="523220"/>
          </a:xfrm>
          <a:prstGeom prst="rect">
            <a:avLst/>
          </a:prstGeom>
          <a:noFill/>
        </p:spPr>
        <p:txBody>
          <a:bodyPr wrap="none" rtlCol="0">
            <a:spAutoFit/>
          </a:bodyPr>
          <a:lstStyle/>
          <a:p>
            <a:r>
              <a:rPr lang="en-US" sz="2800" dirty="0"/>
              <a:t>O</a:t>
            </a:r>
            <a:endParaRPr lang="en-US" sz="2800" dirty="0"/>
          </a:p>
        </p:txBody>
      </p:sp>
      <p:sp>
        <p:nvSpPr>
          <p:cNvPr id="28" name="TextBox 27"/>
          <p:cNvSpPr txBox="1"/>
          <p:nvPr/>
        </p:nvSpPr>
        <p:spPr>
          <a:xfrm>
            <a:off x="10866469" y="5948027"/>
            <a:ext cx="425116" cy="523220"/>
          </a:xfrm>
          <a:prstGeom prst="rect">
            <a:avLst/>
          </a:prstGeom>
          <a:noFill/>
        </p:spPr>
        <p:txBody>
          <a:bodyPr wrap="none" rtlCol="0">
            <a:spAutoFit/>
          </a:bodyPr>
          <a:lstStyle/>
          <a:p>
            <a:r>
              <a:rPr lang="en-US" sz="2800" dirty="0"/>
              <a:t>N</a:t>
            </a:r>
            <a:endParaRPr lang="en-US" sz="2800" dirty="0"/>
          </a:p>
        </p:txBody>
      </p:sp>
      <p:cxnSp>
        <p:nvCxnSpPr>
          <p:cNvPr id="30" name="Straight Arrow Connector 29"/>
          <p:cNvCxnSpPr/>
          <p:nvPr/>
        </p:nvCxnSpPr>
        <p:spPr>
          <a:xfrm>
            <a:off x="5480505" y="496838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p:cNvCxnSpPr/>
          <p:nvPr/>
        </p:nvCxnSpPr>
        <p:spPr>
          <a:xfrm>
            <a:off x="6144080"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p:nvPr/>
        </p:nvCxnSpPr>
        <p:spPr>
          <a:xfrm>
            <a:off x="6729575" y="496838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a:off x="7393150" y="496838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p:cNvCxnSpPr/>
          <p:nvPr/>
        </p:nvCxnSpPr>
        <p:spPr>
          <a:xfrm>
            <a:off x="7967733" y="496394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p:nvPr/>
        </p:nvCxnSpPr>
        <p:spPr>
          <a:xfrm>
            <a:off x="8631308" y="496394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p:cNvCxnSpPr/>
          <p:nvPr/>
        </p:nvCxnSpPr>
        <p:spPr>
          <a:xfrm>
            <a:off x="9216803"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a:off x="9791602"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10450775"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a:xfrm>
            <a:off x="11070397" y="496394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900415" y="4948257"/>
            <a:ext cx="733837"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a:off x="900415" y="5460422"/>
            <a:ext cx="733837" cy="0"/>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900415" y="5987576"/>
            <a:ext cx="733837" cy="0"/>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1925885" y="4686647"/>
            <a:ext cx="1835089" cy="400110"/>
          </a:xfrm>
          <a:prstGeom prst="rect">
            <a:avLst/>
          </a:prstGeom>
          <a:noFill/>
        </p:spPr>
        <p:txBody>
          <a:bodyPr wrap="square">
            <a:spAutoFit/>
          </a:bodyPr>
          <a:lstStyle/>
          <a:p>
            <a:r>
              <a:rPr lang="en-US" altLang="zh-CN" sz="2000" dirty="0"/>
              <a:t>Deletion</a:t>
            </a:r>
            <a:endParaRPr lang="en-US" sz="2000" dirty="0"/>
          </a:p>
        </p:txBody>
      </p:sp>
      <p:sp>
        <p:nvSpPr>
          <p:cNvPr id="49" name="TextBox 48"/>
          <p:cNvSpPr txBox="1"/>
          <p:nvPr/>
        </p:nvSpPr>
        <p:spPr>
          <a:xfrm>
            <a:off x="1925885" y="5198812"/>
            <a:ext cx="1620972" cy="400110"/>
          </a:xfrm>
          <a:prstGeom prst="rect">
            <a:avLst/>
          </a:prstGeom>
          <a:noFill/>
        </p:spPr>
        <p:txBody>
          <a:bodyPr wrap="square">
            <a:spAutoFit/>
          </a:bodyPr>
          <a:lstStyle/>
          <a:p>
            <a:r>
              <a:rPr lang="en-US" altLang="zh-CN" sz="2000" dirty="0"/>
              <a:t>Substitution</a:t>
            </a:r>
            <a:endParaRPr lang="en-US" sz="2000" dirty="0"/>
          </a:p>
        </p:txBody>
      </p:sp>
      <p:sp>
        <p:nvSpPr>
          <p:cNvPr id="50" name="TextBox 49"/>
          <p:cNvSpPr txBox="1"/>
          <p:nvPr/>
        </p:nvSpPr>
        <p:spPr>
          <a:xfrm>
            <a:off x="1925883" y="5710977"/>
            <a:ext cx="1835089" cy="400110"/>
          </a:xfrm>
          <a:prstGeom prst="rect">
            <a:avLst/>
          </a:prstGeom>
          <a:noFill/>
        </p:spPr>
        <p:txBody>
          <a:bodyPr wrap="square">
            <a:spAutoFit/>
          </a:bodyPr>
          <a:lstStyle/>
          <a:p>
            <a:r>
              <a:rPr lang="en-US" altLang="zh-CN" sz="2000" dirty="0"/>
              <a:t>Insertion</a:t>
            </a:r>
            <a:endParaRPr lang="en-US" sz="2000" dirty="0"/>
          </a:p>
        </p:txBody>
      </p:sp>
      <p:sp>
        <p:nvSpPr>
          <p:cNvPr id="57" name="Content Placeholder 7"/>
          <p:cNvSpPr txBox="1"/>
          <p:nvPr/>
        </p:nvSpPr>
        <p:spPr>
          <a:xfrm>
            <a:off x="6425177" y="1876176"/>
            <a:ext cx="5287398" cy="1781954"/>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kumimoji="0" lang="en-US" altLang="zh-CN" sz="2800" b="0" i="0" u="none" strike="noStrike" kern="1200" cap="none" spc="0" normalizeH="0" baseline="0" noProof="0" dirty="0">
                <a:ln>
                  <a:noFill/>
                </a:ln>
                <a:solidFill>
                  <a:prstClr val="black"/>
                </a:solidFill>
                <a:effectLst/>
                <a:uLnTx/>
                <a:uFillTx/>
                <a:ea typeface="宋体" panose="02010600030101010101" pitchFamily="2" charset="-122"/>
                <a:cs typeface="+mn-cs"/>
              </a:rPr>
              <a:t>If each operation has cost of 1</a:t>
            </a:r>
            <a:endParaRPr kumimoji="0" lang="en-US" altLang="zh-CN" sz="2800"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lvl="1">
              <a:defRPr/>
            </a:pPr>
            <a:r>
              <a:rPr lang="en-US" altLang="zh-CN" dirty="0">
                <a:solidFill>
                  <a:prstClr val="black"/>
                </a:solidFill>
              </a:rPr>
              <a:t>Distance between X and Y is 5</a:t>
            </a:r>
            <a:endParaRPr lang="en-US" altLang="zh-CN" dirty="0">
              <a:solidFill>
                <a:prstClr val="black"/>
              </a:solidFill>
            </a:endParaRPr>
          </a:p>
          <a:p>
            <a:pPr>
              <a:defRPr/>
            </a:pPr>
            <a:r>
              <a:rPr kumimoji="0" lang="en-US" altLang="zh-CN" sz="2800" b="0" i="0" u="none" strike="noStrike" kern="1200" cap="none" spc="0" normalizeH="0" baseline="0" noProof="0" dirty="0">
                <a:ln>
                  <a:noFill/>
                </a:ln>
                <a:solidFill>
                  <a:prstClr val="black"/>
                </a:solidFill>
                <a:effectLst/>
                <a:uLnTx/>
                <a:uFillTx/>
                <a:ea typeface="宋体" panose="02010600030101010101" pitchFamily="2" charset="-122"/>
                <a:cs typeface="+mn-cs"/>
              </a:rPr>
              <a:t>If substitutions cost 2</a:t>
            </a:r>
            <a:endParaRPr kumimoji="0" lang="en-US" altLang="zh-CN" sz="2800"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lvl="1">
              <a:defRPr/>
            </a:pPr>
            <a:r>
              <a:rPr lang="en-US" altLang="zh-CN" dirty="0">
                <a:solidFill>
                  <a:prstClr val="black"/>
                </a:solidFill>
              </a:rPr>
              <a:t>Distance between X and Y is 8</a:t>
            </a:r>
            <a:endPar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
        <p:nvSpPr>
          <p:cNvPr id="18" name="灯片编号占位符 1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3"/>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6"/>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8"/>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30"/>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3"/>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3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3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3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1"/>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nodeType="withEffect">
                                  <p:stCondLst>
                                    <p:cond delay="0"/>
                                  </p:stCondLst>
                                  <p:childTnLst>
                                    <p:set>
                                      <p:cBhvr>
                                        <p:cTn id="66" dur="1" fill="hold">
                                          <p:stCondLst>
                                            <p:cond delay="0"/>
                                          </p:stCondLst>
                                        </p:cTn>
                                        <p:tgtEl>
                                          <p:spTgt spid="43"/>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45"/>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46"/>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48"/>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9"/>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0"/>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7" grpId="0"/>
      <p:bldP spid="8" grpId="0"/>
      <p:bldP spid="9" grpId="0"/>
      <p:bldP spid="10" grpId="0"/>
      <p:bldP spid="11" grpId="0"/>
      <p:bldP spid="12" grpId="0"/>
      <p:bldP spid="13" grpId="0"/>
      <p:bldP spid="14" grpId="0"/>
      <p:bldP spid="15" grpId="0"/>
      <p:bldP spid="19" grpId="0"/>
      <p:bldP spid="20" grpId="0"/>
      <p:bldP spid="21" grpId="0"/>
      <p:bldP spid="22" grpId="0"/>
      <p:bldP spid="23" grpId="0"/>
      <p:bldP spid="24" grpId="0"/>
      <p:bldP spid="25" grpId="0"/>
      <p:bldP spid="26" grpId="0"/>
      <p:bldP spid="27" grpId="0"/>
      <p:bldP spid="28" grpId="0"/>
      <p:bldP spid="48" grpId="0"/>
      <p:bldP spid="49" grpId="0"/>
      <p:bldP spid="50" grpId="0"/>
      <p:bldP spid="5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rotWithShape="1">
          <a:blip r:embed="rId1">
            <a:extLst>
              <a:ext uri="{28A0092B-C50C-407E-A947-70E740481C1C}">
                <a14:useLocalDpi xmlns:a14="http://schemas.microsoft.com/office/drawing/2010/main" val="0"/>
              </a:ext>
            </a:extLst>
          </a:blip>
          <a:srcRect t="13565"/>
          <a:stretch>
            <a:fillRect/>
          </a:stretch>
        </p:blipFill>
        <p:spPr>
          <a:xfrm>
            <a:off x="314326" y="3589247"/>
            <a:ext cx="9953469" cy="3187666"/>
          </a:xfrm>
          <a:prstGeom prst="rect">
            <a:avLst/>
          </a:prstGeom>
        </p:spPr>
      </p:pic>
      <p:sp>
        <p:nvSpPr>
          <p:cNvPr id="2" name="标题 1"/>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(1954-2017)</a:t>
            </a:r>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7"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1180" y="5793938"/>
            <a:ext cx="832950" cy="552776"/>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descr="PDF] The first public demonstration of machine translation : the Georgetown- IBM system , 7 th January 1954 | Semantic Schola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137" y="981857"/>
            <a:ext cx="3094845" cy="1654524"/>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The Transformer Model - MachineLearningMastery.co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15550" y="3540121"/>
            <a:ext cx="1917559" cy="2701843"/>
          </a:xfrm>
          <a:prstGeom prst="rect">
            <a:avLst/>
          </a:prstGeom>
          <a:noFill/>
          <a:extLst>
            <a:ext uri="{909E8E84-426E-40DD-AFC4-6F175D3DCCD1}">
              <a14:hiddenFill xmlns:a14="http://schemas.microsoft.com/office/drawing/2010/main">
                <a:solidFill>
                  <a:srgbClr val="FFFFFF"/>
                </a:solidFill>
              </a14:hiddenFill>
            </a:ext>
          </a:extLst>
        </p:spPr>
      </p:pic>
      <p:sp>
        <p:nvSpPr>
          <p:cNvPr id="33" name="TextBox 32"/>
          <p:cNvSpPr txBox="1"/>
          <p:nvPr/>
        </p:nvSpPr>
        <p:spPr>
          <a:xfrm>
            <a:off x="351924" y="2636381"/>
            <a:ext cx="3320322" cy="276999"/>
          </a:xfrm>
          <a:prstGeom prst="rect">
            <a:avLst/>
          </a:prstGeom>
          <a:noFill/>
        </p:spPr>
        <p:txBody>
          <a:bodyPr wrap="square">
            <a:spAutoFit/>
          </a:bodyPr>
          <a:lstStyle/>
          <a:p>
            <a:r>
              <a:rPr lang="en-US" sz="1200" b="1" dirty="0"/>
              <a:t>Georgetown–IBM experiment</a:t>
            </a:r>
            <a:r>
              <a:rPr lang="en-US" altLang="zh-CN" sz="1200" b="1" dirty="0"/>
              <a:t>,</a:t>
            </a:r>
            <a:r>
              <a:rPr lang="zh-CN" altLang="en-US" sz="1200" b="1" dirty="0"/>
              <a:t> </a:t>
            </a:r>
            <a:r>
              <a:rPr lang="en-US" altLang="zh-CN" sz="1200" b="1" dirty="0"/>
              <a:t>1954</a:t>
            </a:r>
            <a:endParaRPr lang="en-US" sz="1200" b="1" dirty="0"/>
          </a:p>
        </p:txBody>
      </p:sp>
      <p:pic>
        <p:nvPicPr>
          <p:cNvPr id="3080" name="Picture 8" descr="A photograph of Noam Chomsk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74295" y="981857"/>
            <a:ext cx="1267195" cy="1578234"/>
          </a:xfrm>
          <a:prstGeom prst="rect">
            <a:avLst/>
          </a:prstGeom>
          <a:noFill/>
          <a:extLst>
            <a:ext uri="{909E8E84-426E-40DD-AFC4-6F175D3DCCD1}">
              <a14:hiddenFill xmlns:a14="http://schemas.microsoft.com/office/drawing/2010/main">
                <a:solidFill>
                  <a:srgbClr val="FFFFFF"/>
                </a:solidFill>
              </a14:hiddenFill>
            </a:ext>
          </a:extLst>
        </p:spPr>
      </p:pic>
      <p:sp>
        <p:nvSpPr>
          <p:cNvPr id="36" name="TextBox 35"/>
          <p:cNvSpPr txBox="1"/>
          <p:nvPr/>
        </p:nvSpPr>
        <p:spPr>
          <a:xfrm>
            <a:off x="3462694" y="2631826"/>
            <a:ext cx="1364281" cy="461665"/>
          </a:xfrm>
          <a:prstGeom prst="rect">
            <a:avLst/>
          </a:prstGeom>
          <a:noFill/>
        </p:spPr>
        <p:txBody>
          <a:bodyPr wrap="square">
            <a:spAutoFit/>
          </a:bodyPr>
          <a:lstStyle/>
          <a:p>
            <a:pPr algn="ctr"/>
            <a:r>
              <a:rPr lang="en-US" sz="1200" b="1" dirty="0"/>
              <a:t>Noam Chomsky</a:t>
            </a:r>
            <a:r>
              <a:rPr lang="en-US" altLang="zh-CN" sz="1200" b="1" dirty="0"/>
              <a:t>,</a:t>
            </a:r>
            <a:r>
              <a:rPr lang="zh-CN" altLang="en-US" sz="1200" b="1" dirty="0"/>
              <a:t> </a:t>
            </a:r>
            <a:r>
              <a:rPr lang="en-US" altLang="zh-CN" sz="1200" b="1" dirty="0"/>
              <a:t>1957</a:t>
            </a:r>
            <a:endParaRPr lang="en-US" sz="1200" b="1" dirty="0"/>
          </a:p>
        </p:txBody>
      </p:sp>
      <p:pic>
        <p:nvPicPr>
          <p:cNvPr id="3082" name="Picture 10" descr="Vladimir Vapnik - The Data Science Institute at Columbia University"/>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967738" y="996958"/>
            <a:ext cx="1172350" cy="1563133"/>
          </a:xfrm>
          <a:prstGeom prst="rect">
            <a:avLst/>
          </a:prstGeom>
          <a:noFill/>
          <a:extLst>
            <a:ext uri="{909E8E84-426E-40DD-AFC4-6F175D3DCCD1}">
              <a14:hiddenFill xmlns:a14="http://schemas.microsoft.com/office/drawing/2010/main">
                <a:solidFill>
                  <a:srgbClr val="FFFFFF"/>
                </a:solidFill>
              </a14:hiddenFill>
            </a:ext>
          </a:extLst>
        </p:spPr>
      </p:pic>
      <p:sp>
        <p:nvSpPr>
          <p:cNvPr id="42" name="TextBox 41"/>
          <p:cNvSpPr txBox="1"/>
          <p:nvPr/>
        </p:nvSpPr>
        <p:spPr>
          <a:xfrm>
            <a:off x="4938157" y="2625759"/>
            <a:ext cx="1299888" cy="461665"/>
          </a:xfrm>
          <a:prstGeom prst="rect">
            <a:avLst/>
          </a:prstGeom>
          <a:noFill/>
        </p:spPr>
        <p:txBody>
          <a:bodyPr wrap="square">
            <a:spAutoFit/>
          </a:bodyPr>
          <a:lstStyle/>
          <a:p>
            <a:r>
              <a:rPr lang="en-US" sz="1200" b="1" dirty="0"/>
              <a:t>Vladimir Vapnik</a:t>
            </a:r>
            <a:r>
              <a:rPr lang="en-US" altLang="zh-CN" sz="1200" b="1" dirty="0"/>
              <a:t>,</a:t>
            </a:r>
            <a:r>
              <a:rPr lang="zh-CN" altLang="en-US" sz="1200" b="1" dirty="0"/>
              <a:t> </a:t>
            </a:r>
            <a:r>
              <a:rPr lang="en-US" altLang="zh-CN" sz="1200" b="1" dirty="0"/>
              <a:t>1995</a:t>
            </a:r>
            <a:endParaRPr lang="en-US" sz="1200" b="1" dirty="0"/>
          </a:p>
        </p:txBody>
      </p:sp>
      <p:pic>
        <p:nvPicPr>
          <p:cNvPr id="3084" name="Picture 12" descr="Image"/>
          <p:cNvPicPr>
            <a:picLocks noChangeAspect="1" noChangeArrowheads="1"/>
          </p:cNvPicPr>
          <p:nvPr/>
        </p:nvPicPr>
        <p:blipFill rotWithShape="1">
          <a:blip r:embed="rId7">
            <a:extLst>
              <a:ext uri="{28A0092B-C50C-407E-A947-70E740481C1C}">
                <a14:useLocalDpi xmlns:a14="http://schemas.microsoft.com/office/drawing/2010/main" val="0"/>
              </a:ext>
            </a:extLst>
          </a:blip>
          <a:srcRect l="20783" t="14345" r="3948" b="45798"/>
          <a:stretch>
            <a:fillRect/>
          </a:stretch>
        </p:blipFill>
        <p:spPr bwMode="auto">
          <a:xfrm>
            <a:off x="8872622" y="981857"/>
            <a:ext cx="2983241" cy="884669"/>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2" descr="Image"/>
          <p:cNvPicPr>
            <a:picLocks noChangeAspect="1" noChangeArrowheads="1"/>
          </p:cNvPicPr>
          <p:nvPr/>
        </p:nvPicPr>
        <p:blipFill rotWithShape="1">
          <a:blip r:embed="rId7">
            <a:extLst>
              <a:ext uri="{28A0092B-C50C-407E-A947-70E740481C1C}">
                <a14:useLocalDpi xmlns:a14="http://schemas.microsoft.com/office/drawing/2010/main" val="0"/>
              </a:ext>
            </a:extLst>
          </a:blip>
          <a:srcRect l="12561" t="57691" r="14890"/>
          <a:stretch>
            <a:fillRect/>
          </a:stretch>
        </p:blipFill>
        <p:spPr bwMode="auto">
          <a:xfrm>
            <a:off x="8871676" y="1932194"/>
            <a:ext cx="3004297" cy="981186"/>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p:cNvSpPr txBox="1"/>
          <p:nvPr/>
        </p:nvSpPr>
        <p:spPr>
          <a:xfrm>
            <a:off x="9110662" y="2941230"/>
            <a:ext cx="2776537" cy="276999"/>
          </a:xfrm>
          <a:prstGeom prst="rect">
            <a:avLst/>
          </a:prstGeom>
          <a:noFill/>
        </p:spPr>
        <p:txBody>
          <a:bodyPr wrap="square">
            <a:spAutoFit/>
          </a:bodyPr>
          <a:lstStyle/>
          <a:p>
            <a:r>
              <a:rPr lang="en-US" sz="1200" b="1" dirty="0">
                <a:solidFill>
                  <a:srgbClr val="000000"/>
                </a:solidFill>
                <a:ea typeface="黑体" panose="02010609060101010101" pitchFamily="49" charset="-122"/>
              </a:rPr>
              <a:t>Attention Is All You Need</a:t>
            </a:r>
            <a:r>
              <a:rPr lang="en-US" altLang="zh-CN" sz="1200" b="1" dirty="0">
                <a:solidFill>
                  <a:srgbClr val="000000"/>
                </a:solidFill>
                <a:ea typeface="黑体" panose="02010609060101010101" pitchFamily="49" charset="-122"/>
              </a:rPr>
              <a:t>,</a:t>
            </a:r>
            <a:r>
              <a:rPr lang="zh-CN" altLang="en-US" sz="1200" b="1" dirty="0">
                <a:solidFill>
                  <a:srgbClr val="000000"/>
                </a:solidFill>
                <a:ea typeface="黑体" panose="02010609060101010101" pitchFamily="49" charset="-122"/>
              </a:rPr>
              <a:t> </a:t>
            </a:r>
            <a:r>
              <a:rPr lang="en-US" altLang="zh-CN" sz="1200" b="1" dirty="0">
                <a:solidFill>
                  <a:srgbClr val="000000"/>
                </a:solidFill>
                <a:ea typeface="黑体" panose="02010609060101010101" pitchFamily="49" charset="-122"/>
              </a:rPr>
              <a:t>2017</a:t>
            </a:r>
            <a:endParaRPr lang="en-US" sz="1200" b="1" dirty="0">
              <a:solidFill>
                <a:srgbClr val="000000"/>
              </a:solidFill>
              <a:ea typeface="黑体" panose="02010609060101010101" pitchFamily="49" charset="-122"/>
            </a:endParaRPr>
          </a:p>
        </p:txBody>
      </p:sp>
      <p:pic>
        <p:nvPicPr>
          <p:cNvPr id="3086" name="Picture 14" descr="Tomas Mikolov - Czech Institute of Informatics, Robotics and Cybernetics |  LinkedIn"/>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302770" y="1142794"/>
            <a:ext cx="1271253" cy="1392168"/>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699592" y="1142794"/>
            <a:ext cx="1078927" cy="1427418"/>
          </a:xfrm>
          <a:prstGeom prst="rect">
            <a:avLst/>
          </a:prstGeom>
        </p:spPr>
      </p:pic>
      <p:sp>
        <p:nvSpPr>
          <p:cNvPr id="48" name="TextBox 47"/>
          <p:cNvSpPr txBox="1"/>
          <p:nvPr/>
        </p:nvSpPr>
        <p:spPr>
          <a:xfrm>
            <a:off x="6201406" y="2718091"/>
            <a:ext cx="2745234" cy="276999"/>
          </a:xfrm>
          <a:prstGeom prst="rect">
            <a:avLst/>
          </a:prstGeom>
          <a:noFill/>
        </p:spPr>
        <p:txBody>
          <a:bodyPr wrap="square">
            <a:spAutoFit/>
          </a:bodyPr>
          <a:lstStyle/>
          <a:p>
            <a:r>
              <a:rPr lang="en-US" sz="1200" b="1" dirty="0"/>
              <a:t>Tomas Mikolov</a:t>
            </a:r>
            <a:r>
              <a:rPr lang="en-US" altLang="zh-CN" sz="1200" b="1" dirty="0"/>
              <a:t>.</a:t>
            </a:r>
            <a:r>
              <a:rPr lang="zh-CN" altLang="en-US" sz="1200" b="1" dirty="0"/>
              <a:t> </a:t>
            </a:r>
            <a:r>
              <a:rPr lang="en-US" altLang="zh-CN" sz="1200" b="1" dirty="0"/>
              <a:t>word2vec,</a:t>
            </a:r>
            <a:r>
              <a:rPr lang="zh-CN" altLang="en-US" sz="1200" b="1" dirty="0"/>
              <a:t> </a:t>
            </a:r>
            <a:r>
              <a:rPr lang="en-US" altLang="zh-CN" sz="1200" b="1" dirty="0"/>
              <a:t>2013</a:t>
            </a:r>
            <a:endParaRPr lang="en-US" sz="12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08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8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8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4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3078"/>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3"/>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30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6" grpId="0"/>
      <p:bldP spid="42" grpId="0"/>
      <p:bldP spid="45" grpId="0"/>
      <p:bldP spid="48"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How to find</a:t>
            </a:r>
            <a:r>
              <a:rPr lang="zh-CN" altLang="en-US" dirty="0"/>
              <a:t> </a:t>
            </a:r>
            <a:r>
              <a:rPr lang="en-US" altLang="zh-CN" dirty="0"/>
              <a:t>MED?</a:t>
            </a:r>
            <a:endParaRPr lang="zh-CN" altLang="en-US" dirty="0"/>
          </a:p>
        </p:txBody>
      </p:sp>
      <p:sp>
        <p:nvSpPr>
          <p:cNvPr id="5" name="Rectangle 3"/>
          <p:cNvSpPr txBox="1">
            <a:spLocks noChangeArrowheads="1"/>
          </p:cNvSpPr>
          <p:nvPr/>
        </p:nvSpPr>
        <p:spPr>
          <a:xfrm>
            <a:off x="479425" y="1018865"/>
            <a:ext cx="10122794" cy="3333750"/>
          </a:xfrm>
          <a:prstGeom prst="rect">
            <a:avLst/>
          </a:prstGeom>
        </p:spPr>
        <p:txBody>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r>
              <a:rPr kumimoji="0" lang="en-US" sz="3200" b="0" i="0" u="none" strike="noStrike" kern="1200" cap="none" spc="0" normalizeH="0" baseline="0" noProof="0" dirty="0">
                <a:ln>
                  <a:noFill/>
                </a:ln>
                <a:solidFill>
                  <a:prstClr val="black"/>
                </a:solidFill>
                <a:effectLst/>
                <a:uLnTx/>
                <a:uFillTx/>
                <a:ea typeface="宋体" panose="02010600030101010101" pitchFamily="2" charset="-122"/>
                <a:cs typeface="+mn-cs"/>
              </a:rPr>
              <a:t>Searching for a path (sequence of edits) from the start string to the final string:</a:t>
            </a:r>
            <a:endParaRPr kumimoji="0" lang="en-US" sz="3200"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marL="685800" marR="0" lvl="1"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defRPr/>
            </a:pPr>
            <a:r>
              <a:rPr kumimoji="0" lang="en-US" b="1" i="0" u="none" strike="noStrike" kern="1200" cap="none" spc="0" normalizeH="0" baseline="0" noProof="0" dirty="0">
                <a:ln>
                  <a:noFill/>
                </a:ln>
                <a:solidFill>
                  <a:prstClr val="black"/>
                </a:solidFill>
                <a:effectLst/>
                <a:uLnTx/>
                <a:uFillTx/>
                <a:ea typeface="宋体" panose="02010600030101010101" pitchFamily="2" charset="-122"/>
                <a:cs typeface="+mn-cs"/>
              </a:rPr>
              <a:t>Initial state</a:t>
            </a:r>
            <a:r>
              <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宋体"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rPr>
              <a:t>re transforming</a:t>
            </a:r>
            <a:endPar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marL="685800" marR="0" lvl="1"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defRPr/>
            </a:pPr>
            <a:r>
              <a:rPr kumimoji="0" lang="en-US" b="1" i="0" u="none" strike="noStrike" kern="1200" cap="none" spc="0" normalizeH="0" baseline="0" noProof="0" dirty="0">
                <a:ln>
                  <a:noFill/>
                </a:ln>
                <a:solidFill>
                  <a:prstClr val="black"/>
                </a:solidFill>
                <a:effectLst/>
                <a:uLnTx/>
                <a:uFillTx/>
                <a:ea typeface="宋体" panose="02010600030101010101" pitchFamily="2" charset="-122"/>
                <a:cs typeface="+mn-cs"/>
              </a:rPr>
              <a:t>Operators</a:t>
            </a:r>
            <a:r>
              <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rPr>
              <a:t>: insert, delete, substitute</a:t>
            </a:r>
            <a:endPar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marL="685800" marR="0" lvl="1"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defRPr/>
            </a:pPr>
            <a:r>
              <a:rPr kumimoji="0" lang="en-US" b="1" i="0" u="none" strike="noStrike" kern="1200" cap="none" spc="0" normalizeH="0" baseline="0" noProof="0" dirty="0">
                <a:ln>
                  <a:noFill/>
                </a:ln>
                <a:solidFill>
                  <a:prstClr val="black"/>
                </a:solidFill>
                <a:effectLst/>
                <a:uLnTx/>
                <a:uFillTx/>
                <a:ea typeface="宋体" panose="02010600030101010101" pitchFamily="2" charset="-122"/>
                <a:cs typeface="+mn-cs"/>
              </a:rPr>
              <a:t>Goal state</a:t>
            </a:r>
            <a:r>
              <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rPr>
              <a:t>:  the word we</a:t>
            </a:r>
            <a:r>
              <a:rPr kumimoji="0" lang="zh-CN" altLang="en-US" b="0" i="0" u="none" strike="noStrike" kern="1200" cap="none" spc="0" normalizeH="0" baseline="0" noProof="0" dirty="0">
                <a:ln>
                  <a:noFill/>
                </a:ln>
                <a:solidFill>
                  <a:prstClr val="black"/>
                </a:solidFill>
                <a:effectLst/>
                <a:uLnTx/>
                <a:uFillTx/>
                <a:ea typeface="宋体"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rPr>
              <a:t>a</a:t>
            </a:r>
            <a:r>
              <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rPr>
              <a:t>re trying to get to</a:t>
            </a:r>
            <a:endPar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marL="685800" marR="0" lvl="1" indent="-228600" algn="l" defTabSz="914400" rtl="0" eaLnBrk="0" fontAlgn="base" latinLnBrk="0" hangingPunct="0">
              <a:lnSpc>
                <a:spcPct val="90000"/>
              </a:lnSpc>
              <a:spcBef>
                <a:spcPts val="500"/>
              </a:spcBef>
              <a:spcAft>
                <a:spcPct val="0"/>
              </a:spcAft>
              <a:buClrTx/>
              <a:buSzTx/>
              <a:buFont typeface="Arial" panose="020B0604020202020204" pitchFamily="34" charset="0"/>
              <a:buChar char="•"/>
              <a:defRPr/>
            </a:pPr>
            <a:r>
              <a:rPr kumimoji="0" lang="en-US" b="1" i="0" u="none" strike="noStrike" kern="1200" cap="none" spc="0" normalizeH="0" baseline="0" noProof="0" dirty="0">
                <a:ln>
                  <a:noFill/>
                </a:ln>
                <a:solidFill>
                  <a:prstClr val="black"/>
                </a:solidFill>
                <a:effectLst/>
                <a:uLnTx/>
                <a:uFillTx/>
                <a:ea typeface="宋体" panose="02010600030101010101" pitchFamily="2" charset="-122"/>
                <a:cs typeface="+mn-cs"/>
              </a:rPr>
              <a:t>Path cost</a:t>
            </a:r>
            <a:r>
              <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rPr>
              <a:t>: the number of</a:t>
            </a:r>
            <a:r>
              <a:rPr kumimoji="0" lang="zh-CN" altLang="en-US" b="0" i="0" u="none" strike="noStrike" kern="1200" cap="none" spc="0" normalizeH="0" baseline="0" noProof="0" dirty="0">
                <a:ln>
                  <a:noFill/>
                </a:ln>
                <a:solidFill>
                  <a:prstClr val="black"/>
                </a:solidFill>
                <a:effectLst/>
                <a:uLnTx/>
                <a:uFillTx/>
                <a:ea typeface="宋体" panose="02010600030101010101" pitchFamily="2" charset="-122"/>
                <a:cs typeface="+mn-cs"/>
              </a:rPr>
              <a:t> </a:t>
            </a:r>
            <a:r>
              <a:rPr kumimoji="0" lang="en-US" altLang="zh-CN" b="0" i="0" u="none" strike="noStrike" kern="1200" cap="none" spc="0" normalizeH="0" baseline="0" noProof="0" dirty="0">
                <a:ln>
                  <a:noFill/>
                </a:ln>
                <a:solidFill>
                  <a:prstClr val="black"/>
                </a:solidFill>
                <a:effectLst/>
                <a:uLnTx/>
                <a:uFillTx/>
                <a:ea typeface="宋体" panose="02010600030101010101" pitchFamily="2" charset="-122"/>
                <a:cs typeface="+mn-cs"/>
              </a:rPr>
              <a:t>weighted</a:t>
            </a:r>
            <a:r>
              <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rPr>
              <a:t> edits</a:t>
            </a:r>
            <a:endParaRPr kumimoji="0" lang="en-US" b="0" i="0" u="none" strike="noStrike" kern="1200" cap="none" spc="0" normalizeH="0" baseline="0" noProof="0" dirty="0">
              <a:ln>
                <a:noFill/>
              </a:ln>
              <a:solidFill>
                <a:prstClr val="black"/>
              </a:solidFill>
              <a:effectLst/>
              <a:uLnTx/>
              <a:uFillTx/>
              <a:ea typeface="宋体" panose="02010600030101010101" pitchFamily="2" charset="-122"/>
              <a:cs typeface="+mn-cs"/>
            </a:endParaRPr>
          </a:p>
          <a:p>
            <a:pPr marL="228600" marR="0" lvl="0" indent="-228600" algn="l" defTabSz="914400" rtl="0" eaLnBrk="0" fontAlgn="base" latinLnBrk="0" hangingPunct="0">
              <a:lnSpc>
                <a:spcPct val="90000"/>
              </a:lnSpc>
              <a:spcBef>
                <a:spcPts val="1000"/>
              </a:spcBef>
              <a:spcAft>
                <a:spcPct val="0"/>
              </a:spcAft>
              <a:buClrTx/>
              <a:buSzTx/>
              <a:buFont typeface="Arial" panose="020B0604020202020204" pitchFamily="34" charset="0"/>
              <a:buChar char="•"/>
              <a:defRPr/>
            </a:pPr>
            <a:endParaRPr kumimoji="0" lang="en-US" sz="3200" b="0" i="0" u="none" strike="noStrike" kern="1200" cap="none" spc="0" normalizeH="0" baseline="0" noProof="0" dirty="0">
              <a:ln>
                <a:noFill/>
              </a:ln>
              <a:solidFill>
                <a:prstClr val="black"/>
              </a:solidFill>
              <a:effectLst/>
              <a:uLnTx/>
              <a:uFillTx/>
              <a:ea typeface="宋体" panose="02010600030101010101" pitchFamily="2" charset="-122"/>
              <a:cs typeface="+mn-cs"/>
            </a:endParaRPr>
          </a:p>
        </p:txBody>
      </p:sp>
      <p:sp>
        <p:nvSpPr>
          <p:cNvPr id="3" name="TextBox 2"/>
          <p:cNvSpPr txBox="1"/>
          <p:nvPr/>
        </p:nvSpPr>
        <p:spPr>
          <a:xfrm>
            <a:off x="3522265" y="3685927"/>
            <a:ext cx="1781257" cy="461665"/>
          </a:xfrm>
          <a:prstGeom prst="rect">
            <a:avLst/>
          </a:prstGeom>
          <a:noFill/>
        </p:spPr>
        <p:txBody>
          <a:bodyPr wrap="none" rtlCol="0">
            <a:spAutoFit/>
          </a:bodyPr>
          <a:lstStyle/>
          <a:p>
            <a:r>
              <a:rPr lang="en-US" sz="2400" dirty="0"/>
              <a:t>INTENTION</a:t>
            </a:r>
            <a:endParaRPr lang="en-US" sz="2400" dirty="0"/>
          </a:p>
        </p:txBody>
      </p:sp>
      <p:cxnSp>
        <p:nvCxnSpPr>
          <p:cNvPr id="9" name="Straight Arrow Connector 8" descr="ddd&#10;"/>
          <p:cNvCxnSpPr/>
          <p:nvPr/>
        </p:nvCxnSpPr>
        <p:spPr>
          <a:xfrm flipH="1">
            <a:off x="1491898" y="4288786"/>
            <a:ext cx="2438400" cy="990600"/>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p:cNvSpPr txBox="1"/>
          <p:nvPr/>
        </p:nvSpPr>
        <p:spPr>
          <a:xfrm>
            <a:off x="601269" y="5419033"/>
            <a:ext cx="1665841" cy="461665"/>
          </a:xfrm>
          <a:prstGeom prst="rect">
            <a:avLst/>
          </a:prstGeom>
          <a:noFill/>
        </p:spPr>
        <p:txBody>
          <a:bodyPr wrap="none" rtlCol="0">
            <a:spAutoFit/>
          </a:bodyPr>
          <a:lstStyle/>
          <a:p>
            <a:r>
              <a:rPr lang="en-US" sz="2400" dirty="0"/>
              <a:t>NTENTION</a:t>
            </a:r>
            <a:endParaRPr lang="en-US" sz="2400" dirty="0"/>
          </a:p>
        </p:txBody>
      </p:sp>
      <p:sp>
        <p:nvSpPr>
          <p:cNvPr id="11" name="TextBox 10"/>
          <p:cNvSpPr txBox="1"/>
          <p:nvPr/>
        </p:nvSpPr>
        <p:spPr>
          <a:xfrm>
            <a:off x="3522264" y="5419033"/>
            <a:ext cx="1954381" cy="461665"/>
          </a:xfrm>
          <a:prstGeom prst="rect">
            <a:avLst/>
          </a:prstGeom>
          <a:noFill/>
        </p:spPr>
        <p:txBody>
          <a:bodyPr wrap="none" rtlCol="0">
            <a:spAutoFit/>
          </a:bodyPr>
          <a:lstStyle/>
          <a:p>
            <a:r>
              <a:rPr lang="en-US" sz="2400" dirty="0">
                <a:solidFill>
                  <a:srgbClr val="FF0000"/>
                </a:solidFill>
              </a:rPr>
              <a:t>E</a:t>
            </a:r>
            <a:r>
              <a:rPr lang="en-US" sz="2400" dirty="0"/>
              <a:t>INTENTION</a:t>
            </a:r>
            <a:endParaRPr lang="en-US" sz="2400" dirty="0"/>
          </a:p>
        </p:txBody>
      </p:sp>
      <p:sp>
        <p:nvSpPr>
          <p:cNvPr id="12" name="TextBox 11"/>
          <p:cNvSpPr txBox="1"/>
          <p:nvPr/>
        </p:nvSpPr>
        <p:spPr>
          <a:xfrm>
            <a:off x="6443259" y="5419033"/>
            <a:ext cx="1838965" cy="461665"/>
          </a:xfrm>
          <a:prstGeom prst="rect">
            <a:avLst/>
          </a:prstGeom>
          <a:noFill/>
        </p:spPr>
        <p:txBody>
          <a:bodyPr wrap="none" rtlCol="0">
            <a:spAutoFit/>
          </a:bodyPr>
          <a:lstStyle/>
          <a:p>
            <a:r>
              <a:rPr lang="en-US" sz="2400" dirty="0">
                <a:solidFill>
                  <a:schemeClr val="accent1"/>
                </a:solidFill>
              </a:rPr>
              <a:t>E</a:t>
            </a:r>
            <a:r>
              <a:rPr lang="en-US" sz="2400" dirty="0"/>
              <a:t>NTENTION</a:t>
            </a:r>
            <a:endParaRPr lang="en-US" sz="2400" dirty="0"/>
          </a:p>
        </p:txBody>
      </p:sp>
      <p:cxnSp>
        <p:nvCxnSpPr>
          <p:cNvPr id="13" name="Straight Arrow Connector 12" descr="ddd&#10;"/>
          <p:cNvCxnSpPr/>
          <p:nvPr/>
        </p:nvCxnSpPr>
        <p:spPr>
          <a:xfrm>
            <a:off x="4499454" y="4287239"/>
            <a:ext cx="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descr="ddd&#10;"/>
          <p:cNvCxnSpPr/>
          <p:nvPr/>
        </p:nvCxnSpPr>
        <p:spPr>
          <a:xfrm>
            <a:off x="5016148" y="4287239"/>
            <a:ext cx="2253740" cy="992147"/>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2711098" y="4446709"/>
            <a:ext cx="625492" cy="461665"/>
          </a:xfrm>
          <a:prstGeom prst="rect">
            <a:avLst/>
          </a:prstGeom>
          <a:solidFill>
            <a:schemeClr val="bg1"/>
          </a:solidFill>
        </p:spPr>
        <p:txBody>
          <a:bodyPr wrap="none" rtlCol="0">
            <a:spAutoFit/>
          </a:bodyPr>
          <a:lstStyle/>
          <a:p>
            <a:r>
              <a:rPr lang="en-US" sz="2400" dirty="0">
                <a:highlight>
                  <a:srgbClr val="FFFFFF"/>
                </a:highlight>
              </a:rPr>
              <a:t>Del</a:t>
            </a:r>
            <a:endParaRPr lang="en-US" sz="2400" dirty="0">
              <a:highlight>
                <a:srgbClr val="FFFFFF"/>
              </a:highlight>
            </a:endParaRPr>
          </a:p>
        </p:txBody>
      </p:sp>
      <p:sp>
        <p:nvSpPr>
          <p:cNvPr id="20" name="TextBox 19"/>
          <p:cNvSpPr txBox="1"/>
          <p:nvPr/>
        </p:nvSpPr>
        <p:spPr>
          <a:xfrm>
            <a:off x="4176347" y="4492564"/>
            <a:ext cx="607987" cy="461665"/>
          </a:xfrm>
          <a:prstGeom prst="rect">
            <a:avLst/>
          </a:prstGeom>
          <a:solidFill>
            <a:schemeClr val="bg1"/>
          </a:solidFill>
        </p:spPr>
        <p:txBody>
          <a:bodyPr wrap="none" rtlCol="0">
            <a:spAutoFit/>
          </a:bodyPr>
          <a:lstStyle/>
          <a:p>
            <a:r>
              <a:rPr lang="en-US" sz="2400" dirty="0">
                <a:highlight>
                  <a:srgbClr val="FFFFFF"/>
                </a:highlight>
              </a:rPr>
              <a:t>Ins</a:t>
            </a:r>
            <a:endParaRPr lang="en-US" sz="2400" dirty="0">
              <a:highlight>
                <a:srgbClr val="FFFFFF"/>
              </a:highlight>
            </a:endParaRPr>
          </a:p>
        </p:txBody>
      </p:sp>
      <p:sp>
        <p:nvSpPr>
          <p:cNvPr id="21" name="TextBox 20"/>
          <p:cNvSpPr txBox="1"/>
          <p:nvPr/>
        </p:nvSpPr>
        <p:spPr>
          <a:xfrm>
            <a:off x="5794204" y="4552479"/>
            <a:ext cx="697627" cy="461665"/>
          </a:xfrm>
          <a:prstGeom prst="rect">
            <a:avLst/>
          </a:prstGeom>
          <a:solidFill>
            <a:schemeClr val="bg1"/>
          </a:solidFill>
        </p:spPr>
        <p:txBody>
          <a:bodyPr wrap="none" rtlCol="0">
            <a:spAutoFit/>
          </a:bodyPr>
          <a:lstStyle/>
          <a:p>
            <a:r>
              <a:rPr lang="en-US" sz="2400" dirty="0">
                <a:highlight>
                  <a:srgbClr val="FFFFFF"/>
                </a:highlight>
              </a:rPr>
              <a:t>Sub</a:t>
            </a:r>
            <a:endParaRPr lang="en-US" sz="2400" dirty="0">
              <a:highlight>
                <a:srgbClr val="FFFFFF"/>
              </a:highlight>
            </a:endParaRPr>
          </a:p>
        </p:txBody>
      </p:sp>
      <p:cxnSp>
        <p:nvCxnSpPr>
          <p:cNvPr id="22" name="Straight Arrow Connector 21" descr="ddd&#10;"/>
          <p:cNvCxnSpPr/>
          <p:nvPr/>
        </p:nvCxnSpPr>
        <p:spPr>
          <a:xfrm flipH="1">
            <a:off x="601269"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descr="ddd&#10;"/>
          <p:cNvCxnSpPr/>
          <p:nvPr/>
        </p:nvCxnSpPr>
        <p:spPr>
          <a:xfrm flipH="1">
            <a:off x="1491898"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descr="ddd&#10;"/>
          <p:cNvCxnSpPr/>
          <p:nvPr/>
        </p:nvCxnSpPr>
        <p:spPr>
          <a:xfrm>
            <a:off x="1771811"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descr="ddd&#10;"/>
          <p:cNvCxnSpPr/>
          <p:nvPr/>
        </p:nvCxnSpPr>
        <p:spPr>
          <a:xfrm flipH="1">
            <a:off x="3608825" y="5963989"/>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descr="ddd&#10;"/>
          <p:cNvCxnSpPr/>
          <p:nvPr/>
        </p:nvCxnSpPr>
        <p:spPr>
          <a:xfrm flipH="1">
            <a:off x="4499454" y="5963989"/>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4" name="Straight Arrow Connector 33" descr="ddd&#10;"/>
          <p:cNvCxnSpPr/>
          <p:nvPr/>
        </p:nvCxnSpPr>
        <p:spPr>
          <a:xfrm>
            <a:off x="4779367" y="5963989"/>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descr="ddd&#10;"/>
          <p:cNvCxnSpPr/>
          <p:nvPr/>
        </p:nvCxnSpPr>
        <p:spPr>
          <a:xfrm flipH="1">
            <a:off x="6567382" y="5929064"/>
            <a:ext cx="631666" cy="461262"/>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descr="ddd&#10;"/>
          <p:cNvCxnSpPr/>
          <p:nvPr/>
        </p:nvCxnSpPr>
        <p:spPr>
          <a:xfrm flipH="1">
            <a:off x="7458011" y="5929064"/>
            <a:ext cx="1" cy="585053"/>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descr="ddd&#10;"/>
          <p:cNvCxnSpPr/>
          <p:nvPr/>
        </p:nvCxnSpPr>
        <p:spPr>
          <a:xfrm>
            <a:off x="7737924" y="5929064"/>
            <a:ext cx="495299" cy="519289"/>
          </a:xfrm>
          <a:prstGeom prst="straightConnector1">
            <a:avLst/>
          </a:prstGeom>
          <a:ln w="38100">
            <a:solidFill>
              <a:srgbClr val="0068B7"/>
            </a:solidFill>
            <a:tailEnd type="triangle"/>
          </a:ln>
        </p:spPr>
        <p:style>
          <a:lnRef idx="1">
            <a:schemeClr val="accent1"/>
          </a:lnRef>
          <a:fillRef idx="0">
            <a:schemeClr val="accent1"/>
          </a:fillRef>
          <a:effectRef idx="0">
            <a:schemeClr val="accent1"/>
          </a:effectRef>
          <a:fontRef idx="minor">
            <a:schemeClr val="tx1"/>
          </a:fontRef>
        </p:style>
      </p:cxnSp>
      <p:sp>
        <p:nvSpPr>
          <p:cNvPr id="38" name="Rectangle 3"/>
          <p:cNvSpPr txBox="1">
            <a:spLocks noGrp="1" noChangeArrowheads="1"/>
          </p:cNvSpPr>
          <p:nvPr>
            <p:ph idx="1"/>
          </p:nvPr>
        </p:nvSpPr>
        <p:spPr>
          <a:xfrm>
            <a:off x="7269888" y="3440485"/>
            <a:ext cx="4922110" cy="2223988"/>
          </a:xfrm>
          <a:prstGeom prst="rect">
            <a:avLst/>
          </a:prstGeom>
        </p:spPr>
        <p:txBody>
          <a:bodyPr lIns="90000">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sz="2000" b="1" dirty="0"/>
              <a:t>Number of edit sequences is huge</a:t>
            </a:r>
            <a:endParaRPr lang="en-US" sz="2000" b="1" dirty="0"/>
          </a:p>
          <a:p>
            <a:pPr lvl="1">
              <a:lnSpc>
                <a:spcPct val="150000"/>
              </a:lnSpc>
            </a:pPr>
            <a:r>
              <a:rPr lang="en-US" sz="1800" dirty="0"/>
              <a:t>Do</a:t>
            </a:r>
            <a:r>
              <a:rPr lang="zh-CN" altLang="en-US" sz="1800" dirty="0"/>
              <a:t> </a:t>
            </a:r>
            <a:r>
              <a:rPr lang="en-US" sz="1800" dirty="0"/>
              <a:t>n</a:t>
            </a:r>
            <a:r>
              <a:rPr lang="en-US" altLang="zh-CN" sz="1800" dirty="0"/>
              <a:t>o</a:t>
            </a:r>
            <a:r>
              <a:rPr lang="en-US" sz="1800" dirty="0"/>
              <a:t>t have to track of all of them</a:t>
            </a:r>
            <a:endParaRPr lang="en-US" sz="1800" dirty="0"/>
          </a:p>
          <a:p>
            <a:pPr lvl="1">
              <a:lnSpc>
                <a:spcPct val="150000"/>
              </a:lnSpc>
            </a:pPr>
            <a:r>
              <a:rPr lang="en-US" sz="1800" dirty="0"/>
              <a:t>Just the shortest path to each of those revis</a:t>
            </a:r>
            <a:r>
              <a:rPr lang="en-US" altLang="zh-CN" sz="1800" dirty="0"/>
              <a:t>i</a:t>
            </a:r>
            <a:r>
              <a:rPr lang="en-US" sz="1800" dirty="0"/>
              <a:t>ted states.</a:t>
            </a:r>
            <a:endParaRPr lang="en-US" sz="1800" dirty="0"/>
          </a:p>
        </p:txBody>
      </p:sp>
      <p:sp>
        <p:nvSpPr>
          <p:cNvPr id="14" name="灯片编号占位符 13"/>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Defining MED</a:t>
            </a:r>
            <a:endParaRPr lang="zh-CN" altLang="en-US" dirty="0"/>
          </a:p>
        </p:txBody>
      </p:sp>
      <mc:AlternateContent xmlns:mc="http://schemas.openxmlformats.org/markup-compatibility/2006">
        <mc:Choice xmlns:a14="http://schemas.microsoft.com/office/drawing/2010/main" Requires="a14">
          <p:sp>
            <p:nvSpPr>
              <p:cNvPr id="5" name="Content Placeholder 2"/>
              <p:cNvSpPr txBox="1">
                <a:spLocks noGrp="1"/>
              </p:cNvSpPr>
              <p:nvPr>
                <p:ph idx="1"/>
              </p:nvPr>
            </p:nvSpPr>
            <p:spPr>
              <a:xfrm>
                <a:off x="479425" y="1019282"/>
                <a:ext cx="9858375" cy="5273030"/>
              </a:xfrm>
              <a:prstGeom prst="rect">
                <a:avLst/>
              </a:prstGeom>
            </p:spPr>
            <p:txBody>
              <a:bodyPr>
                <a:noAutofit/>
              </a:bodyPr>
              <a:lstStyle>
                <a:lvl1pPr marL="228600" indent="-228600" algn="l" rtl="0" eaLnBrk="0" fontAlgn="base" hangingPunct="0">
                  <a:lnSpc>
                    <a:spcPct val="90000"/>
                  </a:lnSpc>
                  <a:spcBef>
                    <a:spcPts val="1000"/>
                  </a:spcBef>
                  <a:spcAft>
                    <a:spcPct val="0"/>
                  </a:spcAft>
                  <a:buFont typeface="Arial" panose="020B0604020202020204" pitchFamily="34" charset="0"/>
                  <a:buChar char="•"/>
                  <a:defRPr sz="2800" kern="1200">
                    <a:solidFill>
                      <a:schemeClr val="tx1"/>
                    </a:solidFill>
                    <a:latin typeface="+mn-lt"/>
                    <a:ea typeface="宋体" panose="02010600030101010101" pitchFamily="2" charset="-122"/>
                    <a:cs typeface="+mn-cs"/>
                  </a:defRPr>
                </a:lvl1pPr>
                <a:lvl2pPr marL="685800" indent="-228600" algn="l" rtl="0" eaLnBrk="0" fontAlgn="base" hangingPunct="0">
                  <a:lnSpc>
                    <a:spcPct val="90000"/>
                  </a:lnSpc>
                  <a:spcBef>
                    <a:spcPts val="500"/>
                  </a:spcBef>
                  <a:spcAft>
                    <a:spcPct val="0"/>
                  </a:spcAft>
                  <a:buFont typeface="Arial" panose="020B0604020202020204" pitchFamily="34" charset="0"/>
                  <a:buChar char="•"/>
                  <a:defRPr sz="2400" kern="1200">
                    <a:solidFill>
                      <a:schemeClr val="tx1"/>
                    </a:solidFill>
                    <a:latin typeface="+mn-lt"/>
                    <a:ea typeface="宋体" panose="02010600030101010101" pitchFamily="2" charset="-122"/>
                    <a:cs typeface="+mn-cs"/>
                  </a:defRPr>
                </a:lvl2pPr>
                <a:lvl3pPr marL="1143000" indent="-228600" algn="l" rtl="0" eaLnBrk="0" fontAlgn="base" hangingPunct="0">
                  <a:lnSpc>
                    <a:spcPct val="90000"/>
                  </a:lnSpc>
                  <a:spcBef>
                    <a:spcPts val="500"/>
                  </a:spcBef>
                  <a:spcAft>
                    <a:spcPct val="0"/>
                  </a:spcAft>
                  <a:buFont typeface="Arial" panose="020B0604020202020204" pitchFamily="34" charset="0"/>
                  <a:buChar char="•"/>
                  <a:defRPr sz="2000" kern="1200">
                    <a:solidFill>
                      <a:schemeClr val="tx1"/>
                    </a:solidFill>
                    <a:latin typeface="+mn-lt"/>
                    <a:ea typeface="宋体" panose="02010600030101010101" pitchFamily="2" charset="-122"/>
                    <a:cs typeface="+mn-cs"/>
                  </a:defRPr>
                </a:lvl3pPr>
                <a:lvl4pPr marL="16002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4pPr>
                <a:lvl5pPr marL="2057400" indent="-228600" algn="l" rtl="0" eaLnBrk="0" fontAlgn="base" hangingPunct="0">
                  <a:lnSpc>
                    <a:spcPct val="90000"/>
                  </a:lnSpc>
                  <a:spcBef>
                    <a:spcPts val="500"/>
                  </a:spcBef>
                  <a:spcAft>
                    <a:spcPct val="0"/>
                  </a:spcAft>
                  <a:buFont typeface="Arial" panose="020B0604020202020204" pitchFamily="34" charset="0"/>
                  <a:buChar char="•"/>
                  <a:defRPr kern="1200">
                    <a:solidFill>
                      <a:schemeClr val="tx1"/>
                    </a:solidFill>
                    <a:latin typeface="+mn-lt"/>
                    <a:ea typeface="宋体" panose="02010600030101010101" pitchFamily="2"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pPr>
                <a:r>
                  <a:rPr lang="en-US" dirty="0"/>
                  <a:t>For two strings, define</a:t>
                </a:r>
                <a:endParaRPr lang="en-US" dirty="0"/>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𝑋</m:t>
                    </m:r>
                  </m:oMath>
                </a14:m>
                <a:r>
                  <a:rPr lang="en-US" dirty="0"/>
                  <a:t> of length </a:t>
                </a:r>
                <a14:m>
                  <m:oMath xmlns:m="http://schemas.openxmlformats.org/officeDocument/2006/math">
                    <m:r>
                      <a:rPr lang="en-US" i="1" dirty="0" smtClean="0">
                        <a:latin typeface="Cambria Math" panose="02040503050406030204" pitchFamily="18" charset="0"/>
                      </a:rPr>
                      <m:t>𝑛</m:t>
                    </m:r>
                  </m:oMath>
                </a14:m>
                <a:r>
                  <a:rPr lang="en-US" dirty="0"/>
                  <a:t>: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1</m:t>
                            </m:r>
                          </m:sub>
                        </m:sSub>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2</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𝑛</m:t>
                            </m:r>
                          </m:sub>
                        </m:sSub>
                      </m:e>
                    </m:d>
                  </m:oMath>
                </a14:m>
                <a:r>
                  <a:rPr lang="en-US" dirty="0"/>
                  <a:t>  </a:t>
                </a:r>
                <a:endParaRPr lang="en-US" dirty="0"/>
              </a:p>
              <a:p>
                <a:pPr lvl="1">
                  <a:lnSpc>
                    <a:spcPct val="150000"/>
                  </a:lnSpc>
                </a:pPr>
                <a:r>
                  <a:rPr lang="en-US" dirty="0"/>
                  <a:t> </a:t>
                </a:r>
                <a14:m>
                  <m:oMath xmlns:m="http://schemas.openxmlformats.org/officeDocument/2006/math">
                    <m:r>
                      <a:rPr lang="en-US" i="1" dirty="0" smtClean="0">
                        <a:latin typeface="Cambria Math" panose="02040503050406030204" pitchFamily="18" charset="0"/>
                      </a:rPr>
                      <m:t>𝑌</m:t>
                    </m:r>
                  </m:oMath>
                </a14:m>
                <a:r>
                  <a:rPr lang="en-US" dirty="0"/>
                  <a:t> of length </a:t>
                </a:r>
                <a14:m>
                  <m:oMath xmlns:m="http://schemas.openxmlformats.org/officeDocument/2006/math">
                    <m:r>
                      <a:rPr lang="en-US" i="1" dirty="0" smtClean="0">
                        <a:latin typeface="Cambria Math" panose="02040503050406030204" pitchFamily="18" charset="0"/>
                      </a:rPr>
                      <m:t>𝑚</m:t>
                    </m:r>
                  </m:oMath>
                </a14:m>
                <a:r>
                  <a:rPr lang="en-US" dirty="0"/>
                  <a:t>: </a:t>
                </a:r>
                <a14:m>
                  <m:oMath xmlns:m="http://schemas.openxmlformats.org/officeDocument/2006/math">
                    <m:r>
                      <a:rPr lang="en-US" b="0" i="1" smtClean="0">
                        <a:latin typeface="Cambria Math" panose="02040503050406030204" pitchFamily="18" charset="0"/>
                      </a:rPr>
                      <m:t>𝑌</m:t>
                    </m:r>
                    <m:r>
                      <a:rPr lang="en-US" i="1">
                        <a:latin typeface="Cambria Math" panose="02040503050406030204" pitchFamily="18" charset="0"/>
                      </a:rPr>
                      <m:t>=</m:t>
                    </m:r>
                    <m:d>
                      <m:dPr>
                        <m:begChr m:val="["/>
                        <m:endChr m:val="]"/>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1</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i="1">
                                <a:latin typeface="Cambria Math" panose="02040503050406030204" pitchFamily="18" charset="0"/>
                              </a:rPr>
                              <m:t>2</m:t>
                            </m:r>
                          </m:sub>
                        </m:sSub>
                        <m:r>
                          <a:rPr lang="en-US" i="1">
                            <a:latin typeface="Cambria Math" panose="02040503050406030204" pitchFamily="18" charset="0"/>
                          </a:rPr>
                          <m:t>,…, </m:t>
                        </m:r>
                        <m:sSub>
                          <m:sSubPr>
                            <m:ctrlPr>
                              <a:rPr lang="en-US" i="1">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𝑚</m:t>
                            </m:r>
                          </m:sub>
                        </m:sSub>
                      </m:e>
                    </m:d>
                  </m:oMath>
                </a14:m>
                <a:endParaRPr lang="en-US" dirty="0"/>
              </a:p>
              <a:p>
                <a:pPr>
                  <a:lnSpc>
                    <a:spcPct val="150000"/>
                  </a:lnSpc>
                </a:pPr>
                <a:r>
                  <a:rPr lang="en-US" dirty="0"/>
                  <a:t>We define </a:t>
                </a:r>
                <a14:m>
                  <m:oMath xmlns:m="http://schemas.openxmlformats.org/officeDocument/2006/math">
                    <m:r>
                      <a:rPr lang="en-US" b="0" i="1" smtClean="0">
                        <a:latin typeface="Cambria Math" panose="02040503050406030204" pitchFamily="18" charset="0"/>
                      </a:rPr>
                      <m:t>𝐷</m:t>
                    </m:r>
                    <m:r>
                      <a:rPr lang="en-US" b="0" i="1" smtClean="0">
                        <a:latin typeface="Cambria Math" panose="02040503050406030204" pitchFamily="18" charset="0"/>
                      </a:rPr>
                      <m:t>[</m:t>
                    </m:r>
                    <m:r>
                      <a:rPr lang="en-US" b="0" i="1" smtClean="0">
                        <a:latin typeface="Cambria Math" panose="02040503050406030204" pitchFamily="18" charset="0"/>
                      </a:rPr>
                      <m:t>𝑖</m:t>
                    </m:r>
                    <m:r>
                      <a:rPr lang="en-US" b="0" i="1" smtClean="0">
                        <a:latin typeface="Cambria Math" panose="02040503050406030204" pitchFamily="18" charset="0"/>
                      </a:rPr>
                      <m:t>,</m:t>
                    </m:r>
                    <m:r>
                      <a:rPr lang="en-US" b="0" i="1" smtClean="0">
                        <a:latin typeface="Cambria Math" panose="02040503050406030204" pitchFamily="18" charset="0"/>
                      </a:rPr>
                      <m:t>𝑗</m:t>
                    </m:r>
                    <m:r>
                      <a:rPr lang="en-US" b="0" i="1" smtClean="0">
                        <a:latin typeface="Cambria Math" panose="02040503050406030204" pitchFamily="18" charset="0"/>
                      </a:rPr>
                      <m:t>]</m:t>
                    </m:r>
                  </m:oMath>
                </a14:m>
                <a:endParaRPr lang="en-US" dirty="0"/>
              </a:p>
              <a:p>
                <a:pPr lvl="1">
                  <a:lnSpc>
                    <a:spcPct val="150000"/>
                  </a:lnSpc>
                </a:pPr>
                <a:r>
                  <a:rPr lang="en-US" dirty="0"/>
                  <a:t>The minimum edit distance between </a:t>
                </a:r>
                <a14:m>
                  <m:oMath xmlns:m="http://schemas.openxmlformats.org/officeDocument/2006/math">
                    <m:r>
                      <a:rPr lang="en-US" i="1" dirty="0" smtClean="0">
                        <a:latin typeface="Cambria Math" panose="02040503050406030204" pitchFamily="18" charset="0"/>
                      </a:rPr>
                      <m:t>𝑋</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𝑖</m:t>
                    </m:r>
                    <m:r>
                      <a:rPr lang="en-US" i="1" dirty="0" smtClean="0">
                        <a:latin typeface="Cambria Math" panose="02040503050406030204" pitchFamily="18" charset="0"/>
                      </a:rPr>
                      <m:t>]</m:t>
                    </m:r>
                  </m:oMath>
                </a14:m>
                <a:r>
                  <a:rPr lang="en-US" dirty="0"/>
                  <a:t> and </a:t>
                </a:r>
                <a14:m>
                  <m:oMath xmlns:m="http://schemas.openxmlformats.org/officeDocument/2006/math">
                    <m:r>
                      <a:rPr lang="en-US" i="1" dirty="0" smtClean="0">
                        <a:latin typeface="Cambria Math" panose="02040503050406030204" pitchFamily="18" charset="0"/>
                      </a:rPr>
                      <m:t>𝑌</m:t>
                    </m:r>
                    <m:r>
                      <a:rPr lang="en-US" i="1" dirty="0" smtClean="0">
                        <a:latin typeface="Cambria Math" panose="02040503050406030204" pitchFamily="18" charset="0"/>
                      </a:rPr>
                      <m:t>[</m:t>
                    </m:r>
                    <m:r>
                      <a:rPr lang="en-US" i="1" dirty="0" smtClean="0">
                        <a:latin typeface="Cambria Math" panose="02040503050406030204" pitchFamily="18" charset="0"/>
                      </a:rPr>
                      <m:t>1</m:t>
                    </m:r>
                    <m:r>
                      <a:rPr lang="en-US" i="1" dirty="0" smtClean="0">
                        <a:latin typeface="Cambria Math" panose="02040503050406030204" pitchFamily="18" charset="0"/>
                      </a:rPr>
                      <m:t>…</m:t>
                    </m:r>
                    <m:r>
                      <a:rPr lang="en-US" i="1" dirty="0" smtClean="0">
                        <a:latin typeface="Cambria Math" panose="02040503050406030204" pitchFamily="18" charset="0"/>
                      </a:rPr>
                      <m:t>𝑗</m:t>
                    </m:r>
                    <m:r>
                      <a:rPr lang="en-US" i="1" dirty="0" smtClean="0">
                        <a:latin typeface="Cambria Math" panose="02040503050406030204" pitchFamily="18" charset="0"/>
                      </a:rPr>
                      <m:t>] </m:t>
                    </m:r>
                  </m:oMath>
                </a14:m>
                <a:endParaRPr lang="en-US" dirty="0"/>
              </a:p>
              <a:p>
                <a:pPr lvl="2">
                  <a:lnSpc>
                    <a:spcPct val="150000"/>
                  </a:lnSpc>
                </a:pPr>
                <a14:m>
                  <m:oMath xmlns:m="http://schemas.openxmlformats.org/officeDocument/2006/math">
                    <m:r>
                      <a:rPr lang="en-US" sz="2400" b="0" i="1" smtClean="0">
                        <a:latin typeface="Cambria Math" panose="02040503050406030204" pitchFamily="18" charset="0"/>
                      </a:rPr>
                      <m:t>𝑖</m:t>
                    </m:r>
                  </m:oMath>
                </a14:m>
                <a:r>
                  <a:rPr lang="en-US" sz="2400" dirty="0"/>
                  <a:t>: the first </a:t>
                </a:r>
                <a14:m>
                  <m:oMath xmlns:m="http://schemas.openxmlformats.org/officeDocument/2006/math">
                    <m:r>
                      <a:rPr lang="en-US" sz="2400" i="1" dirty="0" smtClean="0">
                        <a:latin typeface="Cambria Math" panose="02040503050406030204" pitchFamily="18" charset="0"/>
                      </a:rPr>
                      <m:t>𝑖</m:t>
                    </m:r>
                  </m:oMath>
                </a14:m>
                <a:r>
                  <a:rPr lang="en-US" sz="2400" dirty="0"/>
                  <a:t> characters of </a:t>
                </a:r>
                <a14:m>
                  <m:oMath xmlns:m="http://schemas.openxmlformats.org/officeDocument/2006/math">
                    <m:r>
                      <a:rPr lang="en-US" sz="2400" i="1" dirty="0" smtClean="0">
                        <a:latin typeface="Cambria Math" panose="02040503050406030204" pitchFamily="18" charset="0"/>
                      </a:rPr>
                      <m:t>𝑋</m:t>
                    </m:r>
                  </m:oMath>
                </a14:m>
                <a:r>
                  <a:rPr lang="en-US" sz="2400" dirty="0"/>
                  <a:t> </a:t>
                </a:r>
                <a:endParaRPr lang="en-US" sz="2400" dirty="0"/>
              </a:p>
              <a:p>
                <a:pPr lvl="2">
                  <a:lnSpc>
                    <a:spcPct val="150000"/>
                  </a:lnSpc>
                </a:pPr>
                <a14:m>
                  <m:oMath xmlns:m="http://schemas.openxmlformats.org/officeDocument/2006/math">
                    <m:r>
                      <a:rPr lang="en-US" sz="2400" b="0" i="1" smtClean="0">
                        <a:latin typeface="Cambria Math" panose="02040503050406030204" pitchFamily="18" charset="0"/>
                      </a:rPr>
                      <m:t>𝑗</m:t>
                    </m:r>
                  </m:oMath>
                </a14:m>
                <a:r>
                  <a:rPr lang="en-US" sz="2400" dirty="0"/>
                  <a:t>: the first </a:t>
                </a:r>
                <a14:m>
                  <m:oMath xmlns:m="http://schemas.openxmlformats.org/officeDocument/2006/math">
                    <m:r>
                      <a:rPr lang="en-US" sz="2400" i="1" dirty="0" smtClean="0">
                        <a:latin typeface="Cambria Math" panose="02040503050406030204" pitchFamily="18" charset="0"/>
                      </a:rPr>
                      <m:t>𝑗</m:t>
                    </m:r>
                  </m:oMath>
                </a14:m>
                <a:r>
                  <a:rPr lang="en-US" sz="2400" dirty="0"/>
                  <a:t> characters of </a:t>
                </a:r>
                <a14:m>
                  <m:oMath xmlns:m="http://schemas.openxmlformats.org/officeDocument/2006/math">
                    <m:r>
                      <a:rPr lang="en-US" sz="2400" i="1" dirty="0" smtClean="0">
                        <a:latin typeface="Cambria Math" panose="02040503050406030204" pitchFamily="18" charset="0"/>
                      </a:rPr>
                      <m:t>𝑌</m:t>
                    </m:r>
                  </m:oMath>
                </a14:m>
                <a:endParaRPr lang="en-US" sz="2400" dirty="0"/>
              </a:p>
              <a:p>
                <a:pPr>
                  <a:lnSpc>
                    <a:spcPct val="150000"/>
                  </a:lnSpc>
                </a:pPr>
                <a:r>
                  <a:rPr lang="en-US" b="1" dirty="0">
                    <a:solidFill>
                      <a:srgbClr val="FF0000"/>
                    </a:solidFill>
                  </a:rPr>
                  <a:t>The edit distance between </a:t>
                </a:r>
                <a14:m>
                  <m:oMath xmlns:m="http://schemas.openxmlformats.org/officeDocument/2006/math">
                    <m:r>
                      <a:rPr lang="en-US" b="1" i="1" dirty="0" smtClean="0">
                        <a:solidFill>
                          <a:srgbClr val="FF0000"/>
                        </a:solidFill>
                        <a:latin typeface="Cambria Math" panose="02040503050406030204" pitchFamily="18" charset="0"/>
                      </a:rPr>
                      <m:t>𝑿</m:t>
                    </m:r>
                  </m:oMath>
                </a14:m>
                <a:r>
                  <a:rPr lang="en-US" b="1" dirty="0">
                    <a:solidFill>
                      <a:srgbClr val="FF0000"/>
                    </a:solidFill>
                  </a:rPr>
                  <a:t> and </a:t>
                </a:r>
                <a14:m>
                  <m:oMath xmlns:m="http://schemas.openxmlformats.org/officeDocument/2006/math">
                    <m:r>
                      <a:rPr lang="en-US" b="1" i="1" dirty="0" smtClean="0">
                        <a:solidFill>
                          <a:srgbClr val="FF0000"/>
                        </a:solidFill>
                        <a:latin typeface="Cambria Math" panose="02040503050406030204" pitchFamily="18" charset="0"/>
                      </a:rPr>
                      <m:t>𝒀</m:t>
                    </m:r>
                  </m:oMath>
                </a14:m>
                <a:r>
                  <a:rPr lang="en-US" b="1" dirty="0">
                    <a:solidFill>
                      <a:srgbClr val="FF0000"/>
                    </a:solidFill>
                  </a:rPr>
                  <a:t> is thus </a:t>
                </a:r>
                <a14:m>
                  <m:oMath xmlns:m="http://schemas.openxmlformats.org/officeDocument/2006/math">
                    <m:r>
                      <a:rPr lang="en-US" b="1" i="1" dirty="0" smtClean="0">
                        <a:solidFill>
                          <a:srgbClr val="FF0000"/>
                        </a:solidFill>
                        <a:latin typeface="Cambria Math" panose="02040503050406030204" pitchFamily="18" charset="0"/>
                      </a:rPr>
                      <m:t>𝑫</m:t>
                    </m:r>
                    <m:r>
                      <a:rPr lang="en-US" b="1" i="1" dirty="0" smtClean="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𝒏</m:t>
                    </m:r>
                    <m:r>
                      <a:rPr lang="en-US" altLang="zh-CN" b="1" i="1" dirty="0">
                        <a:solidFill>
                          <a:srgbClr val="FF0000"/>
                        </a:solidFill>
                        <a:latin typeface="Cambria Math" panose="02040503050406030204" pitchFamily="18" charset="0"/>
                      </a:rPr>
                      <m:t>,</m:t>
                    </m:r>
                    <m:r>
                      <a:rPr lang="en-US" altLang="zh-CN" b="1" i="1" dirty="0">
                        <a:solidFill>
                          <a:srgbClr val="FF0000"/>
                        </a:solidFill>
                        <a:latin typeface="Cambria Math" panose="02040503050406030204" pitchFamily="18" charset="0"/>
                      </a:rPr>
                      <m:t>𝒎</m:t>
                    </m:r>
                    <m:r>
                      <a:rPr lang="en-US" b="1" i="1" dirty="0" smtClean="0">
                        <a:solidFill>
                          <a:srgbClr val="FF0000"/>
                        </a:solidFill>
                        <a:latin typeface="Cambria Math" panose="02040503050406030204" pitchFamily="18" charset="0"/>
                      </a:rPr>
                      <m:t>]</m:t>
                    </m:r>
                  </m:oMath>
                </a14:m>
                <a:endParaRPr lang="en-US" b="1" dirty="0"/>
              </a:p>
            </p:txBody>
          </p:sp>
        </mc:Choice>
        <mc:Fallback>
          <p:sp>
            <p:nvSpPr>
              <p:cNvPr id="5" name="Content Placeholder 2"/>
              <p:cNvSpPr txBox="1">
                <a:spLocks noRot="1" noChangeAspect="1" noMove="1" noResize="1" noEditPoints="1" noAdjustHandles="1" noChangeArrowheads="1" noChangeShapeType="1" noTextEdit="1"/>
              </p:cNvSpPr>
              <p:nvPr>
                <p:ph idx="1"/>
              </p:nvPr>
            </p:nvSpPr>
            <p:spPr>
              <a:xfrm>
                <a:off x="479425" y="1019282"/>
                <a:ext cx="9858375" cy="5273030"/>
              </a:xfrm>
              <a:prstGeom prst="rect">
                <a:avLst/>
              </a:prstGeom>
              <a:blipFill rotWithShape="1">
                <a:blip r:embed="rId1"/>
                <a:stretch>
                  <a:fillRect t="-2" b="-167"/>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Dynamic Programming for MED</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79426" y="1334587"/>
                <a:ext cx="10648358" cy="4492776"/>
              </a:xfrm>
            </p:spPr>
            <p:txBody>
              <a:bodyPr lIns="90000">
                <a:noAutofit/>
              </a:bodyPr>
              <a:lstStyle/>
              <a:p>
                <a:r>
                  <a:rPr lang="en-US" altLang="zh-CN" b="1" dirty="0"/>
                  <a:t>Dynamic programming</a:t>
                </a:r>
                <a:r>
                  <a:rPr lang="en-US" altLang="zh-CN" dirty="0"/>
                  <a:t>: A tabular computation of </a:t>
                </a:r>
                <a14:m>
                  <m:oMath xmlns:m="http://schemas.openxmlformats.org/officeDocument/2006/math">
                    <m:r>
                      <a:rPr lang="en-US" altLang="zh-CN" b="0" i="1" dirty="0" smtClean="0">
                        <a:latin typeface="Cambria Math" panose="02040503050406030204" pitchFamily="18" charset="0"/>
                      </a:rPr>
                      <m:t>𝐷</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𝑖</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𝑗</m:t>
                    </m:r>
                    <m:r>
                      <a:rPr lang="en-US" altLang="zh-CN" b="0" i="1" dirty="0" smtClean="0">
                        <a:latin typeface="Cambria Math" panose="02040503050406030204" pitchFamily="18" charset="0"/>
                      </a:rPr>
                      <m:t>]</m:t>
                    </m:r>
                  </m:oMath>
                </a14:m>
                <a:endParaRPr lang="en-US" altLang="zh-CN" b="1" dirty="0"/>
              </a:p>
              <a:p>
                <a:pPr lvl="1"/>
                <a:r>
                  <a:rPr lang="en-US" altLang="zh-CN" dirty="0"/>
                  <a:t>Solving problems by combining solutions to subproblems.</a:t>
                </a:r>
                <a:endParaRPr lang="en-US" altLang="zh-CN" dirty="0"/>
              </a:p>
              <a:p>
                <a:r>
                  <a:rPr lang="en-US" altLang="zh-CN" b="1" dirty="0"/>
                  <a:t>Bottom-up</a:t>
                </a:r>
                <a:endParaRPr lang="en-US" altLang="zh-CN" b="1" dirty="0"/>
              </a:p>
              <a:p>
                <a:pPr lvl="1"/>
                <a:r>
                  <a:rPr lang="en-US" altLang="zh-CN" sz="2800" dirty="0"/>
                  <a:t>Compute </a:t>
                </a:r>
                <a14:m>
                  <m:oMath xmlns:m="http://schemas.openxmlformats.org/officeDocument/2006/math">
                    <m:r>
                      <a:rPr lang="en-US" altLang="zh-CN" sz="2800" i="1" dirty="0" smtClean="0">
                        <a:latin typeface="Cambria Math" panose="02040503050406030204" pitchFamily="18" charset="0"/>
                      </a:rPr>
                      <m:t>𝐷</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𝑖</m:t>
                    </m:r>
                    <m:r>
                      <a:rPr lang="en-US" altLang="zh-CN" sz="2800" i="1" dirty="0">
                        <a:latin typeface="Cambria Math" panose="02040503050406030204" pitchFamily="18" charset="0"/>
                      </a:rPr>
                      <m:t>,</m:t>
                    </m:r>
                    <m:r>
                      <a:rPr lang="en-US" altLang="zh-CN" sz="2800" i="1" dirty="0">
                        <a:latin typeface="Cambria Math" panose="02040503050406030204" pitchFamily="18" charset="0"/>
                      </a:rPr>
                      <m:t>𝑗</m:t>
                    </m:r>
                    <m:r>
                      <a:rPr lang="en-US" altLang="zh-CN" sz="2800" b="0" i="1" dirty="0" smtClean="0">
                        <a:latin typeface="Cambria Math" panose="02040503050406030204" pitchFamily="18" charset="0"/>
                      </a:rPr>
                      <m:t>]</m:t>
                    </m:r>
                  </m:oMath>
                </a14:m>
                <a:r>
                  <a:rPr lang="en-US" altLang="zh-CN" sz="2800" dirty="0"/>
                  <a:t> for small </a:t>
                </a:r>
                <a14:m>
                  <m:oMath xmlns:m="http://schemas.openxmlformats.org/officeDocument/2006/math">
                    <m:r>
                      <a:rPr lang="en-US" altLang="zh-CN" sz="2800" i="1" dirty="0" smtClean="0">
                        <a:latin typeface="Cambria Math" panose="02040503050406030204" pitchFamily="18" charset="0"/>
                      </a:rPr>
                      <m:t>𝑖</m:t>
                    </m:r>
                    <m:r>
                      <a:rPr lang="en-US" altLang="zh-CN" sz="2800" i="1" dirty="0" smtClean="0">
                        <a:latin typeface="Cambria Math" panose="02040503050406030204" pitchFamily="18" charset="0"/>
                      </a:rPr>
                      <m:t>,</m:t>
                    </m:r>
                    <m:r>
                      <a:rPr lang="en-US" altLang="zh-CN" sz="2800" i="1" dirty="0" smtClean="0">
                        <a:latin typeface="Cambria Math" panose="02040503050406030204" pitchFamily="18" charset="0"/>
                      </a:rPr>
                      <m:t>𝑗</m:t>
                    </m:r>
                  </m:oMath>
                </a14:m>
                <a:r>
                  <a:rPr lang="en-US" altLang="zh-CN" sz="2800" i="1" dirty="0"/>
                  <a:t> </a:t>
                </a:r>
                <a14:m>
                  <m:oMath xmlns:m="http://schemas.openxmlformats.org/officeDocument/2006/math">
                    <m:d>
                      <m:dPr>
                        <m:ctrlPr>
                          <a:rPr lang="en-US" altLang="zh-CN" sz="2800" b="0" i="1" dirty="0" smtClean="0">
                            <a:latin typeface="Cambria Math" panose="02040503050406030204" pitchFamily="18" charset="0"/>
                          </a:rPr>
                        </m:ctrlPr>
                      </m:dPr>
                      <m:e>
                        <m:r>
                          <a:rPr lang="en-US" altLang="zh-CN" sz="2800" b="0" i="1" dirty="0" smtClean="0">
                            <a:latin typeface="Cambria Math" panose="02040503050406030204" pitchFamily="18" charset="0"/>
                          </a:rPr>
                          <m:t>𝑖</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0</m:t>
                        </m:r>
                        <m:r>
                          <a:rPr lang="en-US" altLang="zh-CN" sz="2800" b="0" i="1" dirty="0" smtClean="0">
                            <a:latin typeface="Cambria Math" panose="02040503050406030204" pitchFamily="18" charset="0"/>
                          </a:rPr>
                          <m:t>,  </m:t>
                        </m:r>
                        <m:r>
                          <a:rPr lang="en-US" altLang="zh-CN" sz="2800" b="0" i="1" dirty="0" smtClean="0">
                            <a:latin typeface="Cambria Math" panose="02040503050406030204" pitchFamily="18" charset="0"/>
                          </a:rPr>
                          <m:t>𝑗</m:t>
                        </m:r>
                        <m:r>
                          <a:rPr lang="en-US" altLang="zh-CN" sz="2800" b="0" i="1" dirty="0" smtClean="0">
                            <a:latin typeface="Cambria Math" panose="02040503050406030204" pitchFamily="18" charset="0"/>
                          </a:rPr>
                          <m:t>=</m:t>
                        </m:r>
                        <m:r>
                          <a:rPr lang="en-US" altLang="zh-CN" sz="2800" b="0" i="1" dirty="0" smtClean="0">
                            <a:latin typeface="Cambria Math" panose="02040503050406030204" pitchFamily="18" charset="0"/>
                          </a:rPr>
                          <m:t>0</m:t>
                        </m:r>
                      </m:e>
                    </m:d>
                  </m:oMath>
                </a14:m>
                <a:endParaRPr lang="en-US" altLang="zh-CN" sz="2800" i="1" dirty="0"/>
              </a:p>
              <a:p>
                <a:pPr lvl="1"/>
                <a:r>
                  <a:rPr lang="en-US" altLang="zh-CN" sz="2800" dirty="0"/>
                  <a:t>Compute larger </a:t>
                </a:r>
                <a14:m>
                  <m:oMath xmlns:m="http://schemas.openxmlformats.org/officeDocument/2006/math">
                    <m:r>
                      <a:rPr lang="en-US" altLang="zh-CN" sz="2800" i="1" dirty="0">
                        <a:latin typeface="Cambria Math" panose="02040503050406030204" pitchFamily="18" charset="0"/>
                      </a:rPr>
                      <m:t>𝐷</m:t>
                    </m:r>
                    <m:r>
                      <a:rPr lang="en-US" altLang="zh-CN" sz="2800" b="0" i="1" dirty="0" smtClean="0">
                        <a:latin typeface="Cambria Math" panose="02040503050406030204" pitchFamily="18" charset="0"/>
                      </a:rPr>
                      <m:t>[</m:t>
                    </m:r>
                    <m:r>
                      <a:rPr lang="en-US" altLang="zh-CN" sz="2800" i="1" dirty="0">
                        <a:latin typeface="Cambria Math" panose="02040503050406030204" pitchFamily="18" charset="0"/>
                      </a:rPr>
                      <m:t>𝑖</m:t>
                    </m:r>
                    <m:r>
                      <a:rPr lang="en-US" altLang="zh-CN" sz="2800" i="1" dirty="0">
                        <a:latin typeface="Cambria Math" panose="02040503050406030204" pitchFamily="18" charset="0"/>
                      </a:rPr>
                      <m:t>,</m:t>
                    </m:r>
                    <m:r>
                      <a:rPr lang="en-US" altLang="zh-CN" sz="2800" i="1" dirty="0">
                        <a:latin typeface="Cambria Math" panose="02040503050406030204" pitchFamily="18" charset="0"/>
                      </a:rPr>
                      <m:t>𝑗</m:t>
                    </m:r>
                    <m:r>
                      <a:rPr lang="en-US" altLang="zh-CN" sz="2800" b="0" i="1" dirty="0" smtClean="0">
                        <a:latin typeface="Cambria Math" panose="02040503050406030204" pitchFamily="18" charset="0"/>
                      </a:rPr>
                      <m:t>]</m:t>
                    </m:r>
                  </m:oMath>
                </a14:m>
                <a:r>
                  <a:rPr lang="en-US" altLang="zh-CN" sz="2800" dirty="0"/>
                  <a:t> based on previously computed entries</a:t>
                </a:r>
                <a:endParaRPr lang="en-US" altLang="zh-CN" sz="2800" dirty="0"/>
              </a:p>
              <a:p>
                <a:pPr lvl="2"/>
                <a14:m>
                  <m:oMath xmlns:m="http://schemas.openxmlformats.org/officeDocument/2006/math">
                    <m:r>
                      <a:rPr lang="en-US" altLang="zh-CN" sz="2400" i="1" dirty="0" smtClean="0">
                        <a:latin typeface="Cambria Math" panose="02040503050406030204" pitchFamily="18" charset="0"/>
                      </a:rPr>
                      <m:t>𝐷</m:t>
                    </m:r>
                    <m:r>
                      <a:rPr lang="en-US" altLang="zh-CN" sz="2400" b="0" i="1" dirty="0" smtClean="0">
                        <a:latin typeface="Cambria Math" panose="02040503050406030204" pitchFamily="18" charset="0"/>
                      </a:rPr>
                      <m:t>[</m:t>
                    </m:r>
                    <m:r>
                      <a:rPr lang="en-US" altLang="zh-CN" sz="2400" i="1" dirty="0">
                        <a:latin typeface="Cambria Math" panose="02040503050406030204" pitchFamily="18" charset="0"/>
                      </a:rPr>
                      <m:t>𝑖</m:t>
                    </m:r>
                    <m:r>
                      <a:rPr lang="en-US" altLang="zh-CN" sz="2400" i="1" dirty="0">
                        <a:latin typeface="Cambria Math" panose="02040503050406030204" pitchFamily="18" charset="0"/>
                      </a:rPr>
                      <m:t>,</m:t>
                    </m:r>
                    <m:r>
                      <a:rPr lang="en-US" altLang="zh-CN" sz="2400" i="1" dirty="0">
                        <a:latin typeface="Cambria Math" panose="02040503050406030204" pitchFamily="18" charset="0"/>
                      </a:rPr>
                      <m:t>𝑗</m:t>
                    </m:r>
                    <m:r>
                      <a:rPr lang="en-US" altLang="zh-CN" sz="2400" b="0" i="1" dirty="0" smtClean="0">
                        <a:latin typeface="Cambria Math" panose="02040503050406030204" pitchFamily="18" charset="0"/>
                      </a:rPr>
                      <m:t>]</m:t>
                    </m:r>
                    <m:r>
                      <a:rPr lang="en-US" altLang="zh-CN" sz="2400" i="1" dirty="0" smtClean="0">
                        <a:latin typeface="Cambria Math" panose="02040503050406030204" pitchFamily="18" charset="0"/>
                      </a:rPr>
                      <m:t> </m:t>
                    </m:r>
                  </m:oMath>
                </a14:m>
                <a:r>
                  <a:rPr lang="en-US" altLang="zh-CN" sz="2400" dirty="0"/>
                  <a:t> for all </a:t>
                </a:r>
                <a14:m>
                  <m:oMath xmlns:m="http://schemas.openxmlformats.org/officeDocument/2006/math">
                    <m:r>
                      <a:rPr lang="en-US" altLang="zh-CN" sz="2400" i="1" dirty="0" smtClean="0">
                        <a:latin typeface="Cambria Math" panose="02040503050406030204" pitchFamily="18" charset="0"/>
                      </a:rPr>
                      <m:t>𝑖</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2</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𝑛</m:t>
                    </m:r>
                  </m:oMath>
                </a14:m>
                <a:r>
                  <a:rPr lang="en-US" altLang="zh-CN" sz="2400" dirty="0"/>
                  <a:t>  and</a:t>
                </a:r>
                <a:r>
                  <a:rPr lang="en-US" altLang="zh-CN" sz="2400" i="1" dirty="0"/>
                  <a:t> </a:t>
                </a:r>
                <a14:m>
                  <m:oMath xmlns:m="http://schemas.openxmlformats.org/officeDocument/2006/math">
                    <m:r>
                      <a:rPr lang="en-US" altLang="zh-CN" sz="2400" i="1" dirty="0" smtClean="0">
                        <a:latin typeface="Cambria Math" panose="02040503050406030204" pitchFamily="18" charset="0"/>
                      </a:rPr>
                      <m:t>𝑗</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1</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2</m:t>
                    </m:r>
                    <m:r>
                      <a:rPr lang="en-US" altLang="zh-CN" sz="2400" b="0" i="1" dirty="0" smtClean="0">
                        <a:latin typeface="Cambria Math" panose="02040503050406030204" pitchFamily="18" charset="0"/>
                      </a:rPr>
                      <m:t>,…,</m:t>
                    </m:r>
                    <m:r>
                      <a:rPr lang="en-US" altLang="zh-CN" sz="2400" b="0" i="1" dirty="0" smtClean="0">
                        <a:latin typeface="Cambria Math" panose="02040503050406030204" pitchFamily="18" charset="0"/>
                      </a:rPr>
                      <m:t>𝑚</m:t>
                    </m:r>
                  </m:oMath>
                </a14:m>
                <a:endParaRPr lang="en-US" altLang="zh-CN" sz="2400"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479426" y="1334587"/>
                <a:ext cx="10648358" cy="4492776"/>
              </a:xfrm>
              <a:blipFill rotWithShape="1">
                <a:blip r:embed="rId1"/>
                <a:stretch>
                  <a:fillRect t="-10" b="13"/>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MED (Levenshtein)</a:t>
            </a:r>
            <a:endParaRPr lang="zh-CN" altLang="en-US" dirty="0"/>
          </a:p>
        </p:txBody>
      </p:sp>
      <mc:AlternateContent xmlns:mc="http://schemas.openxmlformats.org/markup-compatibility/2006">
        <mc:Choice xmlns:a14="http://schemas.microsoft.com/office/drawing/2010/main" Requires="a14">
          <p:sp>
            <p:nvSpPr>
              <p:cNvPr id="3" name="内容占位符 2"/>
              <p:cNvSpPr>
                <a:spLocks noGrp="1"/>
              </p:cNvSpPr>
              <p:nvPr>
                <p:ph idx="1"/>
              </p:nvPr>
            </p:nvSpPr>
            <p:spPr>
              <a:xfrm>
                <a:off x="479425" y="1077147"/>
                <a:ext cx="7982650" cy="5675312"/>
              </a:xfrm>
            </p:spPr>
            <p:txBody>
              <a:bodyPr lIns="90000">
                <a:noAutofit/>
              </a:bodyPr>
              <a:lstStyle/>
              <a:p>
                <a:r>
                  <a:rPr lang="en-US" altLang="zh-CN" b="1" dirty="0"/>
                  <a:t>Initialization</a:t>
                </a:r>
                <a:endParaRPr lang="en-US" altLang="zh-CN" b="1" dirty="0"/>
              </a:p>
              <a:p>
                <a:pPr lvl="1"/>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𝑗</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endParaRPr lang="en-US" altLang="zh-CN" b="0" dirty="0"/>
              </a:p>
              <a:p>
                <a:pPr lvl="1">
                  <a:spcAft>
                    <a:spcPts val="600"/>
                  </a:spcAft>
                </a:pPr>
                <a14:m>
                  <m:oMath xmlns:m="http://schemas.openxmlformats.org/officeDocument/2006/math">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r>
                      <a:rPr lang="en-US" altLang="zh-CN" b="0" i="1" smtClean="0">
                        <a:latin typeface="Cambria Math" panose="02040503050406030204" pitchFamily="18" charset="0"/>
                      </a:rPr>
                      <m:t>=</m:t>
                    </m:r>
                    <m:r>
                      <a:rPr lang="en-US" altLang="zh-CN" b="0" i="1" smtClean="0">
                        <a:latin typeface="Cambria Math" panose="02040503050406030204" pitchFamily="18" charset="0"/>
                      </a:rPr>
                      <m:t>𝑖</m:t>
                    </m:r>
                    <m:r>
                      <a:rPr lang="en-US" altLang="zh-CN" b="0" i="1" smtClean="0">
                        <a:latin typeface="Cambria Math" panose="02040503050406030204" pitchFamily="18" charset="0"/>
                      </a:rPr>
                      <m:t>, </m:t>
                    </m:r>
                    <m:r>
                      <m:rPr>
                        <m:sty m:val="p"/>
                      </m:rPr>
                      <a:rPr lang="en-US" altLang="zh-CN" b="0" i="0" smtClean="0">
                        <a:latin typeface="Cambria Math" panose="02040503050406030204" pitchFamily="18" charset="0"/>
                      </a:rPr>
                      <m:t>for</m:t>
                    </m:r>
                    <m:r>
                      <a:rPr lang="en-US" altLang="zh-CN" b="0" i="1" smtClean="0">
                        <a:latin typeface="Cambria Math" panose="02040503050406030204" pitchFamily="18" charset="0"/>
                      </a:rPr>
                      <m:t> </m:t>
                    </m:r>
                    <m:r>
                      <a:rPr lang="en-US" altLang="zh-CN" b="0" i="1" smtClean="0">
                        <a:latin typeface="Cambria Math" panose="02040503050406030204" pitchFamily="18" charset="0"/>
                      </a:rPr>
                      <m:t>𝑗</m:t>
                    </m:r>
                    <m:r>
                      <a:rPr lang="en-US" altLang="zh-CN" b="0" i="1" smtClean="0">
                        <a:latin typeface="Cambria Math" panose="02040503050406030204" pitchFamily="18" charset="0"/>
                      </a:rPr>
                      <m:t>=</m:t>
                    </m:r>
                    <m:r>
                      <a:rPr lang="en-US" altLang="zh-CN" b="0" i="1" smtClean="0">
                        <a:latin typeface="Cambria Math" panose="02040503050406030204" pitchFamily="18" charset="0"/>
                      </a:rPr>
                      <m:t>0</m:t>
                    </m:r>
                  </m:oMath>
                </a14:m>
                <a:endParaRPr lang="en-US" altLang="zh-CN" dirty="0"/>
              </a:p>
              <a:p>
                <a:pPr algn="just"/>
                <a:r>
                  <a:rPr lang="en-US" altLang="zh-CN" b="1" dirty="0"/>
                  <a:t>Recurrence Relation</a:t>
                </a:r>
                <a:endParaRPr lang="en-US" altLang="zh-CN" b="1" dirty="0"/>
              </a:p>
              <a:p>
                <a:pPr marL="457200" lvl="1" indent="0" algn="just">
                  <a:spcAft>
                    <a:spcPts val="600"/>
                  </a:spcAft>
                  <a:buNone/>
                </a:pPr>
                <a:r>
                  <a:rPr lang="en-US" altLang="zh-CN" i="1" dirty="0"/>
                  <a:t>For each </a:t>
                </a:r>
                <a14:m>
                  <m:oMath xmlns:m="http://schemas.openxmlformats.org/officeDocument/2006/math">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1</m:t>
                    </m:r>
                    <m:r>
                      <a:rPr lang="en-US" altLang="zh-CN" b="0" i="1" smtClean="0">
                        <a:latin typeface="Cambria Math" panose="02040503050406030204" pitchFamily="18" charset="0"/>
                      </a:rPr>
                      <m:t>,</m:t>
                    </m:r>
                    <m:r>
                      <a:rPr lang="en-US" altLang="zh-CN" b="0" i="1" smtClean="0">
                        <a:latin typeface="Cambria Math" panose="02040503050406030204" pitchFamily="18" charset="0"/>
                      </a:rPr>
                      <m:t>2</m:t>
                    </m:r>
                    <m:r>
                      <a:rPr lang="en-US" altLang="zh-CN" b="0" i="1" smtClean="0">
                        <a:latin typeface="Cambria Math" panose="02040503050406030204" pitchFamily="18" charset="0"/>
                      </a:rPr>
                      <m:t>,…,</m:t>
                    </m:r>
                    <m:r>
                      <a:rPr lang="en-US" altLang="zh-CN" b="0" i="1" smtClean="0">
                        <a:latin typeface="Cambria Math" panose="02040503050406030204" pitchFamily="18" charset="0"/>
                      </a:rPr>
                      <m:t>𝑛</m:t>
                    </m:r>
                  </m:oMath>
                </a14:m>
                <a:endParaRPr lang="en-US" altLang="zh-CN" i="1" dirty="0"/>
              </a:p>
              <a:p>
                <a:pPr marL="914400" lvl="2" indent="0" algn="just">
                  <a:spcAft>
                    <a:spcPts val="600"/>
                  </a:spcAft>
                  <a:buNone/>
                </a:pPr>
                <a:r>
                  <a:rPr lang="en-US" altLang="zh-CN" sz="2400" i="1" dirty="0"/>
                  <a:t>For each </a:t>
                </a:r>
                <a14:m>
                  <m:oMath xmlns:m="http://schemas.openxmlformats.org/officeDocument/2006/math">
                    <m:r>
                      <a:rPr lang="en-US" altLang="zh-CN" sz="2400" b="0" i="1" smtClean="0">
                        <a:latin typeface="Cambria Math" panose="02040503050406030204" pitchFamily="18" charset="0"/>
                      </a:rPr>
                      <m:t>𝑗</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1</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oMath>
                </a14:m>
                <a:endParaRPr lang="en-US" altLang="zh-CN" sz="2400" i="1" dirty="0"/>
              </a:p>
              <a:p>
                <a:pPr marL="1371600" lvl="3" indent="0" algn="just">
                  <a:spcAft>
                    <a:spcPts val="600"/>
                  </a:spcAft>
                  <a:buNone/>
                </a:pPr>
                <a14:m>
                  <m:oMathPara xmlns:m="http://schemas.openxmlformats.org/officeDocument/2006/math">
                    <m:oMathParaPr>
                      <m:jc m:val="left"/>
                    </m:oMathParaPr>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𝑗</m:t>
                          </m:r>
                        </m:e>
                      </m:d>
                      <m:r>
                        <a:rPr lang="en-US" altLang="zh-CN" sz="2400" b="0" i="1" smtClean="0">
                          <a:latin typeface="Cambria Math" panose="02040503050406030204" pitchFamily="18" charset="0"/>
                        </a:rPr>
                        <m:t>=</m:t>
                      </m:r>
                      <m:func>
                        <m:funcPr>
                          <m:ctrlPr>
                            <a:rPr lang="en-US" altLang="zh-CN" sz="2400" b="0" i="1" smtClean="0">
                              <a:latin typeface="Cambria Math" panose="02040503050406030204" pitchFamily="18" charset="0"/>
                            </a:rPr>
                          </m:ctrlPr>
                        </m:funcPr>
                        <m:fName>
                          <m:r>
                            <m:rPr>
                              <m:sty m:val="p"/>
                            </m:rPr>
                            <a:rPr lang="en-US" altLang="zh-CN" sz="2400" b="0" i="0" smtClean="0">
                              <a:latin typeface="Cambria Math" panose="02040503050406030204" pitchFamily="18" charset="0"/>
                            </a:rPr>
                            <m:t>min</m:t>
                          </m:r>
                        </m:fName>
                        <m:e>
                          <m:d>
                            <m:dPr>
                              <m:begChr m:val="{"/>
                              <m:endChr m:val=""/>
                              <m:ctrlPr>
                                <a:rPr lang="en-US" altLang="zh-CN" sz="2400" i="1">
                                  <a:latin typeface="Cambria Math" panose="02040503050406030204" pitchFamily="18" charset="0"/>
                                </a:rPr>
                              </m:ctrlPr>
                            </m:dPr>
                            <m:e>
                              <m:eqArr>
                                <m:eqArrPr>
                                  <m:ctrlPr>
                                    <a:rPr lang="en-US" altLang="zh-CN" sz="2400" i="1">
                                      <a:latin typeface="Cambria Math" panose="02040503050406030204" pitchFamily="18" charset="0"/>
                                    </a:rPr>
                                  </m:ctrlPr>
                                </m:eqArrPr>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𝑗</m:t>
                                      </m:r>
                                    </m:e>
                                  </m:d>
                                  <m:r>
                                    <a:rPr lang="en-US" altLang="zh-CN" sz="2400" i="1">
                                      <a:latin typeface="Cambria Math" panose="02040503050406030204" pitchFamily="18" charset="0"/>
                                    </a:rPr>
                                    <m:t>+</m:t>
                                  </m:r>
                                  <m:r>
                                    <m:rPr>
                                      <m:sty m:val="p"/>
                                    </m:rPr>
                                    <a:rPr lang="en-US" altLang="zh-CN" sz="2400" i="0" smtClean="0">
                                      <a:solidFill>
                                        <a:srgbClr val="FF0000"/>
                                      </a:solidFill>
                                      <a:latin typeface="Cambria Math" panose="02040503050406030204" pitchFamily="18" charset="0"/>
                                    </a:rPr>
                                    <m:t>Del</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e>
                                  </m:d>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68B7"/>
                                      </a:solidFill>
                                      <a:latin typeface="Cambria Math" panose="02040503050406030204" pitchFamily="18" charset="0"/>
                                    </a:rPr>
                                    <m:t>Ins</m:t>
                                  </m:r>
                                  <m:r>
                                    <a:rPr lang="en-US" altLang="zh-CN" sz="2400" i="1">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r>
                                    <a:rPr lang="en-US" altLang="zh-CN" sz="2400" i="1">
                                      <a:latin typeface="Cambria Math" panose="02040503050406030204" pitchFamily="18" charset="0"/>
                                    </a:rPr>
                                    <m:t>)</m:t>
                                  </m:r>
                                </m:e>
                                <m:e>
                                  <m:r>
                                    <a:rPr lang="en-US" altLang="zh-CN" sz="2400" i="1">
                                      <a:latin typeface="Cambria Math" panose="02040503050406030204" pitchFamily="18" charset="0"/>
                                    </a:rPr>
                                    <m:t>𝐷</m:t>
                                  </m:r>
                                  <m:d>
                                    <m:dPr>
                                      <m:begChr m:val="["/>
                                      <m:endChr m:val="]"/>
                                      <m:ctrlPr>
                                        <a:rPr lang="en-US" altLang="zh-CN" sz="2400" i="1">
                                          <a:latin typeface="Cambria Math" panose="02040503050406030204" pitchFamily="18" charset="0"/>
                                        </a:rPr>
                                      </m:ctrlPr>
                                    </m:dPr>
                                    <m:e>
                                      <m:r>
                                        <a:rPr lang="en-US" altLang="zh-CN" sz="2400" i="1">
                                          <a:latin typeface="Cambria Math" panose="02040503050406030204" pitchFamily="18" charset="0"/>
                                        </a:rPr>
                                        <m:t>𝑖</m:t>
                                      </m:r>
                                      <m:r>
                                        <a:rPr lang="en-US" altLang="zh-CN" sz="2400" i="1">
                                          <a:latin typeface="Cambria Math" panose="02040503050406030204" pitchFamily="18" charset="0"/>
                                        </a:rPr>
                                        <m:t>−</m:t>
                                      </m:r>
                                      <m:r>
                                        <a:rPr lang="en-US" altLang="zh-CN" sz="2400" i="1">
                                          <a:latin typeface="Cambria Math" panose="02040503050406030204" pitchFamily="18" charset="0"/>
                                        </a:rPr>
                                        <m:t>1</m:t>
                                      </m:r>
                                      <m:r>
                                        <a:rPr lang="en-US" altLang="zh-CN" sz="2400" i="1">
                                          <a:latin typeface="Cambria Math" panose="02040503050406030204" pitchFamily="18" charset="0"/>
                                        </a:rPr>
                                        <m:t>,</m:t>
                                      </m:r>
                                      <m:r>
                                        <a:rPr lang="en-US" altLang="zh-CN" sz="2400" i="1">
                                          <a:latin typeface="Cambria Math" panose="02040503050406030204" pitchFamily="18" charset="0"/>
                                        </a:rPr>
                                        <m:t>𝑗</m:t>
                                      </m:r>
                                      <m:r>
                                        <a:rPr lang="en-US" altLang="zh-CN" sz="2400" i="1">
                                          <a:latin typeface="Cambria Math" panose="02040503050406030204" pitchFamily="18" charset="0"/>
                                        </a:rPr>
                                        <m:t>−</m:t>
                                      </m:r>
                                      <m:r>
                                        <a:rPr lang="en-US" altLang="zh-CN" sz="2400" i="1">
                                          <a:latin typeface="Cambria Math" panose="02040503050406030204" pitchFamily="18" charset="0"/>
                                        </a:rPr>
                                        <m:t>1</m:t>
                                      </m:r>
                                    </m:e>
                                  </m:d>
                                  <m:r>
                                    <a:rPr lang="en-US" altLang="zh-CN" sz="2400" i="1">
                                      <a:latin typeface="Cambria Math" panose="02040503050406030204" pitchFamily="18" charset="0"/>
                                    </a:rPr>
                                    <m:t>+</m:t>
                                  </m:r>
                                  <m:r>
                                    <m:rPr>
                                      <m:sty m:val="p"/>
                                    </m:rPr>
                                    <a:rPr lang="en-US" altLang="zh-CN" sz="2400" i="0" smtClean="0">
                                      <a:solidFill>
                                        <a:srgbClr val="00B050"/>
                                      </a:solidFill>
                                      <a:latin typeface="Cambria Math" panose="02040503050406030204" pitchFamily="18" charset="0"/>
                                    </a:rPr>
                                    <m:t>Sub</m:t>
                                  </m:r>
                                  <m:d>
                                    <m:dPr>
                                      <m:ctrlPr>
                                        <a:rPr lang="en-US" altLang="zh-CN" sz="2400" i="1">
                                          <a:latin typeface="Cambria Math" panose="02040503050406030204" pitchFamily="18" charset="0"/>
                                        </a:rPr>
                                      </m:ctrlPr>
                                    </m:dPr>
                                    <m:e>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𝑥</m:t>
                                          </m:r>
                                        </m:e>
                                        <m:sub>
                                          <m:r>
                                            <a:rPr lang="en-US" altLang="zh-CN" sz="2400" i="1">
                                              <a:latin typeface="Cambria Math" panose="02040503050406030204" pitchFamily="18" charset="0"/>
                                            </a:rPr>
                                            <m:t>𝑖</m:t>
                                          </m:r>
                                        </m:sub>
                                      </m:sSub>
                                      <m:r>
                                        <a:rPr lang="en-US" altLang="zh-CN" sz="2400" b="0" i="1" smtClean="0">
                                          <a:latin typeface="Cambria Math" panose="02040503050406030204" pitchFamily="18" charset="0"/>
                                        </a:rPr>
                                        <m:t>,</m:t>
                                      </m:r>
                                      <m:sSub>
                                        <m:sSubPr>
                                          <m:ctrlPr>
                                            <a:rPr lang="en-US" altLang="zh-CN" sz="2400" i="1">
                                              <a:latin typeface="Cambria Math" panose="02040503050406030204" pitchFamily="18" charset="0"/>
                                            </a:rPr>
                                          </m:ctrlPr>
                                        </m:sSubPr>
                                        <m:e>
                                          <m:r>
                                            <a:rPr lang="en-US" altLang="zh-CN" sz="2400" i="1">
                                              <a:latin typeface="Cambria Math" panose="02040503050406030204" pitchFamily="18" charset="0"/>
                                            </a:rPr>
                                            <m:t>𝑦</m:t>
                                          </m:r>
                                        </m:e>
                                        <m:sub>
                                          <m:r>
                                            <a:rPr lang="en-US" altLang="zh-CN" sz="2400" i="1">
                                              <a:latin typeface="Cambria Math" panose="02040503050406030204" pitchFamily="18" charset="0"/>
                                            </a:rPr>
                                            <m:t>𝑖</m:t>
                                          </m:r>
                                        </m:sub>
                                      </m:sSub>
                                    </m:e>
                                  </m:d>
                                </m:e>
                              </m:eqArr>
                              <m:r>
                                <a:rPr lang="en-US" altLang="zh-CN" sz="2400" i="1">
                                  <a:latin typeface="Cambria Math" panose="02040503050406030204" pitchFamily="18" charset="0"/>
                                </a:rPr>
                                <m:t> </m:t>
                              </m:r>
                            </m:e>
                          </m:d>
                        </m:e>
                      </m:func>
                    </m:oMath>
                  </m:oMathPara>
                </a14:m>
                <a:endParaRPr lang="en-US" altLang="zh-CN" i="1" dirty="0"/>
              </a:p>
              <a:p>
                <a:pPr marL="457200" lvl="1" indent="0" algn="just">
                  <a:spcAft>
                    <a:spcPts val="600"/>
                  </a:spcAft>
                  <a:buNone/>
                </a:pPr>
                <a:r>
                  <a:rPr lang="en-US" altLang="zh-CN" dirty="0"/>
                  <a:t>Termination</a:t>
                </a:r>
                <a:r>
                  <a:rPr lang="en-US" altLang="zh-CN" i="1" dirty="0"/>
                  <a:t> </a:t>
                </a:r>
                <a:r>
                  <a:rPr lang="en-US" altLang="zh-CN" dirty="0"/>
                  <a:t>return </a:t>
                </a:r>
                <a14:m>
                  <m:oMath xmlns:m="http://schemas.openxmlformats.org/officeDocument/2006/math">
                    <m:r>
                      <a:rPr lang="en-US" altLang="zh-CN" sz="2400" b="0" i="1" smtClean="0">
                        <a:latin typeface="Cambria Math" panose="02040503050406030204" pitchFamily="18" charset="0"/>
                      </a:rPr>
                      <m:t>𝐷</m:t>
                    </m:r>
                    <m:d>
                      <m:dPr>
                        <m:begChr m:val="["/>
                        <m:endChr m:val="]"/>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𝑛</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𝑚</m:t>
                        </m:r>
                      </m:e>
                    </m:d>
                  </m:oMath>
                </a14:m>
                <a:r>
                  <a:rPr lang="en-US" altLang="zh-CN" dirty="0"/>
                  <a:t> as MED</a:t>
                </a:r>
                <a:endParaRPr lang="en-US" altLang="zh-CN" dirty="0"/>
              </a:p>
            </p:txBody>
          </p:sp>
        </mc:Choice>
        <mc:Fallback>
          <p:sp>
            <p:nvSpPr>
              <p:cNvPr id="3" name="内容占位符 2"/>
              <p:cNvSpPr>
                <a:spLocks noRot="1" noChangeAspect="1" noMove="1" noResize="1" noEditPoints="1" noAdjustHandles="1" noChangeArrowheads="1" noChangeShapeType="1" noTextEdit="1"/>
              </p:cNvSpPr>
              <p:nvPr>
                <p:ph idx="1"/>
              </p:nvPr>
            </p:nvSpPr>
            <p:spPr>
              <a:xfrm>
                <a:off x="479425" y="1077147"/>
                <a:ext cx="7982650" cy="5675312"/>
              </a:xfrm>
              <a:blipFill rotWithShape="1">
                <a:blip r:embed="rId1"/>
                <a:stretch>
                  <a:fillRect t="-3" r="1" b="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内容占位符 2"/>
              <p:cNvSpPr txBox="1"/>
              <p:nvPr/>
            </p:nvSpPr>
            <p:spPr>
              <a:xfrm>
                <a:off x="7415939" y="2096762"/>
                <a:ext cx="4606602" cy="2921416"/>
              </a:xfrm>
              <a:prstGeom prst="rect">
                <a:avLst/>
              </a:prstGeom>
            </p:spPr>
            <p:txBody>
              <a:bodyPr vert="horz" lIns="90000" tIns="45720" rIns="91440" bIns="45720" rtlCol="0">
                <a:noAutofit/>
              </a:bodyPr>
              <a:lstStyle>
                <a:lvl1pPr marL="228600" indent="-228600" algn="l" defTabSz="914400" rtl="0" eaLnBrk="1" latinLnBrk="0" hangingPunct="1">
                  <a:lnSpc>
                    <a:spcPct val="100000"/>
                  </a:lnSpc>
                  <a:spcBef>
                    <a:spcPts val="1000"/>
                  </a:spcBef>
                  <a:spcAft>
                    <a:spcPts val="1800"/>
                  </a:spcAft>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00000"/>
                  </a:lnSpc>
                  <a:spcBef>
                    <a:spcPts val="500"/>
                  </a:spcBef>
                  <a:spcAft>
                    <a:spcPts val="1800"/>
                  </a:spcAft>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00000"/>
                  </a:lnSpc>
                  <a:spcBef>
                    <a:spcPts val="500"/>
                  </a:spcBef>
                  <a:spcAft>
                    <a:spcPts val="1800"/>
                  </a:spcAft>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00000"/>
                  </a:lnSpc>
                  <a:spcBef>
                    <a:spcPts val="500"/>
                  </a:spcBef>
                  <a:spcAft>
                    <a:spcPts val="1800"/>
                  </a:spcAft>
                  <a:buFont typeface="Arial" panose="020B0604020202020204" pitchFamily="34" charset="0"/>
                  <a:buChar char="•"/>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altLang="zh-CN" b="1" dirty="0"/>
                  <a:t>Levenshtein Distance</a:t>
                </a:r>
                <a:endParaRPr lang="en-US" altLang="zh-CN" b="1" dirty="0"/>
              </a:p>
              <a:p>
                <a:pPr lvl="1"/>
                <a14:m>
                  <m:oMath xmlns:m="http://schemas.openxmlformats.org/officeDocument/2006/math">
                    <m:r>
                      <m:rPr>
                        <m:sty m:val="p"/>
                      </m:rPr>
                      <a:rPr lang="en-US" altLang="zh-CN" b="0" i="0" smtClean="0">
                        <a:solidFill>
                          <a:srgbClr val="FF0000"/>
                        </a:solidFill>
                        <a:latin typeface="Cambria Math" panose="02040503050406030204" pitchFamily="18" charset="0"/>
                      </a:rPr>
                      <m:t>Del</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endParaRPr lang="en-US" altLang="zh-CN" b="0" dirty="0"/>
              </a:p>
              <a:p>
                <a:pPr lvl="1"/>
                <a14:m>
                  <m:oMath xmlns:m="http://schemas.openxmlformats.org/officeDocument/2006/math">
                    <m:r>
                      <m:rPr>
                        <m:sty m:val="p"/>
                      </m:rPr>
                      <a:rPr lang="en-US" altLang="zh-CN" b="0" i="0" smtClean="0">
                        <a:solidFill>
                          <a:srgbClr val="0068B7"/>
                        </a:solidFill>
                        <a:latin typeface="Cambria Math" panose="02040503050406030204" pitchFamily="18" charset="0"/>
                      </a:rPr>
                      <m:t>Ins</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1</m:t>
                    </m:r>
                  </m:oMath>
                </a14:m>
                <a:endParaRPr lang="en-US" altLang="zh-CN" dirty="0"/>
              </a:p>
              <a:p>
                <a:pPr lvl="1"/>
                <a14:m>
                  <m:oMath xmlns:m="http://schemas.openxmlformats.org/officeDocument/2006/math">
                    <m:r>
                      <m:rPr>
                        <m:sty m:val="p"/>
                      </m:rPr>
                      <a:rPr lang="en-US" altLang="zh-CN" b="0" i="0" smtClean="0">
                        <a:solidFill>
                          <a:srgbClr val="00B050"/>
                        </a:solidFill>
                        <a:latin typeface="Cambria Math" panose="02040503050406030204" pitchFamily="18" charset="0"/>
                      </a:rPr>
                      <m:t>Sub</m:t>
                    </m:r>
                    <m:d>
                      <m:dPr>
                        <m:ctrlPr>
                          <a:rPr lang="en-US" altLang="zh-CN" b="0" i="1" smtClean="0">
                            <a:latin typeface="Cambria Math" panose="02040503050406030204" pitchFamily="18" charset="0"/>
                          </a:rPr>
                        </m:ctrlPr>
                      </m:dPr>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d>
                    <m:r>
                      <a:rPr lang="en-US" altLang="zh-CN" b="0" i="1" smtClean="0">
                        <a:latin typeface="Cambria Math" panose="02040503050406030204" pitchFamily="18" charset="0"/>
                      </a:rPr>
                      <m:t>=</m:t>
                    </m:r>
                    <m:d>
                      <m:dPr>
                        <m:begChr m:val="{"/>
                        <m:endChr m:val=""/>
                        <m:ctrlPr>
                          <a:rPr lang="en-US" altLang="zh-CN" b="0" i="1" dirty="0" smtClean="0">
                            <a:latin typeface="Cambria Math" panose="02040503050406030204" pitchFamily="18" charset="0"/>
                          </a:rPr>
                        </m:ctrlPr>
                      </m:dPr>
                      <m:e>
                        <m:eqArr>
                          <m:eqArrPr>
                            <m:ctrlPr>
                              <a:rPr lang="en-US" altLang="zh-CN" b="0" i="1" smtClean="0">
                                <a:latin typeface="Cambria Math" panose="02040503050406030204" pitchFamily="18" charset="0"/>
                              </a:rPr>
                            </m:ctrlPr>
                          </m:eqArrPr>
                          <m:e>
                            <m:r>
                              <a:rPr lang="en-US" altLang="zh-CN" b="0" i="1" smtClean="0">
                                <a:latin typeface="Cambria Math" panose="02040503050406030204" pitchFamily="18" charset="0"/>
                              </a:rPr>
                              <m:t>2</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
                            <m:r>
                              <a:rPr lang="en-US" altLang="zh-CN" b="0" i="1" smtClean="0">
                                <a:latin typeface="Cambria Math" panose="02040503050406030204" pitchFamily="18" charset="0"/>
                              </a:rPr>
                              <m:t>0</m:t>
                            </m:r>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𝑥</m:t>
                                </m:r>
                              </m:e>
                              <m:sub>
                                <m:r>
                                  <a:rPr lang="en-US" altLang="zh-CN" b="0" i="1" smtClean="0">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𝑦</m:t>
                                </m:r>
                              </m:e>
                              <m:sub>
                                <m:r>
                                  <a:rPr lang="en-US" altLang="zh-CN" b="0" i="1" smtClean="0">
                                    <a:latin typeface="Cambria Math" panose="02040503050406030204" pitchFamily="18" charset="0"/>
                                  </a:rPr>
                                  <m:t>𝑖</m:t>
                                </m:r>
                              </m:sub>
                            </m:sSub>
                          </m:e>
                        </m:eqArr>
                      </m:e>
                    </m:d>
                  </m:oMath>
                </a14:m>
                <a:endParaRPr lang="en-US" altLang="zh-CN" dirty="0"/>
              </a:p>
            </p:txBody>
          </p:sp>
        </mc:Choice>
        <mc:Fallback>
          <p:sp>
            <p:nvSpPr>
              <p:cNvPr id="9" name="内容占位符 2"/>
              <p:cNvSpPr txBox="1">
                <a:spLocks noRot="1" noChangeAspect="1" noMove="1" noResize="1" noEditPoints="1" noAdjustHandles="1" noChangeArrowheads="1" noChangeShapeType="1" noTextEdit="1"/>
              </p:cNvSpPr>
              <p:nvPr/>
            </p:nvSpPr>
            <p:spPr>
              <a:xfrm>
                <a:off x="7415939" y="2096762"/>
                <a:ext cx="4606602" cy="2921416"/>
              </a:xfrm>
              <a:prstGeom prst="rect">
                <a:avLst/>
              </a:prstGeom>
              <a:blipFill rotWithShape="1">
                <a:blip r:embed="rId2"/>
                <a:stretch>
                  <a:fillRect l="-9" t="-21" r="2" b="14"/>
                </a:stretch>
              </a:blipFill>
            </p:spPr>
            <p:txBody>
              <a:bodyPr/>
              <a:lstStyle/>
              <a:p>
                <a:r>
                  <a:rPr lang="zh-CN" altLang="en-US">
                    <a:noFill/>
                  </a:rPr>
                  <a:t> </a:t>
                </a:r>
              </a:p>
            </p:txBody>
          </p:sp>
        </mc:Fallback>
      </mc:AlternateContent>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MED Table: Initialization</a:t>
            </a:r>
            <a:endParaRPr lang="zh-CN" altLang="en-US" dirty="0"/>
          </a:p>
        </p:txBody>
      </p:sp>
      <p:graphicFrame>
        <p:nvGraphicFramePr>
          <p:cNvPr id="6" name="Group 2"/>
          <p:cNvGraphicFramePr>
            <a:graphicFrameLocks noGrp="1"/>
          </p:cNvGraphicFramePr>
          <p:nvPr>
            <p:ph idx="1"/>
          </p:nvPr>
        </p:nvGraphicFramePr>
        <p:xfrm>
          <a:off x="3285641" y="958066"/>
          <a:ext cx="6313251" cy="5488315"/>
        </p:xfrm>
        <a:graphic>
          <a:graphicData uri="http://schemas.openxmlformats.org/drawingml/2006/table">
            <a:tbl>
              <a:tblPr/>
              <a:tblGrid>
                <a:gridCol w="573801"/>
                <a:gridCol w="573800"/>
                <a:gridCol w="573801"/>
                <a:gridCol w="573800"/>
                <a:gridCol w="573801"/>
                <a:gridCol w="575246"/>
                <a:gridCol w="573800"/>
                <a:gridCol w="573801"/>
                <a:gridCol w="573800"/>
                <a:gridCol w="573801"/>
                <a:gridCol w="573800"/>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rPr>
                        <a:t>0</a:t>
                      </a: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3" name="TextBox 2"/>
              <p:cNvSpPr txBox="1"/>
              <p:nvPr/>
            </p:nvSpPr>
            <p:spPr>
              <a:xfrm>
                <a:off x="2199057" y="5472532"/>
                <a:ext cx="78810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en-US" sz="2400" dirty="0"/>
              </a:p>
            </p:txBody>
          </p:sp>
        </mc:Choice>
        <mc:Fallback>
          <p:sp>
            <p:nvSpPr>
              <p:cNvPr id="3" name="TextBox 2"/>
              <p:cNvSpPr txBox="1">
                <a:spLocks noRot="1" noChangeAspect="1" noMove="1" noResize="1" noEditPoints="1" noAdjustHandles="1" noChangeArrowheads="1" noChangeShapeType="1" noTextEdit="1"/>
              </p:cNvSpPr>
              <p:nvPr/>
            </p:nvSpPr>
            <p:spPr>
              <a:xfrm>
                <a:off x="2199057" y="5472532"/>
                <a:ext cx="788101" cy="369332"/>
              </a:xfrm>
              <a:prstGeom prst="rect">
                <a:avLst/>
              </a:prstGeom>
              <a:blipFill rotWithShape="1">
                <a:blip r:embed="rId1"/>
                <a:stretch>
                  <a:fillRect l="-7" t="-28" r="-952" b="1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3828082" y="6460964"/>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3828082" y="6460964"/>
                <a:ext cx="782137" cy="369332"/>
              </a:xfrm>
              <a:prstGeom prst="rect">
                <a:avLst/>
              </a:prstGeom>
              <a:blipFill rotWithShape="1">
                <a:blip r:embed="rId2"/>
                <a:stretch>
                  <a:fillRect l="-39" t="-128" r="-2096" b="64"/>
                </a:stretch>
              </a:blipFill>
            </p:spPr>
            <p:txBody>
              <a:bodyPr/>
              <a:lstStyle/>
              <a:p>
                <a:r>
                  <a:rPr lang="zh-CN" altLang="en-US">
                    <a:noFill/>
                  </a:rPr>
                  <a:t> </a:t>
                </a:r>
              </a:p>
            </p:txBody>
          </p:sp>
        </mc:Fallback>
      </mc:AlternateContent>
      <p:sp>
        <p:nvSpPr>
          <p:cNvPr id="10" name="灯片编号占位符 9"/>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p:cNvGraphicFramePr>
            <a:graphicFrameLocks noGrp="1"/>
          </p:cNvGraphicFramePr>
          <p:nvPr>
            <p:ph idx="1"/>
          </p:nvPr>
        </p:nvGraphicFramePr>
        <p:xfrm>
          <a:off x="1518834" y="958066"/>
          <a:ext cx="6313251" cy="5488315"/>
        </p:xfrm>
        <a:graphic>
          <a:graphicData uri="http://schemas.openxmlformats.org/drawingml/2006/table">
            <a:tbl>
              <a:tblPr/>
              <a:tblGrid>
                <a:gridCol w="573801"/>
                <a:gridCol w="573800"/>
                <a:gridCol w="573801"/>
                <a:gridCol w="573800"/>
                <a:gridCol w="573801"/>
                <a:gridCol w="575246"/>
                <a:gridCol w="573800"/>
                <a:gridCol w="573801"/>
                <a:gridCol w="573800"/>
                <a:gridCol w="573801"/>
                <a:gridCol w="573800"/>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rPr>
                        <a:t>0</a:t>
                      </a: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3" name="TextBox 2"/>
              <p:cNvSpPr txBox="1"/>
              <p:nvPr/>
            </p:nvSpPr>
            <p:spPr>
              <a:xfrm>
                <a:off x="530036" y="5037716"/>
                <a:ext cx="78810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i="1" dirty="0"/>
              </a:p>
            </p:txBody>
          </p:sp>
        </mc:Choice>
        <mc:Fallback>
          <p:sp>
            <p:nvSpPr>
              <p:cNvPr id="3" name="TextBox 2"/>
              <p:cNvSpPr txBox="1">
                <a:spLocks noRot="1" noChangeAspect="1" noMove="1" noResize="1" noEditPoints="1" noAdjustHandles="1" noChangeArrowheads="1" noChangeShapeType="1" noTextEdit="1"/>
              </p:cNvSpPr>
              <p:nvPr/>
            </p:nvSpPr>
            <p:spPr>
              <a:xfrm>
                <a:off x="530036" y="5037716"/>
                <a:ext cx="788101" cy="369332"/>
              </a:xfrm>
              <a:prstGeom prst="rect">
                <a:avLst/>
              </a:prstGeom>
              <a:blipFill rotWithShape="1">
                <a:blip r:embed="rId1"/>
                <a:stretch>
                  <a:fillRect l="-57" t="-71" r="-902"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1926192" y="6476463"/>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1926192" y="6476463"/>
                <a:ext cx="782137" cy="369332"/>
              </a:xfrm>
              <a:prstGeom prst="rect">
                <a:avLst/>
              </a:prstGeom>
              <a:blipFill rotWithShape="1">
                <a:blip r:embed="rId2"/>
                <a:stretch>
                  <a:fillRect l="-30" t="-27" r="-2104" b="134"/>
                </a:stretch>
              </a:blipFill>
            </p:spPr>
            <p:txBody>
              <a:bodyPr/>
              <a:lstStyle/>
              <a:p>
                <a:r>
                  <a:rPr lang="zh-CN" altLang="en-US">
                    <a:noFill/>
                  </a:rPr>
                  <a:t> </a:t>
                </a:r>
              </a:p>
            </p:txBody>
          </p:sp>
        </mc:Fallback>
      </mc:AlternateContent>
      <p:sp>
        <p:nvSpPr>
          <p:cNvPr id="9" name="TextBox 8"/>
          <p:cNvSpPr txBox="1"/>
          <p:nvPr/>
        </p:nvSpPr>
        <p:spPr>
          <a:xfrm>
            <a:off x="2708329" y="4960772"/>
            <a:ext cx="499820" cy="523220"/>
          </a:xfrm>
          <a:prstGeom prst="rect">
            <a:avLst/>
          </a:prstGeom>
          <a:noFill/>
        </p:spPr>
        <p:txBody>
          <a:bodyPr wrap="square">
            <a:spAutoFit/>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p:txBody>
      </p:sp>
      <mc:AlternateContent xmlns:mc="http://schemas.openxmlformats.org/markup-compatibility/2006">
        <mc:Choice xmlns:a14="http://schemas.microsoft.com/office/drawing/2010/main" Requires="a14">
          <p:sp>
            <p:nvSpPr>
              <p:cNvPr id="12" name="TextBox 11"/>
              <p:cNvSpPr txBox="1"/>
              <p:nvPr/>
            </p:nvSpPr>
            <p:spPr>
              <a:xfrm>
                <a:off x="7817602" y="1820940"/>
                <a:ext cx="4374396" cy="97661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1</m:t>
                                      </m:r>
                                      <m:r>
                                        <a:rPr lang="en-US" altLang="zh-CN" sz="1800" i="1">
                                          <a:latin typeface="Cambria Math" panose="02040503050406030204" pitchFamily="18" charset="0"/>
                                        </a:rPr>
                                        <m:t>,</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1</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US" dirty="0"/>
              </a:p>
            </p:txBody>
          </p:sp>
        </mc:Choice>
        <mc:Fallback>
          <p:sp>
            <p:nvSpPr>
              <p:cNvPr id="12" name="TextBox 11"/>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rotWithShape="1">
                <a:blip r:embed="rId3"/>
                <a:stretch>
                  <a:fillRect l="-3" t="-40" r="14" b="39"/>
                </a:stretch>
              </a:blipFill>
            </p:spPr>
            <p:txBody>
              <a:bodyPr/>
              <a:lstStyle/>
              <a:p>
                <a:r>
                  <a:rPr lang="zh-CN" altLang="en-US">
                    <a:noFill/>
                  </a:rPr>
                  <a:t> </a:t>
                </a:r>
              </a:p>
            </p:txBody>
          </p:sp>
        </mc:Fallback>
      </mc:AlternateContent>
      <p:sp>
        <p:nvSpPr>
          <p:cNvPr id="11" name="灯片编号占位符 10"/>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p:cNvGraphicFramePr>
            <a:graphicFrameLocks noGrp="1"/>
          </p:cNvGraphicFramePr>
          <p:nvPr>
            <p:ph idx="1"/>
          </p:nvPr>
        </p:nvGraphicFramePr>
        <p:xfrm>
          <a:off x="1468223" y="972151"/>
          <a:ext cx="6313251" cy="5488315"/>
        </p:xfrm>
        <a:graphic>
          <a:graphicData uri="http://schemas.openxmlformats.org/drawingml/2006/table">
            <a:tbl>
              <a:tblPr/>
              <a:tblGrid>
                <a:gridCol w="573801"/>
                <a:gridCol w="573800"/>
                <a:gridCol w="573801"/>
                <a:gridCol w="573800"/>
                <a:gridCol w="573801"/>
                <a:gridCol w="575246"/>
                <a:gridCol w="573800"/>
                <a:gridCol w="573801"/>
                <a:gridCol w="573800"/>
                <a:gridCol w="573801"/>
                <a:gridCol w="573800"/>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rPr>
                        <a:t>0</a:t>
                      </a: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3" name="TextBox 2"/>
              <p:cNvSpPr txBox="1"/>
              <p:nvPr/>
            </p:nvSpPr>
            <p:spPr>
              <a:xfrm>
                <a:off x="479425" y="5051801"/>
                <a:ext cx="788101"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i="1" dirty="0"/>
              </a:p>
            </p:txBody>
          </p:sp>
        </mc:Choice>
        <mc:Fallback>
          <p:sp>
            <p:nvSpPr>
              <p:cNvPr id="3" name="TextBox 2"/>
              <p:cNvSpPr txBox="1">
                <a:spLocks noRot="1" noChangeAspect="1" noMove="1" noResize="1" noEditPoints="1" noAdjustHandles="1" noChangeArrowheads="1" noChangeShapeType="1" noTextEdit="1"/>
              </p:cNvSpPr>
              <p:nvPr/>
            </p:nvSpPr>
            <p:spPr>
              <a:xfrm>
                <a:off x="479425" y="5051801"/>
                <a:ext cx="788101" cy="369332"/>
              </a:xfrm>
              <a:prstGeom prst="rect">
                <a:avLst/>
              </a:prstGeom>
              <a:blipFill rotWithShape="1">
                <a:blip r:embed="rId1"/>
                <a:stretch>
                  <a:fillRect t="-102" r="-959"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2516559" y="6460466"/>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2516559" y="6460466"/>
                <a:ext cx="782137" cy="369332"/>
              </a:xfrm>
              <a:prstGeom prst="rect">
                <a:avLst/>
              </a:prstGeom>
              <a:blipFill rotWithShape="1">
                <a:blip r:embed="rId2"/>
                <a:stretch>
                  <a:fillRect l="-7" t="-165" r="-2127" b="101"/>
                </a:stretch>
              </a:blipFill>
            </p:spPr>
            <p:txBody>
              <a:bodyPr/>
              <a:lstStyle/>
              <a:p>
                <a:r>
                  <a:rPr lang="zh-CN" altLang="en-US">
                    <a:noFill/>
                  </a:rPr>
                  <a:t> </a:t>
                </a:r>
              </a:p>
            </p:txBody>
          </p:sp>
        </mc:Fallback>
      </mc:AlternateContent>
      <p:sp>
        <p:nvSpPr>
          <p:cNvPr id="5" name="TextBox 4"/>
          <p:cNvSpPr txBox="1"/>
          <p:nvPr/>
        </p:nvSpPr>
        <p:spPr>
          <a:xfrm>
            <a:off x="10120393" y="3254644"/>
            <a:ext cx="1794658" cy="461665"/>
          </a:xfrm>
          <a:prstGeom prst="rect">
            <a:avLst/>
          </a:prstGeom>
          <a:noFill/>
        </p:spPr>
        <p:txBody>
          <a:bodyPr wrap="none" rtlCol="0">
            <a:spAutoFit/>
          </a:bodyPr>
          <a:lstStyle/>
          <a:p>
            <a:r>
              <a:rPr lang="en-US" sz="2400" dirty="0"/>
              <a:t>Substitution</a:t>
            </a:r>
            <a:endParaRPr lang="en-US" sz="2400" dirty="0"/>
          </a:p>
        </p:txBody>
      </p:sp>
      <mc:AlternateContent xmlns:mc="http://schemas.openxmlformats.org/markup-compatibility/2006">
        <mc:Choice xmlns:a14="http://schemas.microsoft.com/office/drawing/2010/main" Requires="a14">
          <p:sp>
            <p:nvSpPr>
              <p:cNvPr id="10" name="TextBox 9"/>
              <p:cNvSpPr txBox="1"/>
              <p:nvPr/>
            </p:nvSpPr>
            <p:spPr>
              <a:xfrm>
                <a:off x="7817602" y="1820940"/>
                <a:ext cx="4374396" cy="97661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1</m:t>
                                      </m:r>
                                      <m:r>
                                        <a:rPr lang="en-US" altLang="zh-CN" sz="1800" i="1">
                                          <a:latin typeface="Cambria Math" panose="02040503050406030204" pitchFamily="18" charset="0"/>
                                        </a:rPr>
                                        <m:t>,</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1</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rotWithShape="1">
                <a:blip r:embed="rId3"/>
                <a:stretch>
                  <a:fillRect l="-3" t="-40" r="14" b="39"/>
                </a:stretch>
              </a:blipFill>
            </p:spPr>
            <p:txBody>
              <a:bodyPr/>
              <a:lstStyle/>
              <a:p>
                <a:r>
                  <a:rPr lang="zh-CN" altLang="en-US">
                    <a:noFill/>
                  </a:rPr>
                  <a:t> </a:t>
                </a:r>
              </a:p>
            </p:txBody>
          </p:sp>
        </mc:Fallback>
      </mc:AlternateContent>
      <p:sp>
        <p:nvSpPr>
          <p:cNvPr id="12" name="灯片编号占位符 11"/>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p:cNvGraphicFramePr>
            <a:graphicFrameLocks noGrp="1"/>
          </p:cNvGraphicFramePr>
          <p:nvPr>
            <p:ph idx="1"/>
          </p:nvPr>
        </p:nvGraphicFramePr>
        <p:xfrm>
          <a:off x="1394977" y="1020059"/>
          <a:ext cx="6313251" cy="5488315"/>
        </p:xfrm>
        <a:graphic>
          <a:graphicData uri="http://schemas.openxmlformats.org/drawingml/2006/table">
            <a:tbl>
              <a:tblPr/>
              <a:tblGrid>
                <a:gridCol w="573801"/>
                <a:gridCol w="573800"/>
                <a:gridCol w="573801"/>
                <a:gridCol w="573800"/>
                <a:gridCol w="573801"/>
                <a:gridCol w="575246"/>
                <a:gridCol w="573800"/>
                <a:gridCol w="573801"/>
                <a:gridCol w="573800"/>
                <a:gridCol w="573801"/>
                <a:gridCol w="573800"/>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rPr>
                        <a:t>0</a:t>
                      </a: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3" name="TextBox 2"/>
              <p:cNvSpPr txBox="1"/>
              <p:nvPr/>
            </p:nvSpPr>
            <p:spPr>
              <a:xfrm>
                <a:off x="479425" y="3593636"/>
                <a:ext cx="7738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4</m:t>
                      </m:r>
                    </m:oMath>
                  </m:oMathPara>
                </a14:m>
                <a:endParaRPr lang="en-US" sz="2400" i="1" dirty="0"/>
              </a:p>
            </p:txBody>
          </p:sp>
        </mc:Choice>
        <mc:Fallback>
          <p:sp>
            <p:nvSpPr>
              <p:cNvPr id="3" name="TextBox 2"/>
              <p:cNvSpPr txBox="1">
                <a:spLocks noRot="1" noChangeAspect="1" noMove="1" noResize="1" noEditPoints="1" noAdjustHandles="1" noChangeArrowheads="1" noChangeShapeType="1" noTextEdit="1"/>
              </p:cNvSpPr>
              <p:nvPr/>
            </p:nvSpPr>
            <p:spPr>
              <a:xfrm>
                <a:off x="479425" y="3593636"/>
                <a:ext cx="773802" cy="369332"/>
              </a:xfrm>
              <a:prstGeom prst="rect">
                <a:avLst/>
              </a:prstGeom>
              <a:blipFill rotWithShape="1">
                <a:blip r:embed="rId1"/>
                <a:stretch>
                  <a:fillRect t="-46" r="-1839" b="15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2443313" y="6508374"/>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2443313" y="6508374"/>
                <a:ext cx="782137" cy="369332"/>
              </a:xfrm>
              <a:prstGeom prst="rect">
                <a:avLst/>
              </a:prstGeom>
              <a:blipFill rotWithShape="1">
                <a:blip r:embed="rId2"/>
                <a:stretch>
                  <a:fillRect l="-60" t="-70" r="-2074" b="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 name="TextBox 8"/>
              <p:cNvSpPr txBox="1"/>
              <p:nvPr/>
            </p:nvSpPr>
            <p:spPr>
              <a:xfrm>
                <a:off x="7817602" y="1820940"/>
                <a:ext cx="4374396" cy="97661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1</m:t>
                                      </m:r>
                                      <m:r>
                                        <a:rPr lang="en-US" altLang="zh-CN" sz="1800" i="1">
                                          <a:latin typeface="Cambria Math" panose="02040503050406030204" pitchFamily="18" charset="0"/>
                                        </a:rPr>
                                        <m:t>,</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1</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US" dirty="0"/>
              </a:p>
            </p:txBody>
          </p:sp>
        </mc:Choice>
        <mc:Fallback>
          <p:sp>
            <p:nvSpPr>
              <p:cNvPr id="9" name="TextBox 8"/>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rotWithShape="1">
                <a:blip r:embed="rId3"/>
                <a:stretch>
                  <a:fillRect l="-3" t="-40" r="14" b="39"/>
                </a:stretch>
              </a:blipFill>
            </p:spPr>
            <p:txBody>
              <a:bodyPr/>
              <a:lstStyle/>
              <a:p>
                <a:r>
                  <a:rPr lang="zh-CN" altLang="en-US">
                    <a:noFill/>
                  </a:rPr>
                  <a:t> </a:t>
                </a:r>
              </a:p>
            </p:txBody>
          </p:sp>
        </mc:Fallback>
      </mc:AlternateContent>
      <p:sp>
        <p:nvSpPr>
          <p:cNvPr id="11" name="灯片编号占位符 10"/>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MED Table: Second column</a:t>
            </a:r>
            <a:endParaRPr lang="zh-CN" altLang="en-US" dirty="0"/>
          </a:p>
        </p:txBody>
      </p:sp>
      <p:graphicFrame>
        <p:nvGraphicFramePr>
          <p:cNvPr id="6" name="Group 2"/>
          <p:cNvGraphicFramePr>
            <a:graphicFrameLocks noGrp="1"/>
          </p:cNvGraphicFramePr>
          <p:nvPr>
            <p:ph idx="1"/>
          </p:nvPr>
        </p:nvGraphicFramePr>
        <p:xfrm>
          <a:off x="1394977" y="958066"/>
          <a:ext cx="6313251" cy="5488315"/>
        </p:xfrm>
        <a:graphic>
          <a:graphicData uri="http://schemas.openxmlformats.org/drawingml/2006/table">
            <a:tbl>
              <a:tblPr/>
              <a:tblGrid>
                <a:gridCol w="573801"/>
                <a:gridCol w="573800"/>
                <a:gridCol w="573801"/>
                <a:gridCol w="573800"/>
                <a:gridCol w="573801"/>
                <a:gridCol w="575246"/>
                <a:gridCol w="573800"/>
                <a:gridCol w="573801"/>
                <a:gridCol w="573800"/>
                <a:gridCol w="573801"/>
                <a:gridCol w="573800"/>
              </a:tblGrid>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53531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rPr>
                        <a:t>0</a:t>
                      </a:r>
                      <a:endParaRPr kumimoji="0" lang="en-US" sz="2800" b="1" i="0" u="none" strike="noStrike" cap="none" normalizeH="0" baseline="0">
                        <a:ln>
                          <a:noFill/>
                        </a:ln>
                        <a:solidFill>
                          <a:schemeClr val="accent2"/>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37532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3" name="TextBox 2"/>
              <p:cNvSpPr txBox="1"/>
              <p:nvPr/>
            </p:nvSpPr>
            <p:spPr>
              <a:xfrm>
                <a:off x="479425" y="3531643"/>
                <a:ext cx="7738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4</m:t>
                      </m:r>
                    </m:oMath>
                  </m:oMathPara>
                </a14:m>
                <a:endParaRPr lang="en-US" sz="2400" i="1" dirty="0"/>
              </a:p>
            </p:txBody>
          </p:sp>
        </mc:Choice>
        <mc:Fallback>
          <p:sp>
            <p:nvSpPr>
              <p:cNvPr id="3" name="TextBox 2"/>
              <p:cNvSpPr txBox="1">
                <a:spLocks noRot="1" noChangeAspect="1" noMove="1" noResize="1" noEditPoints="1" noAdjustHandles="1" noChangeArrowheads="1" noChangeShapeType="1" noTextEdit="1"/>
              </p:cNvSpPr>
              <p:nvPr/>
            </p:nvSpPr>
            <p:spPr>
              <a:xfrm>
                <a:off x="479425" y="3531643"/>
                <a:ext cx="773802" cy="369332"/>
              </a:xfrm>
              <a:prstGeom prst="rect">
                <a:avLst/>
              </a:prstGeom>
              <a:blipFill rotWithShape="1">
                <a:blip r:embed="rId1"/>
                <a:stretch>
                  <a:fillRect t="-110" r="-1839" b="46"/>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TextBox 7"/>
              <p:cNvSpPr txBox="1"/>
              <p:nvPr/>
            </p:nvSpPr>
            <p:spPr>
              <a:xfrm>
                <a:off x="2443313" y="6446381"/>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dirty="0"/>
              </a:p>
            </p:txBody>
          </p:sp>
        </mc:Choice>
        <mc:Fallback>
          <p:sp>
            <p:nvSpPr>
              <p:cNvPr id="8" name="TextBox 7"/>
              <p:cNvSpPr txBox="1">
                <a:spLocks noRot="1" noChangeAspect="1" noMove="1" noResize="1" noEditPoints="1" noAdjustHandles="1" noChangeArrowheads="1" noChangeShapeType="1" noTextEdit="1"/>
              </p:cNvSpPr>
              <p:nvPr/>
            </p:nvSpPr>
            <p:spPr>
              <a:xfrm>
                <a:off x="2443313" y="6446381"/>
                <a:ext cx="782137" cy="369332"/>
              </a:xfrm>
              <a:prstGeom prst="rect">
                <a:avLst/>
              </a:prstGeom>
              <a:blipFill rotWithShape="1">
                <a:blip r:embed="rId2"/>
                <a:stretch>
                  <a:fillRect l="-60" t="-134" r="-2074" b="70"/>
                </a:stretch>
              </a:blipFill>
            </p:spPr>
            <p:txBody>
              <a:bodyPr/>
              <a:lstStyle/>
              <a:p>
                <a:r>
                  <a:rPr lang="zh-CN" altLang="en-US">
                    <a:noFill/>
                  </a:rPr>
                  <a:t> </a:t>
                </a:r>
              </a:p>
            </p:txBody>
          </p:sp>
        </mc:Fallback>
      </mc:AlternateContent>
      <p:sp>
        <p:nvSpPr>
          <p:cNvPr id="9" name="TextBox 8"/>
          <p:cNvSpPr txBox="1"/>
          <p:nvPr/>
        </p:nvSpPr>
        <p:spPr>
          <a:xfrm>
            <a:off x="10120393" y="3254644"/>
            <a:ext cx="1707519" cy="461665"/>
          </a:xfrm>
          <a:prstGeom prst="rect">
            <a:avLst/>
          </a:prstGeom>
          <a:noFill/>
        </p:spPr>
        <p:txBody>
          <a:bodyPr wrap="none" rtlCol="0">
            <a:spAutoFit/>
          </a:bodyPr>
          <a:lstStyle/>
          <a:p>
            <a:r>
              <a:rPr lang="en-US" sz="2400" dirty="0"/>
              <a:t>Unchanged</a:t>
            </a:r>
            <a:endParaRPr lang="en-US" sz="2400" dirty="0"/>
          </a:p>
        </p:txBody>
      </p:sp>
      <mc:AlternateContent xmlns:mc="http://schemas.openxmlformats.org/markup-compatibility/2006">
        <mc:Choice xmlns:a14="http://schemas.microsoft.com/office/drawing/2010/main" Requires="a14">
          <p:sp>
            <p:nvSpPr>
              <p:cNvPr id="10" name="TextBox 9"/>
              <p:cNvSpPr txBox="1"/>
              <p:nvPr/>
            </p:nvSpPr>
            <p:spPr>
              <a:xfrm>
                <a:off x="7817602" y="1820940"/>
                <a:ext cx="4374396" cy="976614"/>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en-US" altLang="zh-CN" sz="1800" b="0" i="1" smtClean="0">
                          <a:latin typeface="Cambria Math" panose="02040503050406030204" pitchFamily="18" charset="0"/>
                        </a:rPr>
                        <m:t>𝐷</m:t>
                      </m:r>
                      <m:d>
                        <m:dPr>
                          <m:begChr m:val="["/>
                          <m:endChr m:val="]"/>
                          <m:ctrlPr>
                            <a:rPr lang="en-US" altLang="zh-CN" sz="1800" b="0" i="1" smtClean="0">
                              <a:latin typeface="Cambria Math" panose="02040503050406030204" pitchFamily="18" charset="0"/>
                            </a:rPr>
                          </m:ctrlPr>
                        </m:dPr>
                        <m:e>
                          <m:r>
                            <a:rPr lang="en-US" altLang="zh-CN" sz="1800" b="0" i="1" smtClean="0">
                              <a:latin typeface="Cambria Math" panose="02040503050406030204" pitchFamily="18" charset="0"/>
                            </a:rPr>
                            <m:t>𝑖</m:t>
                          </m:r>
                          <m:r>
                            <a:rPr lang="en-US" altLang="zh-CN" sz="1800" b="0" i="1" smtClean="0">
                              <a:latin typeface="Cambria Math" panose="02040503050406030204" pitchFamily="18" charset="0"/>
                            </a:rPr>
                            <m:t>,</m:t>
                          </m:r>
                          <m:r>
                            <a:rPr lang="en-US" altLang="zh-CN" sz="1800" b="0" i="1" smtClean="0">
                              <a:latin typeface="Cambria Math" panose="02040503050406030204" pitchFamily="18" charset="0"/>
                            </a:rPr>
                            <m:t>𝑗</m:t>
                          </m:r>
                        </m:e>
                      </m:d>
                      <m:r>
                        <a:rPr lang="en-US" altLang="zh-CN" sz="1800" b="0" i="1" smtClean="0">
                          <a:latin typeface="Cambria Math" panose="02040503050406030204" pitchFamily="18" charset="0"/>
                        </a:rPr>
                        <m:t>=</m:t>
                      </m:r>
                      <m:func>
                        <m:funcPr>
                          <m:ctrlPr>
                            <a:rPr lang="en-US" altLang="zh-CN" sz="1800" b="0" i="1" smtClean="0">
                              <a:latin typeface="Cambria Math" panose="02040503050406030204" pitchFamily="18" charset="0"/>
                            </a:rPr>
                          </m:ctrlPr>
                        </m:funcPr>
                        <m:fName>
                          <m:r>
                            <m:rPr>
                              <m:sty m:val="p"/>
                            </m:rPr>
                            <a:rPr lang="en-US" altLang="zh-CN" sz="1800" b="0" i="0" smtClean="0">
                              <a:latin typeface="Cambria Math" panose="02040503050406030204" pitchFamily="18" charset="0"/>
                            </a:rPr>
                            <m:t>min</m:t>
                          </m:r>
                        </m:fName>
                        <m:e>
                          <m:d>
                            <m:dPr>
                              <m:begChr m:val="{"/>
                              <m:endChr m:val=""/>
                              <m:ctrlPr>
                                <a:rPr lang="en-US" altLang="zh-CN" sz="1800" i="1">
                                  <a:latin typeface="Cambria Math" panose="02040503050406030204" pitchFamily="18" charset="0"/>
                                </a:rPr>
                              </m:ctrlPr>
                            </m:dPr>
                            <m:e>
                              <m:eqArr>
                                <m:eqArrPr>
                                  <m:ctrlPr>
                                    <a:rPr lang="en-US" altLang="zh-CN" sz="1800" i="1">
                                      <a:latin typeface="Cambria Math" panose="02040503050406030204" pitchFamily="18" charset="0"/>
                                    </a:rPr>
                                  </m:ctrlPr>
                                </m:eqArrPr>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1</m:t>
                                      </m:r>
                                      <m:r>
                                        <a:rPr lang="en-US" altLang="zh-CN" sz="1800" i="1">
                                          <a:latin typeface="Cambria Math" panose="02040503050406030204" pitchFamily="18" charset="0"/>
                                        </a:rPr>
                                        <m:t>,</m:t>
                                      </m:r>
                                      <m:r>
                                        <a:rPr lang="en-US" altLang="zh-CN" sz="1800" i="1">
                                          <a:latin typeface="Cambria Math" panose="02040503050406030204" pitchFamily="18" charset="0"/>
                                        </a:rPr>
                                        <m:t>𝑗</m:t>
                                      </m:r>
                                    </m:e>
                                  </m:d>
                                  <m:r>
                                    <a:rPr lang="en-US" altLang="zh-CN" sz="1800" i="1">
                                      <a:latin typeface="Cambria Math" panose="02040503050406030204" pitchFamily="18" charset="0"/>
                                    </a:rPr>
                                    <m:t>+</m:t>
                                  </m:r>
                                  <m:r>
                                    <a:rPr lang="en-US" altLang="zh-CN" sz="1800" i="1">
                                      <a:latin typeface="Cambria Math" panose="02040503050406030204" pitchFamily="18" charset="0"/>
                                    </a:rPr>
                                    <m:t>𝐷𝑒𝑙</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e>
                                  </m:d>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𝐼𝑛𝑠</m:t>
                                  </m:r>
                                  <m:r>
                                    <a:rPr lang="en-US" altLang="zh-CN" sz="1800" i="1">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r>
                                    <a:rPr lang="en-US" altLang="zh-CN" sz="1800" i="1">
                                      <a:latin typeface="Cambria Math" panose="02040503050406030204" pitchFamily="18" charset="0"/>
                                    </a:rPr>
                                    <m:t>)</m:t>
                                  </m:r>
                                </m:e>
                                <m:e>
                                  <m:r>
                                    <a:rPr lang="en-US" altLang="zh-CN" sz="1800" i="1">
                                      <a:latin typeface="Cambria Math" panose="02040503050406030204" pitchFamily="18" charset="0"/>
                                    </a:rPr>
                                    <m:t>𝐷</m:t>
                                  </m:r>
                                  <m:d>
                                    <m:dPr>
                                      <m:begChr m:val="["/>
                                      <m:endChr m:val="]"/>
                                      <m:ctrlPr>
                                        <a:rPr lang="en-US" altLang="zh-CN" sz="1800" i="1">
                                          <a:latin typeface="Cambria Math" panose="02040503050406030204" pitchFamily="18" charset="0"/>
                                        </a:rPr>
                                      </m:ctrlPr>
                                    </m:dPr>
                                    <m:e>
                                      <m:r>
                                        <a:rPr lang="en-US" altLang="zh-CN" sz="1800" i="1">
                                          <a:latin typeface="Cambria Math" panose="02040503050406030204" pitchFamily="18" charset="0"/>
                                        </a:rPr>
                                        <m:t>𝑖</m:t>
                                      </m:r>
                                      <m:r>
                                        <a:rPr lang="en-US" altLang="zh-CN" sz="1800" i="1">
                                          <a:latin typeface="Cambria Math" panose="02040503050406030204" pitchFamily="18" charset="0"/>
                                        </a:rPr>
                                        <m:t>−</m:t>
                                      </m:r>
                                      <m:r>
                                        <a:rPr lang="en-US" altLang="zh-CN" sz="1800" i="1">
                                          <a:latin typeface="Cambria Math" panose="02040503050406030204" pitchFamily="18" charset="0"/>
                                        </a:rPr>
                                        <m:t>1</m:t>
                                      </m:r>
                                      <m:r>
                                        <a:rPr lang="en-US" altLang="zh-CN" sz="1800" i="1">
                                          <a:latin typeface="Cambria Math" panose="02040503050406030204" pitchFamily="18" charset="0"/>
                                        </a:rPr>
                                        <m:t>,</m:t>
                                      </m:r>
                                      <m:r>
                                        <a:rPr lang="en-US" altLang="zh-CN" sz="1800" i="1">
                                          <a:latin typeface="Cambria Math" panose="02040503050406030204" pitchFamily="18" charset="0"/>
                                        </a:rPr>
                                        <m:t>𝑗</m:t>
                                      </m:r>
                                      <m:r>
                                        <a:rPr lang="en-US" altLang="zh-CN" sz="1800" i="1">
                                          <a:latin typeface="Cambria Math" panose="02040503050406030204" pitchFamily="18" charset="0"/>
                                        </a:rPr>
                                        <m:t>−</m:t>
                                      </m:r>
                                      <m:r>
                                        <a:rPr lang="en-US" altLang="zh-CN" sz="1800" i="1">
                                          <a:latin typeface="Cambria Math" panose="02040503050406030204" pitchFamily="18" charset="0"/>
                                        </a:rPr>
                                        <m:t>1</m:t>
                                      </m:r>
                                    </m:e>
                                  </m:d>
                                  <m:r>
                                    <a:rPr lang="en-US" altLang="zh-CN" sz="1800" i="1">
                                      <a:latin typeface="Cambria Math" panose="02040503050406030204" pitchFamily="18" charset="0"/>
                                    </a:rPr>
                                    <m:t>+</m:t>
                                  </m:r>
                                  <m:r>
                                    <a:rPr lang="en-US" altLang="zh-CN" sz="1800" i="1">
                                      <a:latin typeface="Cambria Math" panose="02040503050406030204" pitchFamily="18" charset="0"/>
                                    </a:rPr>
                                    <m:t>𝑆𝑢𝑏</m:t>
                                  </m:r>
                                  <m:d>
                                    <m:dPr>
                                      <m:ctrlPr>
                                        <a:rPr lang="en-US" altLang="zh-CN" sz="1800" i="1">
                                          <a:latin typeface="Cambria Math" panose="02040503050406030204" pitchFamily="18" charset="0"/>
                                        </a:rPr>
                                      </m:ctrlPr>
                                    </m:dPr>
                                    <m:e>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𝑥</m:t>
                                          </m:r>
                                        </m:e>
                                        <m:sub>
                                          <m:r>
                                            <a:rPr lang="en-US" altLang="zh-CN" sz="1800" i="1">
                                              <a:latin typeface="Cambria Math" panose="02040503050406030204" pitchFamily="18" charset="0"/>
                                            </a:rPr>
                                            <m:t>𝑖</m:t>
                                          </m:r>
                                        </m:sub>
                                      </m:sSub>
                                      <m:r>
                                        <a:rPr lang="en-US" altLang="zh-CN" sz="1800" b="0" i="1" smtClean="0">
                                          <a:latin typeface="Cambria Math" panose="02040503050406030204" pitchFamily="18" charset="0"/>
                                        </a:rPr>
                                        <m:t>,</m:t>
                                      </m:r>
                                      <m:sSub>
                                        <m:sSubPr>
                                          <m:ctrlPr>
                                            <a:rPr lang="en-US" altLang="zh-CN" sz="1800" i="1">
                                              <a:latin typeface="Cambria Math" panose="02040503050406030204" pitchFamily="18" charset="0"/>
                                            </a:rPr>
                                          </m:ctrlPr>
                                        </m:sSubPr>
                                        <m:e>
                                          <m:r>
                                            <a:rPr lang="en-US" altLang="zh-CN" sz="1800" i="1">
                                              <a:latin typeface="Cambria Math" panose="02040503050406030204" pitchFamily="18" charset="0"/>
                                            </a:rPr>
                                            <m:t>𝑦</m:t>
                                          </m:r>
                                        </m:e>
                                        <m:sub>
                                          <m:r>
                                            <a:rPr lang="en-US" altLang="zh-CN" sz="1800" i="1">
                                              <a:latin typeface="Cambria Math" panose="02040503050406030204" pitchFamily="18" charset="0"/>
                                            </a:rPr>
                                            <m:t>𝑖</m:t>
                                          </m:r>
                                        </m:sub>
                                      </m:sSub>
                                    </m:e>
                                  </m:d>
                                </m:e>
                              </m:eqArr>
                              <m:r>
                                <a:rPr lang="en-US" altLang="zh-CN" sz="1800" i="1">
                                  <a:latin typeface="Cambria Math" panose="02040503050406030204" pitchFamily="18" charset="0"/>
                                </a:rPr>
                                <m:t> </m:t>
                              </m:r>
                            </m:e>
                          </m:d>
                        </m:e>
                      </m:func>
                    </m:oMath>
                  </m:oMathPara>
                </a14:m>
                <a:endParaRPr lang="en-US" dirty="0"/>
              </a:p>
            </p:txBody>
          </p:sp>
        </mc:Choice>
        <mc:Fallback>
          <p:sp>
            <p:nvSpPr>
              <p:cNvPr id="10" name="TextBox 9"/>
              <p:cNvSpPr txBox="1">
                <a:spLocks noRot="1" noChangeAspect="1" noMove="1" noResize="1" noEditPoints="1" noAdjustHandles="1" noChangeArrowheads="1" noChangeShapeType="1" noTextEdit="1"/>
              </p:cNvSpPr>
              <p:nvPr/>
            </p:nvSpPr>
            <p:spPr>
              <a:xfrm>
                <a:off x="7817602" y="1820940"/>
                <a:ext cx="4374396" cy="976614"/>
              </a:xfrm>
              <a:prstGeom prst="rect">
                <a:avLst/>
              </a:prstGeom>
              <a:blipFill rotWithShape="1">
                <a:blip r:embed="rId3"/>
                <a:stretch>
                  <a:fillRect l="-3" t="-40" r="14" b="39"/>
                </a:stretch>
              </a:blipFill>
            </p:spPr>
            <p:txBody>
              <a:bodyPr/>
              <a:lstStyle/>
              <a:p>
                <a:r>
                  <a:rPr lang="zh-CN" altLang="en-US">
                    <a:noFill/>
                  </a:rPr>
                  <a:t> </a:t>
                </a:r>
              </a:p>
            </p:txBody>
          </p:sp>
        </mc:Fallback>
      </mc:AlternateContent>
      <p:sp>
        <p:nvSpPr>
          <p:cNvPr id="12" name="灯片编号占位符 11"/>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Final MED Table</a:t>
            </a:r>
            <a:endParaRPr lang="zh-CN" altLang="en-US" dirty="0"/>
          </a:p>
        </p:txBody>
      </p:sp>
      <p:graphicFrame>
        <p:nvGraphicFramePr>
          <p:cNvPr id="7" name="Group 2"/>
          <p:cNvGraphicFramePr>
            <a:graphicFrameLocks noGrp="1"/>
          </p:cNvGraphicFramePr>
          <p:nvPr/>
        </p:nvGraphicFramePr>
        <p:xfrm>
          <a:off x="2882685" y="1120044"/>
          <a:ext cx="7220646" cy="5448300"/>
        </p:xfrm>
        <a:graphic>
          <a:graphicData uri="http://schemas.openxmlformats.org/drawingml/2006/table">
            <a:tbl>
              <a:tblPr/>
              <a:tblGrid>
                <a:gridCol w="656272"/>
                <a:gridCol w="656272"/>
                <a:gridCol w="656272"/>
                <a:gridCol w="656272"/>
                <a:gridCol w="656272"/>
                <a:gridCol w="657926"/>
                <a:gridCol w="656272"/>
                <a:gridCol w="656272"/>
                <a:gridCol w="656272"/>
                <a:gridCol w="656272"/>
                <a:gridCol w="656272"/>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12</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0</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8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8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NLP</a:t>
            </a:r>
            <a:r>
              <a:rPr lang="zh-CN" altLang="en-US" dirty="0"/>
              <a:t> </a:t>
            </a:r>
            <a:r>
              <a:rPr lang="en-US" altLang="zh-CN" dirty="0"/>
              <a:t>history</a:t>
            </a:r>
            <a:r>
              <a:rPr lang="zh-CN" altLang="en-US" dirty="0"/>
              <a:t> </a:t>
            </a:r>
            <a:r>
              <a:rPr lang="en-US" altLang="zh-CN" dirty="0"/>
              <a:t>(2017-Now)</a:t>
            </a:r>
            <a:r>
              <a:rPr lang="zh-CN" altLang="en-US" dirty="0"/>
              <a:t> </a:t>
            </a:r>
            <a:r>
              <a:rPr lang="en-US" altLang="zh-CN" dirty="0"/>
              <a:t>-</a:t>
            </a:r>
            <a:r>
              <a:rPr lang="zh-CN" altLang="en-US" dirty="0"/>
              <a:t> </a:t>
            </a:r>
            <a:r>
              <a:rPr lang="en-US" altLang="zh-CN" dirty="0"/>
              <a:t>LLMs</a:t>
            </a:r>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pic>
        <p:nvPicPr>
          <p:cNvPr id="11" name="Picture 10"/>
          <p:cNvPicPr>
            <a:picLocks noChangeAspect="1"/>
          </p:cNvPicPr>
          <p:nvPr/>
        </p:nvPicPr>
        <p:blipFill rotWithShape="1">
          <a:blip r:embed="rId1">
            <a:extLst>
              <a:ext uri="{28A0092B-C50C-407E-A947-70E740481C1C}">
                <a14:useLocalDpi xmlns:a14="http://schemas.microsoft.com/office/drawing/2010/main" val="0"/>
              </a:ext>
            </a:extLst>
          </a:blip>
          <a:srcRect t="30818" b="4242"/>
          <a:stretch>
            <a:fillRect/>
          </a:stretch>
        </p:blipFill>
        <p:spPr>
          <a:xfrm>
            <a:off x="567504" y="979319"/>
            <a:ext cx="11056991" cy="3976114"/>
          </a:xfrm>
          <a:prstGeom prst="rect">
            <a:avLst/>
          </a:prstGeom>
        </p:spPr>
      </p:pic>
      <p:sp>
        <p:nvSpPr>
          <p:cNvPr id="13" name="TextBox 12"/>
          <p:cNvSpPr txBox="1"/>
          <p:nvPr/>
        </p:nvSpPr>
        <p:spPr>
          <a:xfrm>
            <a:off x="7694049" y="5083030"/>
            <a:ext cx="3930446" cy="461665"/>
          </a:xfrm>
          <a:prstGeom prst="rect">
            <a:avLst/>
          </a:prstGeom>
          <a:noFill/>
        </p:spPr>
        <p:txBody>
          <a:bodyPr wrap="square">
            <a:spAutoFit/>
          </a:bodyPr>
          <a:lstStyle/>
          <a:p>
            <a:pPr marL="285750" indent="-285750">
              <a:buFont typeface="Arial" panose="020B0604020202020204" pitchFamily="34" charset="0"/>
              <a:buChar char="•"/>
            </a:pPr>
            <a:r>
              <a:rPr lang="en-US" sz="1200" dirty="0"/>
              <a:t> </a:t>
            </a:r>
            <a:r>
              <a:rPr lang="en-US" altLang="zh-CN" sz="1200" dirty="0"/>
              <a:t>By</a:t>
            </a:r>
            <a:r>
              <a:rPr lang="zh-CN" altLang="en-US" sz="1200" dirty="0"/>
              <a:t> </a:t>
            </a:r>
            <a:r>
              <a:rPr lang="en-US" altLang="zh-CN" sz="1200" dirty="0"/>
              <a:t>J</a:t>
            </a:r>
            <a:r>
              <a:rPr lang="en-US" sz="1200" dirty="0"/>
              <a:t>ustin Milner</a:t>
            </a:r>
            <a:r>
              <a:rPr lang="en-US" altLang="zh-CN" sz="1200" dirty="0"/>
              <a:t>,</a:t>
            </a:r>
            <a:r>
              <a:rPr lang="zh-CN" altLang="en-US" sz="1200" dirty="0"/>
              <a:t> </a:t>
            </a:r>
            <a:r>
              <a:rPr lang="en-US" altLang="zh-CN" sz="1200" dirty="0">
                <a:hlinkClick r:id="rId2"/>
              </a:rPr>
              <a:t>https://time.graphics/line/815425</a:t>
            </a:r>
            <a:endParaRPr lang="en-US" altLang="zh-CN" sz="1200" dirty="0"/>
          </a:p>
          <a:p>
            <a:pPr marL="285750" indent="-285750">
              <a:buFont typeface="Arial" panose="020B0604020202020204" pitchFamily="34" charset="0"/>
              <a:buChar char="•"/>
            </a:pPr>
            <a:r>
              <a:rPr lang="en-US" sz="1200" dirty="0">
                <a:hlinkClick r:id="rId3"/>
              </a:rPr>
              <a:t>https://ai.v-gar.de/ml/transformer/timeline/</a:t>
            </a:r>
            <a:r>
              <a:rPr lang="zh-CN" altLang="en-US" sz="1200" dirty="0"/>
              <a:t>  </a:t>
            </a:r>
            <a:endParaRPr lang="en-US" sz="1200" dirty="0"/>
          </a:p>
        </p:txBody>
      </p:sp>
      <p:sp>
        <p:nvSpPr>
          <p:cNvPr id="15" name="TextBox 14"/>
          <p:cNvSpPr txBox="1"/>
          <p:nvPr/>
        </p:nvSpPr>
        <p:spPr>
          <a:xfrm>
            <a:off x="567504" y="5083030"/>
            <a:ext cx="6895180" cy="1569660"/>
          </a:xfrm>
          <a:prstGeom prst="rect">
            <a:avLst/>
          </a:prstGeom>
          <a:noFill/>
        </p:spPr>
        <p:txBody>
          <a:bodyPr wrap="square">
            <a:spAutoFit/>
          </a:bodyPr>
          <a:lstStyle/>
          <a:p>
            <a:pPr marL="285750" indent="-285750">
              <a:buFont typeface="Arial" panose="020B0604020202020204" pitchFamily="34" charset="0"/>
              <a:buChar char="•"/>
            </a:pPr>
            <a:r>
              <a:rPr lang="en-US" altLang="zh-CN" sz="2400" dirty="0"/>
              <a:t>Bert,</a:t>
            </a:r>
            <a:r>
              <a:rPr lang="zh-CN" altLang="en-US" sz="2400" dirty="0"/>
              <a:t> </a:t>
            </a:r>
            <a:r>
              <a:rPr lang="en-US" altLang="zh-CN" sz="2400" dirty="0"/>
              <a:t>ELMo</a:t>
            </a:r>
            <a:endParaRPr lang="en-US" altLang="zh-CN" sz="2400" dirty="0"/>
          </a:p>
          <a:p>
            <a:pPr marL="285750" indent="-285750">
              <a:buFont typeface="Arial" panose="020B0604020202020204" pitchFamily="34" charset="0"/>
              <a:buChar char="•"/>
            </a:pPr>
            <a:r>
              <a:rPr lang="en-US" altLang="zh-CN" sz="2400" dirty="0"/>
              <a:t>GPT-1,2,3</a:t>
            </a:r>
            <a:endParaRPr lang="en-US" altLang="zh-CN" sz="2400" dirty="0"/>
          </a:p>
          <a:p>
            <a:pPr marL="285750" indent="-285750">
              <a:buFont typeface="Arial" panose="020B0604020202020204" pitchFamily="34" charset="0"/>
              <a:buChar char="•"/>
            </a:pPr>
            <a:r>
              <a:rPr lang="en-US" altLang="zh-CN" sz="2400" dirty="0"/>
              <a:t>ChatGPT,</a:t>
            </a:r>
            <a:r>
              <a:rPr lang="zh-CN" altLang="en-US" sz="2400" dirty="0"/>
              <a:t> </a:t>
            </a:r>
            <a:r>
              <a:rPr lang="en-US" altLang="zh-CN" sz="2400" dirty="0"/>
              <a:t>GPT-4:</a:t>
            </a:r>
            <a:r>
              <a:rPr lang="zh-CN" altLang="en-US" sz="2400" dirty="0"/>
              <a:t> </a:t>
            </a:r>
            <a:r>
              <a:rPr lang="en-US" altLang="zh-CN" sz="2400" dirty="0">
                <a:hlinkClick r:id="rId4"/>
              </a:rPr>
              <a:t>https://chat.openai.com/</a:t>
            </a:r>
            <a:r>
              <a:rPr lang="zh-CN" altLang="en-US" sz="2400" dirty="0"/>
              <a:t> </a:t>
            </a:r>
            <a:endParaRPr lang="en-US" altLang="zh-CN" sz="2400" dirty="0"/>
          </a:p>
          <a:p>
            <a:pPr marL="285750" indent="-285750">
              <a:buFont typeface="Arial" panose="020B0604020202020204" pitchFamily="34" charset="0"/>
              <a:buChar char="•"/>
            </a:pPr>
            <a:r>
              <a:rPr lang="en-US" altLang="zh-CN" sz="2400" dirty="0"/>
              <a:t>Sora:</a:t>
            </a:r>
            <a:r>
              <a:rPr lang="zh-CN" altLang="en-US" sz="2400" dirty="0"/>
              <a:t> </a:t>
            </a:r>
            <a:r>
              <a:rPr lang="en-US" sz="2400" dirty="0">
                <a:hlinkClick r:id="rId5"/>
              </a:rPr>
              <a:t>https://openai.com/sora</a:t>
            </a:r>
            <a:r>
              <a:rPr lang="zh-CN" altLang="en-US" sz="2400" dirty="0"/>
              <a:t> </a:t>
            </a:r>
            <a:endParaRPr lang="en-US" sz="2400"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Computing alignments</a:t>
            </a:r>
            <a:endParaRPr lang="zh-CN" altLang="en-US" dirty="0"/>
          </a:p>
        </p:txBody>
      </p:sp>
      <p:sp>
        <p:nvSpPr>
          <p:cNvPr id="3" name="内容占位符 2"/>
          <p:cNvSpPr>
            <a:spLocks noGrp="1"/>
          </p:cNvSpPr>
          <p:nvPr>
            <p:ph idx="1"/>
          </p:nvPr>
        </p:nvSpPr>
        <p:spPr>
          <a:xfrm>
            <a:off x="479425" y="1167204"/>
            <a:ext cx="11388727" cy="5508233"/>
          </a:xfrm>
        </p:spPr>
        <p:txBody>
          <a:bodyPr>
            <a:normAutofit lnSpcReduction="10000"/>
          </a:bodyPr>
          <a:lstStyle/>
          <a:p>
            <a:pPr>
              <a:lnSpc>
                <a:spcPct val="150000"/>
              </a:lnSpc>
            </a:pPr>
            <a:r>
              <a:rPr lang="en-US" altLang="zh-CN" sz="3200" dirty="0"/>
              <a:t>Edit distance is</a:t>
            </a:r>
            <a:r>
              <a:rPr lang="zh-CN" altLang="en-US" sz="3200" dirty="0"/>
              <a:t> </a:t>
            </a:r>
            <a:r>
              <a:rPr lang="en-US" altLang="zh-CN" sz="3200" dirty="0"/>
              <a:t>not sufficient</a:t>
            </a:r>
            <a:endParaRPr lang="en-US" altLang="zh-CN" sz="3200" dirty="0"/>
          </a:p>
          <a:p>
            <a:pPr lvl="1">
              <a:lnSpc>
                <a:spcPct val="150000"/>
              </a:lnSpc>
            </a:pPr>
            <a:r>
              <a:rPr lang="en-US" altLang="zh-CN" dirty="0"/>
              <a:t>Need to </a:t>
            </a:r>
            <a:r>
              <a:rPr lang="en-US" altLang="zh-CN" b="1" dirty="0"/>
              <a:t>align</a:t>
            </a:r>
            <a:r>
              <a:rPr lang="en-US" altLang="zh-CN" dirty="0"/>
              <a:t> each character of the two strings to each other</a:t>
            </a:r>
            <a:endParaRPr lang="en-US" altLang="zh-CN" dirty="0"/>
          </a:p>
          <a:p>
            <a:pPr>
              <a:lnSpc>
                <a:spcPct val="150000"/>
              </a:lnSpc>
            </a:pPr>
            <a:r>
              <a:rPr lang="en-US" altLang="zh-CN" sz="3200" dirty="0"/>
              <a:t>Keep</a:t>
            </a:r>
            <a:r>
              <a:rPr lang="zh-CN" altLang="en-US" sz="3200" dirty="0"/>
              <a:t> </a:t>
            </a:r>
            <a:r>
              <a:rPr lang="en-US" altLang="zh-CN" sz="3200" dirty="0"/>
              <a:t>a “</a:t>
            </a:r>
            <a:r>
              <a:rPr lang="en-US" altLang="zh-CN" sz="3200" dirty="0" err="1"/>
              <a:t>backtrace</a:t>
            </a:r>
            <a:r>
              <a:rPr lang="en-US" altLang="zh-CN" sz="3200" dirty="0"/>
              <a:t>”</a:t>
            </a:r>
            <a:endParaRPr lang="en-US" altLang="zh-CN" sz="3200" dirty="0"/>
          </a:p>
          <a:p>
            <a:pPr lvl="1">
              <a:lnSpc>
                <a:spcPct val="150000"/>
              </a:lnSpc>
            </a:pPr>
            <a:r>
              <a:rPr lang="en-US" altLang="zh-CN" sz="2800" dirty="0"/>
              <a:t>Every time we enter a cell, remember where we came from</a:t>
            </a:r>
            <a:endParaRPr lang="en-US" altLang="zh-CN" sz="2800" dirty="0"/>
          </a:p>
          <a:p>
            <a:pPr>
              <a:lnSpc>
                <a:spcPct val="150000"/>
              </a:lnSpc>
            </a:pPr>
            <a:r>
              <a:rPr lang="en-US" altLang="zh-CN" sz="3200" dirty="0"/>
              <a:t>When we reach the end, </a:t>
            </a:r>
            <a:endParaRPr lang="en-US" altLang="zh-CN" sz="3200" dirty="0"/>
          </a:p>
          <a:p>
            <a:pPr lvl="1">
              <a:lnSpc>
                <a:spcPct val="150000"/>
              </a:lnSpc>
            </a:pPr>
            <a:r>
              <a:rPr lang="en-US" altLang="zh-CN" sz="2800" dirty="0"/>
              <a:t>Trace back the path from the upper right to read off the alignment</a:t>
            </a:r>
            <a:endParaRPr lang="en-US" altLang="zh-CN" sz="2800"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mc:AlternateContent xmlns:mc="http://schemas.openxmlformats.org/markup-compatibility/2006">
        <mc:Choice xmlns:a14="http://schemas.microsoft.com/office/drawing/2010/main" Requires="a14">
          <p:sp>
            <p:nvSpPr>
              <p:cNvPr id="9" name="TextBox 8"/>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endParaRPr lang="en-US" sz="28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p:sp>
            <p:nvSpPr>
              <p:cNvPr id="9" name="TextBox 8"/>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rotWithShape="1">
                <a:blip r:embed="rId1"/>
                <a:stretch>
                  <a:fillRect l="-2" t="-6" r="2" b="4"/>
                </a:stretch>
              </a:blipFill>
            </p:spPr>
            <p:txBody>
              <a:bodyPr/>
              <a:lstStyle/>
              <a:p>
                <a:r>
                  <a:rPr lang="zh-CN" altLang="en-US">
                    <a:noFill/>
                  </a:rPr>
                  <a:t> </a:t>
                </a:r>
              </a:p>
            </p:txBody>
          </p:sp>
        </mc:Fallback>
      </mc:AlternateContent>
      <p:graphicFrame>
        <p:nvGraphicFramePr>
          <p:cNvPr id="13" name="Group 2"/>
          <p:cNvGraphicFramePr>
            <a:graphicFrameLocks noGrp="1"/>
          </p:cNvGraphicFramePr>
          <p:nvPr/>
        </p:nvGraphicFramePr>
        <p:xfrm>
          <a:off x="882381" y="1067656"/>
          <a:ext cx="6443836" cy="5448300"/>
        </p:xfrm>
        <a:graphic>
          <a:graphicData uri="http://schemas.openxmlformats.org/drawingml/2006/table">
            <a:tbl>
              <a:tblPr/>
              <a:tblGrid>
                <a:gridCol w="585669"/>
                <a:gridCol w="585669"/>
                <a:gridCol w="585669"/>
                <a:gridCol w="585669"/>
                <a:gridCol w="585669"/>
                <a:gridCol w="587146"/>
                <a:gridCol w="585669"/>
                <a:gridCol w="585669"/>
                <a:gridCol w="585669"/>
                <a:gridCol w="585669"/>
                <a:gridCol w="585669"/>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15" name="TextBox 14"/>
              <p:cNvSpPr txBox="1"/>
              <p:nvPr/>
            </p:nvSpPr>
            <p:spPr>
              <a:xfrm>
                <a:off x="108578" y="1067656"/>
                <a:ext cx="7738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9</m:t>
                      </m:r>
                    </m:oMath>
                  </m:oMathPara>
                </a14:m>
                <a:endParaRPr lang="en-US" sz="2400" i="1" dirty="0"/>
              </a:p>
            </p:txBody>
          </p:sp>
        </mc:Choice>
        <mc:Fallback>
          <p:sp>
            <p:nvSpPr>
              <p:cNvPr id="15" name="TextBox 14"/>
              <p:cNvSpPr txBox="1">
                <a:spLocks noRot="1" noChangeAspect="1" noMove="1" noResize="1" noEditPoints="1" noAdjustHandles="1" noChangeArrowheads="1" noChangeShapeType="1" noTextEdit="1"/>
              </p:cNvSpPr>
              <p:nvPr/>
            </p:nvSpPr>
            <p:spPr>
              <a:xfrm>
                <a:off x="108578" y="1067656"/>
                <a:ext cx="773802" cy="369332"/>
              </a:xfrm>
              <a:prstGeom prst="rect">
                <a:avLst/>
              </a:prstGeom>
              <a:blipFill rotWithShape="1">
                <a:blip r:embed="rId2"/>
                <a:stretch>
                  <a:fillRect l="-81" t="-60" r="-1758" b="16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6566815" y="6488668"/>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9</m:t>
                      </m:r>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6566815" y="6488668"/>
                <a:ext cx="782137" cy="369332"/>
              </a:xfrm>
              <a:prstGeom prst="rect">
                <a:avLst/>
              </a:prstGeom>
              <a:blipFill rotWithShape="1">
                <a:blip r:embed="rId3"/>
                <a:stretch>
                  <a:fillRect l="-36" t="-64" r="-2098"/>
                </a:stretch>
              </a:blipFill>
            </p:spPr>
            <p:txBody>
              <a:bodyPr/>
              <a:lstStyle/>
              <a:p>
                <a:r>
                  <a:rPr lang="zh-CN" altLang="en-US">
                    <a:noFill/>
                  </a:rPr>
                  <a:t> </a:t>
                </a:r>
              </a:p>
            </p:txBody>
          </p:sp>
        </mc:Fallback>
      </mc:AlternateContent>
      <p:cxnSp>
        <p:nvCxnSpPr>
          <p:cNvPr id="17" name="Straight Arrow Connector 16"/>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p:cNvGraphicFramePr>
            <a:graphicFrameLocks noGrp="1"/>
          </p:cNvGraphicFramePr>
          <p:nvPr/>
        </p:nvGraphicFramePr>
        <p:xfrm>
          <a:off x="882381" y="1067656"/>
          <a:ext cx="6443836" cy="5448300"/>
        </p:xfrm>
        <a:graphic>
          <a:graphicData uri="http://schemas.openxmlformats.org/drawingml/2006/table">
            <a:tbl>
              <a:tblPr/>
              <a:tblGrid>
                <a:gridCol w="585669"/>
                <a:gridCol w="585669"/>
                <a:gridCol w="585669"/>
                <a:gridCol w="585669"/>
                <a:gridCol w="585669"/>
                <a:gridCol w="587146"/>
                <a:gridCol w="585669"/>
                <a:gridCol w="585669"/>
                <a:gridCol w="585669"/>
                <a:gridCol w="585669"/>
                <a:gridCol w="585669"/>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15" name="TextBox 14"/>
              <p:cNvSpPr txBox="1"/>
              <p:nvPr/>
            </p:nvSpPr>
            <p:spPr>
              <a:xfrm>
                <a:off x="85844" y="3085068"/>
                <a:ext cx="7738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5</m:t>
                      </m:r>
                    </m:oMath>
                  </m:oMathPara>
                </a14:m>
                <a:endParaRPr lang="en-US" sz="2400" i="1" dirty="0"/>
              </a:p>
            </p:txBody>
          </p:sp>
        </mc:Choice>
        <mc:Fallback>
          <p:sp>
            <p:nvSpPr>
              <p:cNvPr id="15" name="TextBox 14"/>
              <p:cNvSpPr txBox="1">
                <a:spLocks noRot="1" noChangeAspect="1" noMove="1" noResize="1" noEditPoints="1" noAdjustHandles="1" noChangeArrowheads="1" noChangeShapeType="1" noTextEdit="1"/>
              </p:cNvSpPr>
              <p:nvPr/>
            </p:nvSpPr>
            <p:spPr>
              <a:xfrm>
                <a:off x="85844" y="3085068"/>
                <a:ext cx="773802" cy="369332"/>
              </a:xfrm>
              <a:prstGeom prst="rect">
                <a:avLst/>
              </a:prstGeom>
              <a:blipFill rotWithShape="1">
                <a:blip r:embed="rId1"/>
                <a:stretch>
                  <a:fillRect l="-15" t="-64" r="-1824"/>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4216479" y="6492875"/>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5</m:t>
                      </m:r>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4216479" y="6492875"/>
                <a:ext cx="782137" cy="369332"/>
              </a:xfrm>
              <a:prstGeom prst="rect">
                <a:avLst/>
              </a:prstGeom>
              <a:blipFill rotWithShape="1">
                <a:blip r:embed="rId2"/>
                <a:stretch>
                  <a:fillRect l="-10" r="-2124" b="107"/>
                </a:stretch>
              </a:blipFill>
            </p:spPr>
            <p:txBody>
              <a:bodyPr/>
              <a:lstStyle/>
              <a:p>
                <a:r>
                  <a:rPr lang="zh-CN" altLang="en-US">
                    <a:noFill/>
                  </a:rPr>
                  <a:t> </a:t>
                </a:r>
              </a:p>
            </p:txBody>
          </p:sp>
        </mc:Fallback>
      </mc:AlternateContent>
      <p:cxnSp>
        <p:nvCxnSpPr>
          <p:cNvPr id="10" name="Straight Arrow Connector 9"/>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endParaRPr lang="en-US" sz="28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p:sp>
            <p:nvSpPr>
              <p:cNvPr id="20" name="TextBox 19"/>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rotWithShape="1">
                <a:blip r:embed="rId3"/>
                <a:stretch>
                  <a:fillRect l="-2" t="-6" r="2" b="4"/>
                </a:stretch>
              </a:blipFill>
            </p:spPr>
            <p:txBody>
              <a:bodyPr/>
              <a:lstStyle/>
              <a:p>
                <a:r>
                  <a:rPr lang="zh-CN" altLang="en-US">
                    <a:noFill/>
                  </a:rPr>
                  <a:t> </a:t>
                </a:r>
              </a:p>
            </p:txBody>
          </p:sp>
        </mc:Fallback>
      </mc:AlternateContent>
      <p:cxnSp>
        <p:nvCxnSpPr>
          <p:cNvPr id="21" name="Straight Arrow Connector 20"/>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p:cNvGraphicFramePr>
            <a:graphicFrameLocks noGrp="1"/>
          </p:cNvGraphicFramePr>
          <p:nvPr/>
        </p:nvGraphicFramePr>
        <p:xfrm>
          <a:off x="882381" y="1067656"/>
          <a:ext cx="6443836" cy="5448300"/>
        </p:xfrm>
        <a:graphic>
          <a:graphicData uri="http://schemas.openxmlformats.org/drawingml/2006/table">
            <a:tbl>
              <a:tblPr/>
              <a:tblGrid>
                <a:gridCol w="585669"/>
                <a:gridCol w="585669"/>
                <a:gridCol w="585669"/>
                <a:gridCol w="585669"/>
                <a:gridCol w="585669"/>
                <a:gridCol w="587146"/>
                <a:gridCol w="585669"/>
                <a:gridCol w="585669"/>
                <a:gridCol w="585669"/>
                <a:gridCol w="585669"/>
                <a:gridCol w="585669"/>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B050"/>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B05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B05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15" name="TextBox 14"/>
              <p:cNvSpPr txBox="1"/>
              <p:nvPr/>
            </p:nvSpPr>
            <p:spPr>
              <a:xfrm>
                <a:off x="63839" y="3601839"/>
                <a:ext cx="7738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4</m:t>
                      </m:r>
                    </m:oMath>
                  </m:oMathPara>
                </a14:m>
                <a:endParaRPr lang="en-US" sz="2400" i="1" dirty="0"/>
              </a:p>
            </p:txBody>
          </p:sp>
        </mc:Choice>
        <mc:Fallback>
          <p:sp>
            <p:nvSpPr>
              <p:cNvPr id="15" name="TextBox 14"/>
              <p:cNvSpPr txBox="1">
                <a:spLocks noRot="1" noChangeAspect="1" noMove="1" noResize="1" noEditPoints="1" noAdjustHandles="1" noChangeArrowheads="1" noChangeShapeType="1" noTextEdit="1"/>
              </p:cNvSpPr>
              <p:nvPr/>
            </p:nvSpPr>
            <p:spPr>
              <a:xfrm>
                <a:off x="63839" y="3601839"/>
                <a:ext cx="773802" cy="369332"/>
              </a:xfrm>
              <a:prstGeom prst="rect">
                <a:avLst/>
              </a:prstGeom>
              <a:blipFill rotWithShape="1">
                <a:blip r:embed="rId1"/>
                <a:stretch>
                  <a:fillRect l="-44" t="-32" r="-1796" b="14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3720783" y="6486150"/>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4</m:t>
                      </m:r>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3720783" y="6486150"/>
                <a:ext cx="782137" cy="369332"/>
              </a:xfrm>
              <a:prstGeom prst="rect">
                <a:avLst/>
              </a:prstGeom>
              <a:blipFill rotWithShape="1">
                <a:blip r:embed="rId2"/>
                <a:stretch>
                  <a:fillRect l="-41" t="-70" r="-2094" b="6"/>
                </a:stretch>
              </a:blipFill>
            </p:spPr>
            <p:txBody>
              <a:bodyPr/>
              <a:lstStyle/>
              <a:p>
                <a:r>
                  <a:rPr lang="zh-CN" altLang="en-US">
                    <a:noFill/>
                  </a:rPr>
                  <a:t> </a:t>
                </a:r>
              </a:p>
            </p:txBody>
          </p:sp>
        </mc:Fallback>
      </mc:AlternateContent>
      <p:cxnSp>
        <p:nvCxnSpPr>
          <p:cNvPr id="10" name="Straight Arrow Connector 9"/>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endParaRPr lang="en-US" sz="28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p:sp>
            <p:nvSpPr>
              <p:cNvPr id="20" name="TextBox 19"/>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rotWithShape="1">
                <a:blip r:embed="rId3"/>
                <a:stretch>
                  <a:fillRect l="-2" t="-6" r="2" b="4"/>
                </a:stretch>
              </a:blipFill>
            </p:spPr>
            <p:txBody>
              <a:bodyPr/>
              <a:lstStyle/>
              <a:p>
                <a:r>
                  <a:rPr lang="zh-CN" altLang="en-US">
                    <a:noFill/>
                  </a:rPr>
                  <a:t> </a:t>
                </a:r>
              </a:p>
            </p:txBody>
          </p:sp>
        </mc:Fallback>
      </mc:AlternateContent>
      <p:cxnSp>
        <p:nvCxnSpPr>
          <p:cNvPr id="21" name="Straight Arrow Connector 20"/>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p:cNvGraphicFramePr>
            <a:graphicFrameLocks noGrp="1"/>
          </p:cNvGraphicFramePr>
          <p:nvPr/>
        </p:nvGraphicFramePr>
        <p:xfrm>
          <a:off x="882381" y="1067656"/>
          <a:ext cx="6443836" cy="5448300"/>
        </p:xfrm>
        <a:graphic>
          <a:graphicData uri="http://schemas.openxmlformats.org/drawingml/2006/table">
            <a:tbl>
              <a:tblPr/>
              <a:tblGrid>
                <a:gridCol w="585669"/>
                <a:gridCol w="585669"/>
                <a:gridCol w="585669"/>
                <a:gridCol w="585669"/>
                <a:gridCol w="585669"/>
                <a:gridCol w="587146"/>
                <a:gridCol w="585669"/>
                <a:gridCol w="585669"/>
                <a:gridCol w="585669"/>
                <a:gridCol w="585669"/>
                <a:gridCol w="585669"/>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15" name="TextBox 14"/>
              <p:cNvSpPr txBox="1"/>
              <p:nvPr/>
            </p:nvSpPr>
            <p:spPr>
              <a:xfrm>
                <a:off x="30547" y="3622860"/>
                <a:ext cx="7738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4</m:t>
                      </m:r>
                    </m:oMath>
                  </m:oMathPara>
                </a14:m>
                <a:endParaRPr lang="en-US" sz="2400" i="1" dirty="0"/>
              </a:p>
            </p:txBody>
          </p:sp>
        </mc:Choice>
        <mc:Fallback>
          <p:sp>
            <p:nvSpPr>
              <p:cNvPr id="15" name="TextBox 14"/>
              <p:cNvSpPr txBox="1">
                <a:spLocks noRot="1" noChangeAspect="1" noMove="1" noResize="1" noEditPoints="1" noAdjustHandles="1" noChangeArrowheads="1" noChangeShapeType="1" noTextEdit="1"/>
              </p:cNvSpPr>
              <p:nvPr/>
            </p:nvSpPr>
            <p:spPr>
              <a:xfrm>
                <a:off x="30547" y="3622860"/>
                <a:ext cx="773802" cy="369332"/>
              </a:xfrm>
              <a:prstGeom prst="rect">
                <a:avLst/>
              </a:prstGeom>
              <a:blipFill rotWithShape="1">
                <a:blip r:embed="rId1"/>
                <a:stretch>
                  <a:fillRect l="-9" t="-50" r="-1831" b="15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3122394" y="6488668"/>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3</m:t>
                      </m:r>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3122394" y="6488668"/>
                <a:ext cx="782137" cy="369332"/>
              </a:xfrm>
              <a:prstGeom prst="rect">
                <a:avLst/>
              </a:prstGeom>
              <a:blipFill rotWithShape="1">
                <a:blip r:embed="rId2"/>
                <a:stretch>
                  <a:fillRect l="-13" t="-64" r="-2122"/>
                </a:stretch>
              </a:blipFill>
            </p:spPr>
            <p:txBody>
              <a:bodyPr/>
              <a:lstStyle/>
              <a:p>
                <a:r>
                  <a:rPr lang="zh-CN" altLang="en-US">
                    <a:noFill/>
                  </a:rPr>
                  <a:t> </a:t>
                </a:r>
              </a:p>
            </p:txBody>
          </p:sp>
        </mc:Fallback>
      </mc:AlternateContent>
      <p:cxnSp>
        <p:nvCxnSpPr>
          <p:cNvPr id="10" name="Straight Arrow Connector 9"/>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endParaRPr lang="en-US" sz="28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p:sp>
            <p:nvSpPr>
              <p:cNvPr id="20" name="TextBox 19"/>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rotWithShape="1">
                <a:blip r:embed="rId3"/>
                <a:stretch>
                  <a:fillRect l="-2" t="-6" r="2" b="4"/>
                </a:stretch>
              </a:blipFill>
            </p:spPr>
            <p:txBody>
              <a:bodyPr/>
              <a:lstStyle/>
              <a:p>
                <a:r>
                  <a:rPr lang="zh-CN" altLang="en-US">
                    <a:noFill/>
                  </a:rPr>
                  <a:t> </a:t>
                </a:r>
              </a:p>
            </p:txBody>
          </p:sp>
        </mc:Fallback>
      </mc:AlternateContent>
      <p:cxnSp>
        <p:nvCxnSpPr>
          <p:cNvPr id="21" name="Straight Arrow Connector 20"/>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p:cNvGraphicFramePr>
            <a:graphicFrameLocks noGrp="1"/>
          </p:cNvGraphicFramePr>
          <p:nvPr/>
        </p:nvGraphicFramePr>
        <p:xfrm>
          <a:off x="882381" y="1067656"/>
          <a:ext cx="6443836" cy="5448300"/>
        </p:xfrm>
        <a:graphic>
          <a:graphicData uri="http://schemas.openxmlformats.org/drawingml/2006/table">
            <a:tbl>
              <a:tblPr/>
              <a:tblGrid>
                <a:gridCol w="585669"/>
                <a:gridCol w="585669"/>
                <a:gridCol w="585669"/>
                <a:gridCol w="585669"/>
                <a:gridCol w="585669"/>
                <a:gridCol w="587146"/>
                <a:gridCol w="585669"/>
                <a:gridCol w="585669"/>
                <a:gridCol w="585669"/>
                <a:gridCol w="585669"/>
                <a:gridCol w="585669"/>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15" name="TextBox 14"/>
              <p:cNvSpPr txBox="1"/>
              <p:nvPr/>
            </p:nvSpPr>
            <p:spPr>
              <a:xfrm>
                <a:off x="58708" y="5081645"/>
                <a:ext cx="7738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1</m:t>
                      </m:r>
                    </m:oMath>
                  </m:oMathPara>
                </a14:m>
                <a:endParaRPr lang="en-US" sz="2400" i="1" dirty="0"/>
              </a:p>
            </p:txBody>
          </p:sp>
        </mc:Choice>
        <mc:Fallback>
          <p:sp>
            <p:nvSpPr>
              <p:cNvPr id="15" name="TextBox 14"/>
              <p:cNvSpPr txBox="1">
                <a:spLocks noRot="1" noChangeAspect="1" noMove="1" noResize="1" noEditPoints="1" noAdjustHandles="1" noChangeArrowheads="1" noChangeShapeType="1" noTextEdit="1"/>
              </p:cNvSpPr>
              <p:nvPr/>
            </p:nvSpPr>
            <p:spPr>
              <a:xfrm>
                <a:off x="58708" y="5081645"/>
                <a:ext cx="773802" cy="369332"/>
              </a:xfrm>
              <a:prstGeom prst="rect">
                <a:avLst/>
              </a:prstGeom>
              <a:blipFill rotWithShape="1">
                <a:blip r:embed="rId1"/>
                <a:stretch>
                  <a:fillRect l="-37" t="-102" r="-1802" b="37"/>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1363359" y="6488668"/>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rotWithShape="1">
                <a:blip r:embed="rId2"/>
                <a:stretch>
                  <a:fillRect l="-2" t="-64" r="-2132"/>
                </a:stretch>
              </a:blipFill>
            </p:spPr>
            <p:txBody>
              <a:bodyPr/>
              <a:lstStyle/>
              <a:p>
                <a:r>
                  <a:rPr lang="zh-CN" altLang="en-US">
                    <a:noFill/>
                  </a:rPr>
                  <a:t> </a:t>
                </a:r>
              </a:p>
            </p:txBody>
          </p:sp>
        </mc:Fallback>
      </mc:AlternateContent>
      <p:cxnSp>
        <p:nvCxnSpPr>
          <p:cNvPr id="10" name="Straight Arrow Connector 9"/>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endParaRPr lang="en-US" sz="28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buFont typeface="+mj-lt"/>
                  <a:buAutoNum type="arabicPeriod"/>
                </a:pPr>
                <a:endParaRPr lang="en-US" sz="2400" dirty="0"/>
              </a:p>
              <a:p>
                <a:pPr marL="457200" indent="-457200">
                  <a:buFont typeface="+mj-lt"/>
                  <a:buAutoNum type="arabicPeriod"/>
                </a:pPr>
                <a:endParaRPr lang="en-US" sz="2400" dirty="0"/>
              </a:p>
              <a:p>
                <a:endParaRPr lang="en-US" sz="2800" dirty="0"/>
              </a:p>
            </p:txBody>
          </p:sp>
        </mc:Choice>
        <mc:Fallback>
          <p:sp>
            <p:nvSpPr>
              <p:cNvPr id="20" name="TextBox 19"/>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rotWithShape="1">
                <a:blip r:embed="rId3"/>
                <a:stretch>
                  <a:fillRect l="-2" t="-6" r="2" b="4"/>
                </a:stretch>
              </a:blipFill>
            </p:spPr>
            <p:txBody>
              <a:bodyPr/>
              <a:lstStyle/>
              <a:p>
                <a:r>
                  <a:rPr lang="zh-CN" altLang="en-US">
                    <a:noFill/>
                  </a:rPr>
                  <a:t> </a:t>
                </a:r>
              </a:p>
            </p:txBody>
          </p:sp>
        </mc:Fallback>
      </mc:AlternateContent>
      <p:cxnSp>
        <p:nvCxnSpPr>
          <p:cNvPr id="21" name="Straight Arrow Connector 20"/>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灯片编号占位符 6"/>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a:t>
            </a:r>
            <a:endParaRPr lang="zh-CN" altLang="en-US" dirty="0"/>
          </a:p>
        </p:txBody>
      </p:sp>
      <p:graphicFrame>
        <p:nvGraphicFramePr>
          <p:cNvPr id="13" name="Group 2"/>
          <p:cNvGraphicFramePr>
            <a:graphicFrameLocks noGrp="1"/>
          </p:cNvGraphicFramePr>
          <p:nvPr/>
        </p:nvGraphicFramePr>
        <p:xfrm>
          <a:off x="882381" y="1067656"/>
          <a:ext cx="6443836" cy="5448300"/>
        </p:xfrm>
        <a:graphic>
          <a:graphicData uri="http://schemas.openxmlformats.org/drawingml/2006/table">
            <a:tbl>
              <a:tblPr/>
              <a:tblGrid>
                <a:gridCol w="585669"/>
                <a:gridCol w="585669"/>
                <a:gridCol w="585669"/>
                <a:gridCol w="585669"/>
                <a:gridCol w="585669"/>
                <a:gridCol w="587146"/>
                <a:gridCol w="585669"/>
                <a:gridCol w="585669"/>
                <a:gridCol w="585669"/>
                <a:gridCol w="585669"/>
                <a:gridCol w="585669"/>
              </a:tblGrid>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63441">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kern="1200"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kern="1200"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10</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rPr>
                        <a:t>0</a:t>
                      </a:r>
                      <a:endParaRPr kumimoji="0" lang="en-US" sz="2400" b="1" i="0" u="none" strike="noStrike" cap="none" normalizeH="0" baseline="0" dirty="0">
                        <a:ln>
                          <a:noFill/>
                        </a:ln>
                        <a:solidFill>
                          <a:srgbClr val="FF0000"/>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1</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2</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3</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4</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5</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6</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7</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8</a:t>
                      </a:r>
                      <a:endParaRPr kumimoji="0" lang="en-US" sz="2400" b="1" i="0" u="none" strike="noStrike" cap="none" normalizeH="0" baseline="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rPr>
                        <a:t>9</a:t>
                      </a:r>
                      <a:endParaRPr kumimoji="0" lang="en-US" sz="2400" b="1" i="0" u="none" strike="noStrike" cap="none" normalizeH="0" baseline="0" dirty="0">
                        <a:ln>
                          <a:noFill/>
                        </a:ln>
                        <a:solidFill>
                          <a:srgbClr val="0068B7"/>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r>
              <a:tr h="451855">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X</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E</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C</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U</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T</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I</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O</a:t>
                      </a:r>
                      <a:endParaRPr kumimoji="0" lang="en-US" sz="2800" b="1" i="0" u="none" strike="noStrike" cap="none" normalizeH="0" baseline="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l" defTabSz="914400" rtl="0" eaLnBrk="1" fontAlgn="base" latinLnBrk="0" hangingPunct="1">
                        <a:lnSpc>
                          <a:spcPct val="100000"/>
                        </a:lnSpc>
                        <a:spcBef>
                          <a:spcPct val="20000"/>
                        </a:spcBef>
                        <a:spcAft>
                          <a:spcPct val="0"/>
                        </a:spcAft>
                        <a:buClr>
                          <a:schemeClr val="tx2"/>
                        </a:buClr>
                        <a:buSzTx/>
                        <a:buFont typeface="Wingdings" panose="05000000000000000000" pitchFamily="2" charset="2"/>
                        <a:buNone/>
                      </a:pPr>
                      <a:r>
                        <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rPr>
                        <a:t>N</a:t>
                      </a:r>
                      <a:endParaRPr kumimoji="0" lang="en-US" sz="2800" b="1" i="0" u="none" strike="noStrike" cap="none" normalizeH="0" baseline="0" dirty="0">
                        <a:ln>
                          <a:noFill/>
                        </a:ln>
                        <a:solidFill>
                          <a:srgbClr val="5400A8"/>
                        </a:solidFill>
                        <a:effectLst/>
                        <a:latin typeface="Tahoma" panose="020B0604030504040204" charset="0"/>
                        <a:ea typeface="MS PGothic" panose="020B0600070205080204" pitchFamily="-65" charset="-128"/>
                        <a:cs typeface="MS PGothic" panose="020B0600070205080204" pitchFamily="-65" charset="-128"/>
                      </a:endParaRPr>
                    </a:p>
                  </a:txBody>
                  <a:tcPr marT="34290" marB="3429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r>
            </a:tbl>
          </a:graphicData>
        </a:graphic>
      </p:graphicFrame>
      <mc:AlternateContent xmlns:mc="http://schemas.openxmlformats.org/markup-compatibility/2006">
        <mc:Choice xmlns:a14="http://schemas.microsoft.com/office/drawing/2010/main" Requires="a14">
          <p:sp>
            <p:nvSpPr>
              <p:cNvPr id="15" name="TextBox 14"/>
              <p:cNvSpPr txBox="1"/>
              <p:nvPr/>
            </p:nvSpPr>
            <p:spPr>
              <a:xfrm>
                <a:off x="73694" y="5558891"/>
                <a:ext cx="773802"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en-US" sz="2400" i="1" dirty="0"/>
              </a:p>
            </p:txBody>
          </p:sp>
        </mc:Choice>
        <mc:Fallback>
          <p:sp>
            <p:nvSpPr>
              <p:cNvPr id="15" name="TextBox 14"/>
              <p:cNvSpPr txBox="1">
                <a:spLocks noRot="1" noChangeAspect="1" noMove="1" noResize="1" noEditPoints="1" noAdjustHandles="1" noChangeArrowheads="1" noChangeShapeType="1" noTextEdit="1"/>
              </p:cNvSpPr>
              <p:nvPr/>
            </p:nvSpPr>
            <p:spPr>
              <a:xfrm>
                <a:off x="73694" y="5558891"/>
                <a:ext cx="773802" cy="369332"/>
              </a:xfrm>
              <a:prstGeom prst="rect">
                <a:avLst/>
              </a:prstGeom>
              <a:blipFill rotWithShape="1">
                <a:blip r:embed="rId1"/>
                <a:stretch>
                  <a:fillRect l="-4" t="-27" r="-1835" b="135"/>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TextBox 15"/>
              <p:cNvSpPr txBox="1"/>
              <p:nvPr/>
            </p:nvSpPr>
            <p:spPr>
              <a:xfrm>
                <a:off x="1363359" y="6488668"/>
                <a:ext cx="782137" cy="369332"/>
              </a:xfrm>
              <a:prstGeom prst="rect">
                <a:avLst/>
              </a:prstGeom>
              <a:noFill/>
            </p:spPr>
            <p:txBody>
              <a:bodyPr wrap="none" lIns="0" tIns="0" rIns="0" bIns="0" rtlCol="0">
                <a:spAutoFit/>
              </a:bodyPr>
              <a:lstStyle/>
              <a:p>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𝑗</m:t>
                      </m:r>
                      <m:r>
                        <a:rPr lang="en-US" sz="2400" b="0" i="1" smtClean="0">
                          <a:latin typeface="Cambria Math" panose="02040503050406030204" pitchFamily="18" charset="0"/>
                        </a:rPr>
                        <m:t>=</m:t>
                      </m:r>
                      <m:r>
                        <a:rPr lang="en-US" sz="2400" b="0" i="1" smtClean="0">
                          <a:latin typeface="Cambria Math" panose="02040503050406030204" pitchFamily="18" charset="0"/>
                        </a:rPr>
                        <m:t>0</m:t>
                      </m:r>
                    </m:oMath>
                  </m:oMathPara>
                </a14:m>
                <a:endParaRPr lang="en-US" sz="2400" dirty="0"/>
              </a:p>
            </p:txBody>
          </p:sp>
        </mc:Choice>
        <mc:Fallback>
          <p:sp>
            <p:nvSpPr>
              <p:cNvPr id="16" name="TextBox 15"/>
              <p:cNvSpPr txBox="1">
                <a:spLocks noRot="1" noChangeAspect="1" noMove="1" noResize="1" noEditPoints="1" noAdjustHandles="1" noChangeArrowheads="1" noChangeShapeType="1" noTextEdit="1"/>
              </p:cNvSpPr>
              <p:nvPr/>
            </p:nvSpPr>
            <p:spPr>
              <a:xfrm>
                <a:off x="1363359" y="6488668"/>
                <a:ext cx="782137" cy="369332"/>
              </a:xfrm>
              <a:prstGeom prst="rect">
                <a:avLst/>
              </a:prstGeom>
              <a:blipFill rotWithShape="1">
                <a:blip r:embed="rId2"/>
                <a:stretch>
                  <a:fillRect l="-2" t="-64" r="-2132"/>
                </a:stretch>
              </a:blipFill>
            </p:spPr>
            <p:txBody>
              <a:bodyPr/>
              <a:lstStyle/>
              <a:p>
                <a:r>
                  <a:rPr lang="zh-CN" altLang="en-US">
                    <a:noFill/>
                  </a:rPr>
                  <a:t> </a:t>
                </a:r>
              </a:p>
            </p:txBody>
          </p:sp>
        </mc:Fallback>
      </mc:AlternateContent>
      <p:cxnSp>
        <p:nvCxnSpPr>
          <p:cNvPr id="10" name="Straight Arrow Connector 9"/>
          <p:cNvCxnSpPr/>
          <p:nvPr/>
        </p:nvCxnSpPr>
        <p:spPr>
          <a:xfrm flipH="1">
            <a:off x="6566815" y="14369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flipH="1">
            <a:off x="5948019" y="191958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flipH="1">
            <a:off x="5363819" y="2436751"/>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779619" y="2925058"/>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0" name="TextBox 19"/>
              <p:cNvSpPr txBox="1"/>
              <p:nvPr/>
            </p:nvSpPr>
            <p:spPr>
              <a:xfrm>
                <a:off x="7348952" y="1067656"/>
                <a:ext cx="4603122" cy="3801041"/>
              </a:xfrm>
              <a:prstGeom prst="rect">
                <a:avLst/>
              </a:prstGeom>
              <a:noFill/>
            </p:spPr>
            <p:txBody>
              <a:bodyPr wrap="square">
                <a:spAutoFit/>
              </a:bodyPr>
              <a:lstStyle/>
              <a:p>
                <a:r>
                  <a:rPr lang="en-US" sz="2800" b="1" dirty="0">
                    <a:solidFill>
                      <a:srgbClr val="FF0000"/>
                    </a:solidFill>
                  </a:rPr>
                  <a:t>Start at end</a:t>
                </a:r>
                <a:r>
                  <a:rPr lang="en-US" sz="2800" dirty="0"/>
                  <a:t>; at each step, ask which </a:t>
                </a:r>
                <a:r>
                  <a:rPr lang="en-US" sz="2800" b="1" dirty="0">
                    <a:solidFill>
                      <a:srgbClr val="00B050"/>
                    </a:solidFill>
                  </a:rPr>
                  <a:t>predecessor</a:t>
                </a:r>
                <a:r>
                  <a:rPr lang="en-US" sz="2800" dirty="0"/>
                  <a:t> gave the minimum?</a:t>
                </a:r>
                <a:endParaRPr lang="en-US" sz="28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𝑆𝑢𝑏</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sz="240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1</m:t>
                        </m:r>
                        <m:r>
                          <a:rPr lang="en-US" altLang="zh-CN" i="1">
                            <a:latin typeface="Cambria Math" panose="02040503050406030204" pitchFamily="18" charset="0"/>
                          </a:rPr>
                          <m:t>,</m:t>
                        </m:r>
                        <m:r>
                          <a:rPr lang="en-US" altLang="zh-CN" i="1">
                            <a:latin typeface="Cambria Math" panose="02040503050406030204" pitchFamily="18" charset="0"/>
                          </a:rPr>
                          <m:t>𝑗</m:t>
                        </m:r>
                      </m:e>
                    </m:d>
                    <m:r>
                      <a:rPr lang="en-US" altLang="zh-CN" i="1">
                        <a:latin typeface="Cambria Math" panose="02040503050406030204" pitchFamily="18" charset="0"/>
                      </a:rPr>
                      <m:t>+</m:t>
                    </m:r>
                    <m:r>
                      <a:rPr lang="en-US" altLang="zh-CN" i="1">
                        <a:latin typeface="Cambria Math" panose="02040503050406030204" pitchFamily="18" charset="0"/>
                      </a:rPr>
                      <m:t>𝐷𝑒𝑙</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𝑥</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pPr marL="457200" indent="-457200">
                  <a:lnSpc>
                    <a:spcPct val="150000"/>
                  </a:lnSpc>
                  <a:buFont typeface="+mj-lt"/>
                  <a:buAutoNum type="arabicPeriod"/>
                </a:pPr>
                <a14:m>
                  <m:oMath xmlns:m="http://schemas.openxmlformats.org/officeDocument/2006/math">
                    <m:r>
                      <a:rPr lang="en-US" altLang="zh-CN" i="1" smtClean="0">
                        <a:latin typeface="Cambria Math" panose="02040503050406030204" pitchFamily="18" charset="0"/>
                      </a:rPr>
                      <m:t>𝐷</m:t>
                    </m:r>
                    <m:d>
                      <m:dPr>
                        <m:begChr m:val="["/>
                        <m:endChr m:val="]"/>
                        <m:ctrlPr>
                          <a:rPr lang="en-US" altLang="zh-CN" i="1">
                            <a:latin typeface="Cambria Math" panose="02040503050406030204" pitchFamily="18" charset="0"/>
                          </a:rPr>
                        </m:ctrlPr>
                      </m:dPr>
                      <m:e>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1</m:t>
                        </m:r>
                      </m:e>
                    </m:d>
                    <m:r>
                      <a:rPr lang="en-US" altLang="zh-CN" i="1">
                        <a:latin typeface="Cambria Math" panose="02040503050406030204" pitchFamily="18" charset="0"/>
                      </a:rPr>
                      <m:t>+</m:t>
                    </m:r>
                    <m:r>
                      <a:rPr lang="en-US" altLang="zh-CN" i="1">
                        <a:latin typeface="Cambria Math" panose="02040503050406030204" pitchFamily="18" charset="0"/>
                      </a:rPr>
                      <m:t>𝐼𝑛𝑠</m:t>
                    </m:r>
                    <m:d>
                      <m:dPr>
                        <m:ctrlPr>
                          <a:rPr lang="en-US" altLang="zh-CN" i="1">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𝑦</m:t>
                            </m:r>
                          </m:e>
                          <m:sub>
                            <m:r>
                              <a:rPr lang="en-US" altLang="zh-CN" i="1">
                                <a:latin typeface="Cambria Math" panose="02040503050406030204" pitchFamily="18" charset="0"/>
                              </a:rPr>
                              <m:t>𝑖</m:t>
                            </m:r>
                          </m:sub>
                        </m:sSub>
                      </m:e>
                    </m:d>
                    <m:r>
                      <a:rPr lang="en-US" altLang="zh-CN" b="0" i="1" smtClean="0">
                        <a:latin typeface="Cambria Math" panose="02040503050406030204" pitchFamily="18" charset="0"/>
                      </a:rPr>
                      <m:t>==</m:t>
                    </m:r>
                    <m:r>
                      <a:rPr lang="en-US" altLang="zh-CN" b="0" i="1" smtClean="0">
                        <a:latin typeface="Cambria Math" panose="02040503050406030204" pitchFamily="18" charset="0"/>
                      </a:rPr>
                      <m:t>𝐷</m:t>
                    </m:r>
                    <m:d>
                      <m:dPr>
                        <m:begChr m:val="["/>
                        <m:endChr m:val="]"/>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𝑖</m:t>
                        </m:r>
                        <m:r>
                          <a:rPr lang="en-US" altLang="zh-CN" b="0" i="1" smtClean="0">
                            <a:latin typeface="Cambria Math" panose="02040503050406030204" pitchFamily="18" charset="0"/>
                          </a:rPr>
                          <m:t>,</m:t>
                        </m:r>
                        <m:r>
                          <a:rPr lang="en-US" altLang="zh-CN" b="0" i="1" smtClean="0">
                            <a:latin typeface="Cambria Math" panose="02040503050406030204" pitchFamily="18" charset="0"/>
                          </a:rPr>
                          <m:t>𝑗</m:t>
                        </m:r>
                      </m:e>
                    </m:d>
                  </m:oMath>
                </a14:m>
                <a:endParaRPr lang="en-US" altLang="zh-CN" b="0" dirty="0"/>
              </a:p>
              <a:p>
                <a:endParaRPr lang="en-US" sz="2400" dirty="0"/>
              </a:p>
              <a:p>
                <a:r>
                  <a:rPr lang="en-US" sz="2400" dirty="0"/>
                  <a:t>When </a:t>
                </a:r>
                <a14:m>
                  <m:oMath xmlns:m="http://schemas.openxmlformats.org/officeDocument/2006/math">
                    <m:d>
                      <m:dPr>
                        <m:ctrlPr>
                          <a:rPr lang="en-US" sz="2400" b="0" i="1" smtClean="0">
                            <a:latin typeface="Cambria Math" panose="02040503050406030204" pitchFamily="18" charset="0"/>
                          </a:rPr>
                        </m:ctrlPr>
                      </m:dPr>
                      <m:e>
                        <m:r>
                          <a:rPr lang="en-US" sz="2400" b="0" i="1" smtClean="0">
                            <a:latin typeface="Cambria Math" panose="02040503050406030204" pitchFamily="18" charset="0"/>
                          </a:rPr>
                          <m:t>𝑖</m:t>
                        </m:r>
                        <m:r>
                          <a:rPr lang="en-US" sz="2400" b="0" i="1" smtClean="0">
                            <a:latin typeface="Cambria Math" panose="02040503050406030204" pitchFamily="18" charset="0"/>
                          </a:rPr>
                          <m:t>,</m:t>
                        </m:r>
                        <m:r>
                          <a:rPr lang="en-US" sz="2400" b="0" i="1" smtClean="0">
                            <a:latin typeface="Cambria Math" panose="02040503050406030204" pitchFamily="18" charset="0"/>
                          </a:rPr>
                          <m:t>𝑗</m:t>
                        </m:r>
                      </m:e>
                    </m:d>
                    <m:r>
                      <a:rPr lang="en-US" sz="2400" b="0" i="1" smtClean="0">
                        <a:latin typeface="Cambria Math" panose="02040503050406030204" pitchFamily="18" charset="0"/>
                      </a:rPr>
                      <m:t>==</m:t>
                    </m:r>
                    <m:d>
                      <m:dPr>
                        <m:ctrlPr>
                          <a:rPr lang="en-US" sz="2400" b="0" i="1" smtClean="0">
                            <a:latin typeface="Cambria Math" panose="02040503050406030204" pitchFamily="18" charset="0"/>
                          </a:rPr>
                        </m:ctrlPr>
                      </m:dPr>
                      <m:e>
                        <m:r>
                          <a:rPr lang="en-US" sz="2400" b="0" i="1" smtClean="0">
                            <a:latin typeface="Cambria Math" panose="02040503050406030204" pitchFamily="18" charset="0"/>
                          </a:rPr>
                          <m:t>0</m:t>
                        </m:r>
                        <m:r>
                          <a:rPr lang="en-US" sz="2400" b="0" i="1" smtClean="0">
                            <a:latin typeface="Cambria Math" panose="02040503050406030204" pitchFamily="18" charset="0"/>
                          </a:rPr>
                          <m:t>,</m:t>
                        </m:r>
                        <m:r>
                          <a:rPr lang="en-US" sz="2400" b="0" i="1" smtClean="0">
                            <a:latin typeface="Cambria Math" panose="02040503050406030204" pitchFamily="18" charset="0"/>
                          </a:rPr>
                          <m:t>0</m:t>
                        </m:r>
                      </m:e>
                    </m:d>
                  </m:oMath>
                </a14:m>
                <a:r>
                  <a:rPr lang="en-US" sz="2400" dirty="0"/>
                  <a:t> Stop</a:t>
                </a:r>
                <a:endParaRPr lang="en-US" sz="2400" dirty="0"/>
              </a:p>
              <a:p>
                <a:endParaRPr lang="en-US" sz="2800" dirty="0"/>
              </a:p>
            </p:txBody>
          </p:sp>
        </mc:Choice>
        <mc:Fallback>
          <p:sp>
            <p:nvSpPr>
              <p:cNvPr id="20" name="TextBox 19"/>
              <p:cNvSpPr txBox="1">
                <a:spLocks noRot="1" noChangeAspect="1" noMove="1" noResize="1" noEditPoints="1" noAdjustHandles="1" noChangeArrowheads="1" noChangeShapeType="1" noTextEdit="1"/>
              </p:cNvSpPr>
              <p:nvPr/>
            </p:nvSpPr>
            <p:spPr>
              <a:xfrm>
                <a:off x="7348952" y="1067656"/>
                <a:ext cx="4603122" cy="3801041"/>
              </a:xfrm>
              <a:prstGeom prst="rect">
                <a:avLst/>
              </a:prstGeom>
              <a:blipFill rotWithShape="1">
                <a:blip r:embed="rId3"/>
                <a:stretch>
                  <a:fillRect l="-2" t="-6" r="2" b="4"/>
                </a:stretch>
              </a:blipFill>
            </p:spPr>
            <p:txBody>
              <a:bodyPr/>
              <a:lstStyle/>
              <a:p>
                <a:r>
                  <a:rPr lang="zh-CN" altLang="en-US">
                    <a:noFill/>
                  </a:rPr>
                  <a:t> </a:t>
                </a:r>
              </a:p>
            </p:txBody>
          </p:sp>
        </mc:Fallback>
      </mc:AlternateContent>
      <p:cxnSp>
        <p:nvCxnSpPr>
          <p:cNvPr id="21" name="Straight Arrow Connector 20"/>
          <p:cNvCxnSpPr/>
          <p:nvPr/>
        </p:nvCxnSpPr>
        <p:spPr>
          <a:xfrm flipH="1">
            <a:off x="4208119" y="345440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flipH="1">
            <a:off x="3539266" y="3791806"/>
            <a:ext cx="344245"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p:nvPr/>
        </p:nvCxnSpPr>
        <p:spPr>
          <a:xfrm flipH="1">
            <a:off x="3004684" y="392211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p:cNvCxnSpPr/>
          <p:nvPr/>
        </p:nvCxnSpPr>
        <p:spPr>
          <a:xfrm flipH="1">
            <a:off x="2452890" y="4400330"/>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p:cNvCxnSpPr/>
          <p:nvPr/>
        </p:nvCxnSpPr>
        <p:spPr>
          <a:xfrm flipH="1">
            <a:off x="1859056" y="4962634"/>
            <a:ext cx="286440" cy="30367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1658216" y="5397536"/>
            <a:ext cx="0" cy="22615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7901483" y="4616633"/>
            <a:ext cx="319318" cy="523220"/>
          </a:xfrm>
          <a:prstGeom prst="rect">
            <a:avLst/>
          </a:prstGeom>
          <a:noFill/>
        </p:spPr>
        <p:txBody>
          <a:bodyPr wrap="none" rtlCol="0">
            <a:spAutoFit/>
          </a:bodyPr>
          <a:lstStyle/>
          <a:p>
            <a:r>
              <a:rPr lang="en-US" sz="2800" dirty="0"/>
              <a:t>I</a:t>
            </a:r>
            <a:endParaRPr lang="en-US" sz="2800" dirty="0"/>
          </a:p>
        </p:txBody>
      </p:sp>
      <p:sp>
        <p:nvSpPr>
          <p:cNvPr id="26" name="TextBox 25"/>
          <p:cNvSpPr txBox="1"/>
          <p:nvPr/>
        </p:nvSpPr>
        <p:spPr>
          <a:xfrm>
            <a:off x="8205754" y="4616633"/>
            <a:ext cx="425116" cy="523220"/>
          </a:xfrm>
          <a:prstGeom prst="rect">
            <a:avLst/>
          </a:prstGeom>
          <a:noFill/>
        </p:spPr>
        <p:txBody>
          <a:bodyPr wrap="none" rtlCol="0">
            <a:spAutoFit/>
          </a:bodyPr>
          <a:lstStyle/>
          <a:p>
            <a:r>
              <a:rPr lang="en-US" sz="2800" dirty="0"/>
              <a:t>N</a:t>
            </a:r>
            <a:endParaRPr lang="en-US" sz="2800" dirty="0"/>
          </a:p>
        </p:txBody>
      </p:sp>
      <p:sp>
        <p:nvSpPr>
          <p:cNvPr id="27" name="TextBox 26"/>
          <p:cNvSpPr txBox="1"/>
          <p:nvPr/>
        </p:nvSpPr>
        <p:spPr>
          <a:xfrm>
            <a:off x="8582214" y="4616633"/>
            <a:ext cx="394660" cy="523220"/>
          </a:xfrm>
          <a:prstGeom prst="rect">
            <a:avLst/>
          </a:prstGeom>
          <a:noFill/>
        </p:spPr>
        <p:txBody>
          <a:bodyPr wrap="none" rtlCol="0">
            <a:spAutoFit/>
          </a:bodyPr>
          <a:lstStyle/>
          <a:p>
            <a:r>
              <a:rPr lang="en-US" sz="2800" dirty="0"/>
              <a:t>T</a:t>
            </a:r>
            <a:endParaRPr lang="en-US" sz="2800" dirty="0"/>
          </a:p>
        </p:txBody>
      </p:sp>
      <p:sp>
        <p:nvSpPr>
          <p:cNvPr id="28" name="TextBox 27"/>
          <p:cNvSpPr txBox="1"/>
          <p:nvPr/>
        </p:nvSpPr>
        <p:spPr>
          <a:xfrm>
            <a:off x="8886489" y="4616633"/>
            <a:ext cx="386644" cy="523220"/>
          </a:xfrm>
          <a:prstGeom prst="rect">
            <a:avLst/>
          </a:prstGeom>
          <a:noFill/>
        </p:spPr>
        <p:txBody>
          <a:bodyPr wrap="none" rtlCol="0">
            <a:spAutoFit/>
          </a:bodyPr>
          <a:lstStyle/>
          <a:p>
            <a:r>
              <a:rPr lang="en-US" sz="2800" dirty="0"/>
              <a:t>E</a:t>
            </a:r>
            <a:endParaRPr lang="en-US" sz="2800" dirty="0"/>
          </a:p>
        </p:txBody>
      </p:sp>
      <p:sp>
        <p:nvSpPr>
          <p:cNvPr id="29" name="TextBox 28"/>
          <p:cNvSpPr txBox="1"/>
          <p:nvPr/>
        </p:nvSpPr>
        <p:spPr>
          <a:xfrm>
            <a:off x="9274984" y="4616633"/>
            <a:ext cx="380232" cy="523220"/>
          </a:xfrm>
          <a:prstGeom prst="rect">
            <a:avLst/>
          </a:prstGeom>
          <a:noFill/>
        </p:spPr>
        <p:txBody>
          <a:bodyPr wrap="none" rtlCol="0">
            <a:spAutoFit/>
          </a:bodyPr>
          <a:lstStyle/>
          <a:p>
            <a:r>
              <a:rPr lang="zh-CN" altLang="en-US" sz="2800" dirty="0"/>
              <a:t>*</a:t>
            </a:r>
            <a:endParaRPr lang="en-US" sz="2800" dirty="0"/>
          </a:p>
        </p:txBody>
      </p:sp>
      <p:sp>
        <p:nvSpPr>
          <p:cNvPr id="30" name="TextBox 29"/>
          <p:cNvSpPr txBox="1"/>
          <p:nvPr/>
        </p:nvSpPr>
        <p:spPr>
          <a:xfrm>
            <a:off x="9603316" y="4616633"/>
            <a:ext cx="425116" cy="523220"/>
          </a:xfrm>
          <a:prstGeom prst="rect">
            <a:avLst/>
          </a:prstGeom>
          <a:noFill/>
        </p:spPr>
        <p:txBody>
          <a:bodyPr wrap="none" rtlCol="0">
            <a:spAutoFit/>
          </a:bodyPr>
          <a:lstStyle/>
          <a:p>
            <a:r>
              <a:rPr lang="en-US" sz="2800" dirty="0"/>
              <a:t>N</a:t>
            </a:r>
            <a:endParaRPr lang="en-US" sz="2800" dirty="0"/>
          </a:p>
        </p:txBody>
      </p:sp>
      <p:sp>
        <p:nvSpPr>
          <p:cNvPr id="31" name="TextBox 30"/>
          <p:cNvSpPr txBox="1"/>
          <p:nvPr/>
        </p:nvSpPr>
        <p:spPr>
          <a:xfrm>
            <a:off x="9991809" y="4616633"/>
            <a:ext cx="394660" cy="523220"/>
          </a:xfrm>
          <a:prstGeom prst="rect">
            <a:avLst/>
          </a:prstGeom>
          <a:noFill/>
        </p:spPr>
        <p:txBody>
          <a:bodyPr wrap="none" rtlCol="0">
            <a:spAutoFit/>
          </a:bodyPr>
          <a:lstStyle/>
          <a:p>
            <a:r>
              <a:rPr lang="en-US" sz="2800" dirty="0"/>
              <a:t>T</a:t>
            </a:r>
            <a:endParaRPr lang="en-US" sz="2800" dirty="0"/>
          </a:p>
        </p:txBody>
      </p:sp>
      <p:sp>
        <p:nvSpPr>
          <p:cNvPr id="32" name="TextBox 31"/>
          <p:cNvSpPr txBox="1"/>
          <p:nvPr/>
        </p:nvSpPr>
        <p:spPr>
          <a:xfrm>
            <a:off x="10404364" y="4616633"/>
            <a:ext cx="319318" cy="523220"/>
          </a:xfrm>
          <a:prstGeom prst="rect">
            <a:avLst/>
          </a:prstGeom>
          <a:noFill/>
        </p:spPr>
        <p:txBody>
          <a:bodyPr wrap="none" rtlCol="0">
            <a:spAutoFit/>
          </a:bodyPr>
          <a:lstStyle/>
          <a:p>
            <a:r>
              <a:rPr lang="en-US" sz="2800" dirty="0"/>
              <a:t>I</a:t>
            </a:r>
            <a:endParaRPr lang="en-US" sz="2800" dirty="0"/>
          </a:p>
        </p:txBody>
      </p:sp>
      <p:sp>
        <p:nvSpPr>
          <p:cNvPr id="33" name="TextBox 32"/>
          <p:cNvSpPr txBox="1"/>
          <p:nvPr/>
        </p:nvSpPr>
        <p:spPr>
          <a:xfrm>
            <a:off x="10756761" y="4616633"/>
            <a:ext cx="437940" cy="523220"/>
          </a:xfrm>
          <a:prstGeom prst="rect">
            <a:avLst/>
          </a:prstGeom>
          <a:noFill/>
        </p:spPr>
        <p:txBody>
          <a:bodyPr wrap="none" rtlCol="0">
            <a:spAutoFit/>
          </a:bodyPr>
          <a:lstStyle/>
          <a:p>
            <a:r>
              <a:rPr lang="en-US" sz="2800" dirty="0"/>
              <a:t>O</a:t>
            </a:r>
            <a:endParaRPr lang="en-US" sz="2800" dirty="0"/>
          </a:p>
        </p:txBody>
      </p:sp>
      <p:sp>
        <p:nvSpPr>
          <p:cNvPr id="34" name="TextBox 33"/>
          <p:cNvSpPr txBox="1"/>
          <p:nvPr/>
        </p:nvSpPr>
        <p:spPr>
          <a:xfrm>
            <a:off x="11157284" y="4616633"/>
            <a:ext cx="425116" cy="523220"/>
          </a:xfrm>
          <a:prstGeom prst="rect">
            <a:avLst/>
          </a:prstGeom>
          <a:noFill/>
        </p:spPr>
        <p:txBody>
          <a:bodyPr wrap="none" rtlCol="0">
            <a:spAutoFit/>
          </a:bodyPr>
          <a:lstStyle/>
          <a:p>
            <a:r>
              <a:rPr lang="en-US" sz="2800" dirty="0"/>
              <a:t>N</a:t>
            </a:r>
            <a:endParaRPr lang="en-US" sz="2800" dirty="0"/>
          </a:p>
        </p:txBody>
      </p:sp>
      <p:sp>
        <p:nvSpPr>
          <p:cNvPr id="35" name="TextBox 34"/>
          <p:cNvSpPr txBox="1"/>
          <p:nvPr/>
        </p:nvSpPr>
        <p:spPr>
          <a:xfrm>
            <a:off x="7901483" y="6164307"/>
            <a:ext cx="380232" cy="523220"/>
          </a:xfrm>
          <a:prstGeom prst="rect">
            <a:avLst/>
          </a:prstGeom>
          <a:noFill/>
        </p:spPr>
        <p:txBody>
          <a:bodyPr wrap="none" rtlCol="0">
            <a:spAutoFit/>
          </a:bodyPr>
          <a:lstStyle/>
          <a:p>
            <a:r>
              <a:rPr lang="zh-CN" altLang="en-US" sz="2800" dirty="0"/>
              <a:t>*</a:t>
            </a:r>
            <a:endParaRPr lang="en-US" sz="2800" dirty="0"/>
          </a:p>
        </p:txBody>
      </p:sp>
      <p:sp>
        <p:nvSpPr>
          <p:cNvPr id="36" name="TextBox 35"/>
          <p:cNvSpPr txBox="1"/>
          <p:nvPr/>
        </p:nvSpPr>
        <p:spPr>
          <a:xfrm>
            <a:off x="8205754" y="6164307"/>
            <a:ext cx="386644" cy="523220"/>
          </a:xfrm>
          <a:prstGeom prst="rect">
            <a:avLst/>
          </a:prstGeom>
          <a:noFill/>
        </p:spPr>
        <p:txBody>
          <a:bodyPr wrap="none" rtlCol="0">
            <a:spAutoFit/>
          </a:bodyPr>
          <a:lstStyle/>
          <a:p>
            <a:r>
              <a:rPr lang="en-US" sz="2800" dirty="0"/>
              <a:t>E</a:t>
            </a:r>
            <a:endParaRPr lang="en-US" sz="2800" dirty="0"/>
          </a:p>
        </p:txBody>
      </p:sp>
      <p:sp>
        <p:nvSpPr>
          <p:cNvPr id="37" name="TextBox 36"/>
          <p:cNvSpPr txBox="1"/>
          <p:nvPr/>
        </p:nvSpPr>
        <p:spPr>
          <a:xfrm>
            <a:off x="8582214" y="6164307"/>
            <a:ext cx="394660" cy="523220"/>
          </a:xfrm>
          <a:prstGeom prst="rect">
            <a:avLst/>
          </a:prstGeom>
          <a:noFill/>
        </p:spPr>
        <p:txBody>
          <a:bodyPr wrap="none" rtlCol="0">
            <a:spAutoFit/>
          </a:bodyPr>
          <a:lstStyle/>
          <a:p>
            <a:r>
              <a:rPr lang="en-US" sz="2800" dirty="0"/>
              <a:t>X</a:t>
            </a:r>
            <a:endParaRPr lang="en-US" sz="2800" dirty="0"/>
          </a:p>
        </p:txBody>
      </p:sp>
      <p:sp>
        <p:nvSpPr>
          <p:cNvPr id="38" name="TextBox 37"/>
          <p:cNvSpPr txBox="1"/>
          <p:nvPr/>
        </p:nvSpPr>
        <p:spPr>
          <a:xfrm>
            <a:off x="8886489" y="6164307"/>
            <a:ext cx="386644" cy="523220"/>
          </a:xfrm>
          <a:prstGeom prst="rect">
            <a:avLst/>
          </a:prstGeom>
          <a:noFill/>
        </p:spPr>
        <p:txBody>
          <a:bodyPr wrap="none" rtlCol="0">
            <a:spAutoFit/>
          </a:bodyPr>
          <a:lstStyle/>
          <a:p>
            <a:r>
              <a:rPr lang="en-US" sz="2800" dirty="0"/>
              <a:t>E</a:t>
            </a:r>
            <a:endParaRPr lang="en-US" sz="2800" dirty="0"/>
          </a:p>
        </p:txBody>
      </p:sp>
      <p:sp>
        <p:nvSpPr>
          <p:cNvPr id="39" name="TextBox 38"/>
          <p:cNvSpPr txBox="1"/>
          <p:nvPr/>
        </p:nvSpPr>
        <p:spPr>
          <a:xfrm>
            <a:off x="9274984" y="6164307"/>
            <a:ext cx="401072" cy="523220"/>
          </a:xfrm>
          <a:prstGeom prst="rect">
            <a:avLst/>
          </a:prstGeom>
          <a:noFill/>
        </p:spPr>
        <p:txBody>
          <a:bodyPr wrap="none" rtlCol="0">
            <a:spAutoFit/>
          </a:bodyPr>
          <a:lstStyle/>
          <a:p>
            <a:r>
              <a:rPr lang="en-US" altLang="zh-CN" sz="2800" dirty="0"/>
              <a:t>C</a:t>
            </a:r>
            <a:endParaRPr lang="en-US" sz="2800" dirty="0"/>
          </a:p>
        </p:txBody>
      </p:sp>
      <p:sp>
        <p:nvSpPr>
          <p:cNvPr id="40" name="TextBox 39"/>
          <p:cNvSpPr txBox="1"/>
          <p:nvPr/>
        </p:nvSpPr>
        <p:spPr>
          <a:xfrm>
            <a:off x="9603316" y="6164307"/>
            <a:ext cx="425116" cy="523220"/>
          </a:xfrm>
          <a:prstGeom prst="rect">
            <a:avLst/>
          </a:prstGeom>
          <a:noFill/>
        </p:spPr>
        <p:txBody>
          <a:bodyPr wrap="none" rtlCol="0">
            <a:spAutoFit/>
          </a:bodyPr>
          <a:lstStyle/>
          <a:p>
            <a:r>
              <a:rPr lang="en-US" sz="2800" dirty="0"/>
              <a:t>U</a:t>
            </a:r>
            <a:endParaRPr lang="en-US" sz="2800" dirty="0"/>
          </a:p>
        </p:txBody>
      </p:sp>
      <p:sp>
        <p:nvSpPr>
          <p:cNvPr id="41" name="TextBox 40"/>
          <p:cNvSpPr txBox="1"/>
          <p:nvPr/>
        </p:nvSpPr>
        <p:spPr>
          <a:xfrm>
            <a:off x="9991809" y="6164307"/>
            <a:ext cx="394660" cy="523220"/>
          </a:xfrm>
          <a:prstGeom prst="rect">
            <a:avLst/>
          </a:prstGeom>
          <a:noFill/>
        </p:spPr>
        <p:txBody>
          <a:bodyPr wrap="none" rtlCol="0">
            <a:spAutoFit/>
          </a:bodyPr>
          <a:lstStyle/>
          <a:p>
            <a:r>
              <a:rPr lang="en-US" sz="2800" dirty="0"/>
              <a:t>T</a:t>
            </a:r>
            <a:endParaRPr lang="en-US" sz="2800" dirty="0"/>
          </a:p>
        </p:txBody>
      </p:sp>
      <p:sp>
        <p:nvSpPr>
          <p:cNvPr id="42" name="TextBox 41"/>
          <p:cNvSpPr txBox="1"/>
          <p:nvPr/>
        </p:nvSpPr>
        <p:spPr>
          <a:xfrm>
            <a:off x="10404364" y="6164307"/>
            <a:ext cx="319318" cy="523220"/>
          </a:xfrm>
          <a:prstGeom prst="rect">
            <a:avLst/>
          </a:prstGeom>
          <a:noFill/>
        </p:spPr>
        <p:txBody>
          <a:bodyPr wrap="none" rtlCol="0">
            <a:spAutoFit/>
          </a:bodyPr>
          <a:lstStyle/>
          <a:p>
            <a:r>
              <a:rPr lang="en-US" sz="2800" dirty="0"/>
              <a:t>I</a:t>
            </a:r>
            <a:endParaRPr lang="en-US" sz="2800" dirty="0"/>
          </a:p>
        </p:txBody>
      </p:sp>
      <p:sp>
        <p:nvSpPr>
          <p:cNvPr id="43" name="TextBox 42"/>
          <p:cNvSpPr txBox="1"/>
          <p:nvPr/>
        </p:nvSpPr>
        <p:spPr>
          <a:xfrm>
            <a:off x="10756761" y="6164307"/>
            <a:ext cx="437940" cy="523220"/>
          </a:xfrm>
          <a:prstGeom prst="rect">
            <a:avLst/>
          </a:prstGeom>
          <a:noFill/>
        </p:spPr>
        <p:txBody>
          <a:bodyPr wrap="none" rtlCol="0">
            <a:spAutoFit/>
          </a:bodyPr>
          <a:lstStyle/>
          <a:p>
            <a:r>
              <a:rPr lang="en-US" sz="2800" dirty="0"/>
              <a:t>O</a:t>
            </a:r>
            <a:endParaRPr lang="en-US" sz="2800" dirty="0"/>
          </a:p>
        </p:txBody>
      </p:sp>
      <p:sp>
        <p:nvSpPr>
          <p:cNvPr id="44" name="TextBox 43"/>
          <p:cNvSpPr txBox="1"/>
          <p:nvPr/>
        </p:nvSpPr>
        <p:spPr>
          <a:xfrm>
            <a:off x="11157284" y="6164307"/>
            <a:ext cx="425116" cy="523220"/>
          </a:xfrm>
          <a:prstGeom prst="rect">
            <a:avLst/>
          </a:prstGeom>
          <a:noFill/>
        </p:spPr>
        <p:txBody>
          <a:bodyPr wrap="none" rtlCol="0">
            <a:spAutoFit/>
          </a:bodyPr>
          <a:lstStyle/>
          <a:p>
            <a:r>
              <a:rPr lang="en-US" sz="2800" dirty="0"/>
              <a:t>N</a:t>
            </a:r>
            <a:endParaRPr lang="en-US" sz="2800" dirty="0"/>
          </a:p>
        </p:txBody>
      </p:sp>
      <p:cxnSp>
        <p:nvCxnSpPr>
          <p:cNvPr id="45" name="Straight Arrow Connector 44"/>
          <p:cNvCxnSpPr/>
          <p:nvPr/>
        </p:nvCxnSpPr>
        <p:spPr>
          <a:xfrm>
            <a:off x="8069374" y="5184660"/>
            <a:ext cx="0" cy="98408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p:cNvCxnSpPr/>
          <p:nvPr/>
        </p:nvCxnSpPr>
        <p:spPr>
          <a:xfrm>
            <a:off x="842012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p:nvPr/>
        </p:nvCxnSpPr>
        <p:spPr>
          <a:xfrm>
            <a:off x="8764985" y="5184660"/>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p:nvPr/>
        </p:nvCxnSpPr>
        <p:spPr>
          <a:xfrm>
            <a:off x="9115740" y="5184660"/>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p:nvPr/>
        </p:nvCxnSpPr>
        <p:spPr>
          <a:xfrm>
            <a:off x="9461723" y="5180224"/>
            <a:ext cx="0" cy="984083"/>
          </a:xfrm>
          <a:prstGeom prst="straightConnector1">
            <a:avLst/>
          </a:prstGeom>
          <a:ln w="381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a:off x="9836535" y="5180224"/>
            <a:ext cx="0" cy="984083"/>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p:cNvCxnSpPr/>
          <p:nvPr/>
        </p:nvCxnSpPr>
        <p:spPr>
          <a:xfrm>
            <a:off x="10193428"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p:cNvCxnSpPr/>
          <p:nvPr/>
        </p:nvCxnSpPr>
        <p:spPr>
          <a:xfrm>
            <a:off x="10563687"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a:off x="1095816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a:off x="11361212" y="5180224"/>
            <a:ext cx="0" cy="984083"/>
          </a:xfrm>
          <a:prstGeom prst="straightConnector1">
            <a:avLst/>
          </a:prstGeom>
          <a:ln w="38100">
            <a:solidFill>
              <a:schemeClr val="bg2"/>
            </a:solidFill>
            <a:tailEnd type="triangle"/>
          </a:ln>
        </p:spPr>
        <p:style>
          <a:lnRef idx="1">
            <a:schemeClr val="accent1"/>
          </a:lnRef>
          <a:fillRef idx="0">
            <a:schemeClr val="accent1"/>
          </a:fillRef>
          <a:effectRef idx="0">
            <a:schemeClr val="accent1"/>
          </a:effectRef>
          <a:fontRef idx="minor">
            <a:schemeClr val="tx1"/>
          </a:fontRef>
        </p:style>
      </p:cxnSp>
      <p:sp>
        <p:nvSpPr>
          <p:cNvPr id="6" name="灯片编号占位符 5"/>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4"/>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6"/>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47"/>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8"/>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50"/>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51"/>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52"/>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53"/>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a:t>Computing</a:t>
            </a:r>
            <a:r>
              <a:rPr lang="zh-CN" altLang="en-US" dirty="0"/>
              <a:t> </a:t>
            </a:r>
            <a:r>
              <a:rPr lang="en-US" altLang="zh-CN" dirty="0"/>
              <a:t>alignment - properties</a:t>
            </a:r>
            <a:endParaRPr lang="zh-CN" altLang="en-US" dirty="0"/>
          </a:p>
        </p:txBody>
      </p:sp>
      <p:sp>
        <p:nvSpPr>
          <p:cNvPr id="5" name="Rectangle 3"/>
          <p:cNvSpPr>
            <a:spLocks noChangeArrowheads="1"/>
          </p:cNvSpPr>
          <p:nvPr/>
        </p:nvSpPr>
        <p:spPr bwMode="auto">
          <a:xfrm>
            <a:off x="1419213" y="3587881"/>
            <a:ext cx="3810000" cy="2800350"/>
          </a:xfrm>
          <a:prstGeom prst="rect">
            <a:avLst/>
          </a:prstGeom>
          <a:noFill/>
          <a:ln w="19050">
            <a:solidFill>
              <a:schemeClr val="bg2">
                <a:lumMod val="75000"/>
              </a:schemeClr>
            </a:solidFill>
            <a:miter lim="800000"/>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 name="Line 4"/>
          <p:cNvSpPr>
            <a:spLocks noChangeShapeType="1"/>
          </p:cNvSpPr>
          <p:nvPr/>
        </p:nvSpPr>
        <p:spPr bwMode="auto">
          <a:xfrm>
            <a:off x="1419213" y="6301316"/>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 name="Line 5"/>
          <p:cNvSpPr>
            <a:spLocks noChangeShapeType="1"/>
          </p:cNvSpPr>
          <p:nvPr/>
        </p:nvSpPr>
        <p:spPr bwMode="auto">
          <a:xfrm>
            <a:off x="1423976" y="6227497"/>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 name="Line 6"/>
          <p:cNvSpPr>
            <a:spLocks noChangeShapeType="1"/>
          </p:cNvSpPr>
          <p:nvPr/>
        </p:nvSpPr>
        <p:spPr bwMode="auto">
          <a:xfrm>
            <a:off x="1423976" y="6159631"/>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9" name="Line 7"/>
          <p:cNvSpPr>
            <a:spLocks noChangeShapeType="1"/>
          </p:cNvSpPr>
          <p:nvPr/>
        </p:nvSpPr>
        <p:spPr bwMode="auto">
          <a:xfrm>
            <a:off x="1419213" y="6091766"/>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0" name="Line 8"/>
          <p:cNvSpPr>
            <a:spLocks noChangeShapeType="1"/>
          </p:cNvSpPr>
          <p:nvPr/>
        </p:nvSpPr>
        <p:spPr bwMode="auto">
          <a:xfrm>
            <a:off x="1423976" y="6027472"/>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1" name="Line 9"/>
          <p:cNvSpPr>
            <a:spLocks noChangeShapeType="1"/>
          </p:cNvSpPr>
          <p:nvPr/>
        </p:nvSpPr>
        <p:spPr bwMode="auto">
          <a:xfrm>
            <a:off x="1419213" y="5953653"/>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2" name="Line 10"/>
          <p:cNvSpPr>
            <a:spLocks noChangeShapeType="1"/>
          </p:cNvSpPr>
          <p:nvPr/>
        </p:nvSpPr>
        <p:spPr bwMode="auto">
          <a:xfrm>
            <a:off x="1409688" y="5885787"/>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3" name="Line 11"/>
          <p:cNvSpPr>
            <a:spLocks noChangeShapeType="1"/>
          </p:cNvSpPr>
          <p:nvPr/>
        </p:nvSpPr>
        <p:spPr bwMode="auto">
          <a:xfrm>
            <a:off x="1423976" y="5817922"/>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4" name="Line 12"/>
          <p:cNvSpPr>
            <a:spLocks noChangeShapeType="1"/>
          </p:cNvSpPr>
          <p:nvPr/>
        </p:nvSpPr>
        <p:spPr bwMode="auto">
          <a:xfrm>
            <a:off x="1423976" y="5744103"/>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5" name="Line 13"/>
          <p:cNvSpPr>
            <a:spLocks noChangeShapeType="1"/>
          </p:cNvSpPr>
          <p:nvPr/>
        </p:nvSpPr>
        <p:spPr bwMode="auto">
          <a:xfrm>
            <a:off x="1419213" y="5670284"/>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6" name="Line 14"/>
          <p:cNvSpPr>
            <a:spLocks noChangeShapeType="1"/>
          </p:cNvSpPr>
          <p:nvPr/>
        </p:nvSpPr>
        <p:spPr bwMode="auto">
          <a:xfrm>
            <a:off x="1419213" y="5602418"/>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7" name="Line 15"/>
          <p:cNvSpPr>
            <a:spLocks noChangeShapeType="1"/>
          </p:cNvSpPr>
          <p:nvPr/>
        </p:nvSpPr>
        <p:spPr bwMode="auto">
          <a:xfrm>
            <a:off x="1423976" y="5534553"/>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8" name="Line 16"/>
          <p:cNvSpPr>
            <a:spLocks noChangeShapeType="1"/>
          </p:cNvSpPr>
          <p:nvPr/>
        </p:nvSpPr>
        <p:spPr bwMode="auto">
          <a:xfrm>
            <a:off x="1411276" y="5470259"/>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19" name="Line 17"/>
          <p:cNvSpPr>
            <a:spLocks noChangeShapeType="1"/>
          </p:cNvSpPr>
          <p:nvPr/>
        </p:nvSpPr>
        <p:spPr bwMode="auto">
          <a:xfrm>
            <a:off x="1423976" y="5396441"/>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0" name="Line 18"/>
          <p:cNvSpPr>
            <a:spLocks noChangeShapeType="1"/>
          </p:cNvSpPr>
          <p:nvPr/>
        </p:nvSpPr>
        <p:spPr bwMode="auto">
          <a:xfrm>
            <a:off x="1414451" y="5328575"/>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1" name="Line 19"/>
          <p:cNvSpPr>
            <a:spLocks noChangeShapeType="1"/>
          </p:cNvSpPr>
          <p:nvPr/>
        </p:nvSpPr>
        <p:spPr bwMode="auto">
          <a:xfrm>
            <a:off x="1428738" y="5260709"/>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2" name="Line 20"/>
          <p:cNvSpPr>
            <a:spLocks noChangeShapeType="1"/>
          </p:cNvSpPr>
          <p:nvPr/>
        </p:nvSpPr>
        <p:spPr bwMode="auto">
          <a:xfrm>
            <a:off x="1423976" y="5183318"/>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3" name="Line 21"/>
          <p:cNvSpPr>
            <a:spLocks noChangeShapeType="1"/>
          </p:cNvSpPr>
          <p:nvPr/>
        </p:nvSpPr>
        <p:spPr bwMode="auto">
          <a:xfrm>
            <a:off x="1428738" y="5109500"/>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4" name="Line 22"/>
          <p:cNvSpPr>
            <a:spLocks noChangeShapeType="1"/>
          </p:cNvSpPr>
          <p:nvPr/>
        </p:nvSpPr>
        <p:spPr bwMode="auto">
          <a:xfrm>
            <a:off x="1428738" y="5041634"/>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5" name="Line 23"/>
          <p:cNvSpPr>
            <a:spLocks noChangeShapeType="1"/>
          </p:cNvSpPr>
          <p:nvPr/>
        </p:nvSpPr>
        <p:spPr bwMode="auto">
          <a:xfrm>
            <a:off x="1423976" y="4973768"/>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6" name="Line 24"/>
          <p:cNvSpPr>
            <a:spLocks noChangeShapeType="1"/>
          </p:cNvSpPr>
          <p:nvPr/>
        </p:nvSpPr>
        <p:spPr bwMode="auto">
          <a:xfrm>
            <a:off x="1428738" y="4909475"/>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7" name="Line 25"/>
          <p:cNvSpPr>
            <a:spLocks noChangeShapeType="1"/>
          </p:cNvSpPr>
          <p:nvPr/>
        </p:nvSpPr>
        <p:spPr bwMode="auto">
          <a:xfrm>
            <a:off x="1423976" y="4835656"/>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8" name="Line 26"/>
          <p:cNvSpPr>
            <a:spLocks noChangeShapeType="1"/>
          </p:cNvSpPr>
          <p:nvPr/>
        </p:nvSpPr>
        <p:spPr bwMode="auto">
          <a:xfrm>
            <a:off x="1414451" y="4767791"/>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29" name="Line 27"/>
          <p:cNvSpPr>
            <a:spLocks noChangeShapeType="1"/>
          </p:cNvSpPr>
          <p:nvPr/>
        </p:nvSpPr>
        <p:spPr bwMode="auto">
          <a:xfrm>
            <a:off x="1419213" y="4699925"/>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0" name="Line 28"/>
          <p:cNvSpPr>
            <a:spLocks noChangeShapeType="1"/>
          </p:cNvSpPr>
          <p:nvPr/>
        </p:nvSpPr>
        <p:spPr bwMode="auto">
          <a:xfrm>
            <a:off x="1411276" y="4633250"/>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1" name="Line 29"/>
          <p:cNvSpPr>
            <a:spLocks noChangeShapeType="1"/>
          </p:cNvSpPr>
          <p:nvPr/>
        </p:nvSpPr>
        <p:spPr bwMode="auto">
          <a:xfrm>
            <a:off x="1423976" y="4552287"/>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2" name="Line 30"/>
          <p:cNvSpPr>
            <a:spLocks noChangeShapeType="1"/>
          </p:cNvSpPr>
          <p:nvPr/>
        </p:nvSpPr>
        <p:spPr bwMode="auto">
          <a:xfrm>
            <a:off x="1423976" y="4484422"/>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3" name="Line 31"/>
          <p:cNvSpPr>
            <a:spLocks noChangeShapeType="1"/>
          </p:cNvSpPr>
          <p:nvPr/>
        </p:nvSpPr>
        <p:spPr bwMode="auto">
          <a:xfrm>
            <a:off x="1428738" y="4416556"/>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4" name="Line 32"/>
          <p:cNvSpPr>
            <a:spLocks noChangeShapeType="1"/>
          </p:cNvSpPr>
          <p:nvPr/>
        </p:nvSpPr>
        <p:spPr bwMode="auto">
          <a:xfrm>
            <a:off x="1416038" y="4352262"/>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5" name="Line 33"/>
          <p:cNvSpPr>
            <a:spLocks noChangeShapeType="1"/>
          </p:cNvSpPr>
          <p:nvPr/>
        </p:nvSpPr>
        <p:spPr bwMode="auto">
          <a:xfrm>
            <a:off x="1420801" y="4278443"/>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6" name="Line 34"/>
          <p:cNvSpPr>
            <a:spLocks noChangeShapeType="1"/>
          </p:cNvSpPr>
          <p:nvPr/>
        </p:nvSpPr>
        <p:spPr bwMode="auto">
          <a:xfrm>
            <a:off x="1419213" y="4210578"/>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7" name="Line 35"/>
          <p:cNvSpPr>
            <a:spLocks noChangeShapeType="1"/>
          </p:cNvSpPr>
          <p:nvPr/>
        </p:nvSpPr>
        <p:spPr bwMode="auto">
          <a:xfrm>
            <a:off x="1423976" y="4142712"/>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8" name="Line 36"/>
          <p:cNvSpPr>
            <a:spLocks noChangeShapeType="1"/>
          </p:cNvSpPr>
          <p:nvPr/>
        </p:nvSpPr>
        <p:spPr bwMode="auto">
          <a:xfrm>
            <a:off x="1419213" y="4084372"/>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39" name="Line 37"/>
          <p:cNvSpPr>
            <a:spLocks noChangeShapeType="1"/>
          </p:cNvSpPr>
          <p:nvPr/>
        </p:nvSpPr>
        <p:spPr bwMode="auto">
          <a:xfrm>
            <a:off x="1419213" y="4016506"/>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0" name="Line 38"/>
          <p:cNvSpPr>
            <a:spLocks noChangeShapeType="1"/>
          </p:cNvSpPr>
          <p:nvPr/>
        </p:nvSpPr>
        <p:spPr bwMode="auto">
          <a:xfrm>
            <a:off x="1423976" y="3948641"/>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1" name="Line 39"/>
          <p:cNvSpPr>
            <a:spLocks noChangeShapeType="1"/>
          </p:cNvSpPr>
          <p:nvPr/>
        </p:nvSpPr>
        <p:spPr bwMode="auto">
          <a:xfrm>
            <a:off x="1411276" y="3884347"/>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2" name="Line 40"/>
          <p:cNvSpPr>
            <a:spLocks noChangeShapeType="1"/>
          </p:cNvSpPr>
          <p:nvPr/>
        </p:nvSpPr>
        <p:spPr bwMode="auto">
          <a:xfrm>
            <a:off x="1423976" y="3810528"/>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3" name="Line 41"/>
          <p:cNvSpPr>
            <a:spLocks noChangeShapeType="1"/>
          </p:cNvSpPr>
          <p:nvPr/>
        </p:nvSpPr>
        <p:spPr bwMode="auto">
          <a:xfrm>
            <a:off x="1414451" y="3742662"/>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4" name="Line 42"/>
          <p:cNvSpPr>
            <a:spLocks noChangeShapeType="1"/>
          </p:cNvSpPr>
          <p:nvPr/>
        </p:nvSpPr>
        <p:spPr bwMode="auto">
          <a:xfrm>
            <a:off x="1428738" y="3674797"/>
            <a:ext cx="3810000" cy="0"/>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5" name="Line 43"/>
          <p:cNvSpPr>
            <a:spLocks noChangeShapeType="1"/>
          </p:cNvSpPr>
          <p:nvPr/>
        </p:nvSpPr>
        <p:spPr bwMode="auto">
          <a:xfrm flipV="1">
            <a:off x="1520813"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6" name="Line 44"/>
          <p:cNvSpPr>
            <a:spLocks noChangeShapeType="1"/>
          </p:cNvSpPr>
          <p:nvPr/>
        </p:nvSpPr>
        <p:spPr bwMode="auto">
          <a:xfrm flipV="1">
            <a:off x="1617651" y="3595025"/>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7" name="Line 45"/>
          <p:cNvSpPr>
            <a:spLocks noChangeShapeType="1"/>
          </p:cNvSpPr>
          <p:nvPr/>
        </p:nvSpPr>
        <p:spPr bwMode="auto">
          <a:xfrm flipV="1">
            <a:off x="1719251"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8" name="Line 46"/>
          <p:cNvSpPr>
            <a:spLocks noChangeShapeType="1"/>
          </p:cNvSpPr>
          <p:nvPr/>
        </p:nvSpPr>
        <p:spPr bwMode="auto">
          <a:xfrm flipV="1">
            <a:off x="1808151"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49" name="Line 47"/>
          <p:cNvSpPr>
            <a:spLocks noChangeShapeType="1"/>
          </p:cNvSpPr>
          <p:nvPr/>
        </p:nvSpPr>
        <p:spPr bwMode="auto">
          <a:xfrm flipV="1">
            <a:off x="1895463" y="3595025"/>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0" name="Line 48"/>
          <p:cNvSpPr>
            <a:spLocks noChangeShapeType="1"/>
          </p:cNvSpPr>
          <p:nvPr/>
        </p:nvSpPr>
        <p:spPr bwMode="auto">
          <a:xfrm flipV="1">
            <a:off x="1992301" y="3598598"/>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1" name="Line 49"/>
          <p:cNvSpPr>
            <a:spLocks noChangeShapeType="1"/>
          </p:cNvSpPr>
          <p:nvPr/>
        </p:nvSpPr>
        <p:spPr bwMode="auto">
          <a:xfrm flipV="1">
            <a:off x="2093901"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2" name="Line 50"/>
          <p:cNvSpPr>
            <a:spLocks noChangeShapeType="1"/>
          </p:cNvSpPr>
          <p:nvPr/>
        </p:nvSpPr>
        <p:spPr bwMode="auto">
          <a:xfrm flipV="1">
            <a:off x="2182801" y="3595025"/>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3" name="Line 51"/>
          <p:cNvSpPr>
            <a:spLocks noChangeShapeType="1"/>
          </p:cNvSpPr>
          <p:nvPr/>
        </p:nvSpPr>
        <p:spPr bwMode="auto">
          <a:xfrm flipV="1">
            <a:off x="2273288"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4" name="Line 52"/>
          <p:cNvSpPr>
            <a:spLocks noChangeShapeType="1"/>
          </p:cNvSpPr>
          <p:nvPr/>
        </p:nvSpPr>
        <p:spPr bwMode="auto">
          <a:xfrm flipV="1">
            <a:off x="2370126"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5" name="Line 53"/>
          <p:cNvSpPr>
            <a:spLocks noChangeShapeType="1"/>
          </p:cNvSpPr>
          <p:nvPr/>
        </p:nvSpPr>
        <p:spPr bwMode="auto">
          <a:xfrm flipV="1">
            <a:off x="2471726" y="3584311"/>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6" name="Line 54"/>
          <p:cNvSpPr>
            <a:spLocks noChangeShapeType="1"/>
          </p:cNvSpPr>
          <p:nvPr/>
        </p:nvSpPr>
        <p:spPr bwMode="auto">
          <a:xfrm flipV="1">
            <a:off x="2560626"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7" name="Line 55"/>
          <p:cNvSpPr>
            <a:spLocks noChangeShapeType="1"/>
          </p:cNvSpPr>
          <p:nvPr/>
        </p:nvSpPr>
        <p:spPr bwMode="auto">
          <a:xfrm flipV="1">
            <a:off x="2647938"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8" name="Line 56"/>
          <p:cNvSpPr>
            <a:spLocks noChangeShapeType="1"/>
          </p:cNvSpPr>
          <p:nvPr/>
        </p:nvSpPr>
        <p:spPr bwMode="auto">
          <a:xfrm flipV="1">
            <a:off x="2744776" y="3595025"/>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59" name="Line 57"/>
          <p:cNvSpPr>
            <a:spLocks noChangeShapeType="1"/>
          </p:cNvSpPr>
          <p:nvPr/>
        </p:nvSpPr>
        <p:spPr bwMode="auto">
          <a:xfrm flipV="1">
            <a:off x="2846376"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0" name="Line 58"/>
          <p:cNvSpPr>
            <a:spLocks noChangeShapeType="1"/>
          </p:cNvSpPr>
          <p:nvPr/>
        </p:nvSpPr>
        <p:spPr bwMode="auto">
          <a:xfrm flipV="1">
            <a:off x="2935276"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1" name="Line 59"/>
          <p:cNvSpPr>
            <a:spLocks noChangeShapeType="1"/>
          </p:cNvSpPr>
          <p:nvPr/>
        </p:nvSpPr>
        <p:spPr bwMode="auto">
          <a:xfrm flipV="1">
            <a:off x="3040051"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2" name="Line 60"/>
          <p:cNvSpPr>
            <a:spLocks noChangeShapeType="1"/>
          </p:cNvSpPr>
          <p:nvPr/>
        </p:nvSpPr>
        <p:spPr bwMode="auto">
          <a:xfrm flipV="1">
            <a:off x="3136888"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3" name="Line 61"/>
          <p:cNvSpPr>
            <a:spLocks noChangeShapeType="1"/>
          </p:cNvSpPr>
          <p:nvPr/>
        </p:nvSpPr>
        <p:spPr bwMode="auto">
          <a:xfrm flipV="1">
            <a:off x="3238488" y="3584311"/>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4" name="Line 62"/>
          <p:cNvSpPr>
            <a:spLocks noChangeShapeType="1"/>
          </p:cNvSpPr>
          <p:nvPr/>
        </p:nvSpPr>
        <p:spPr bwMode="auto">
          <a:xfrm flipV="1">
            <a:off x="3327388"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5" name="Line 63"/>
          <p:cNvSpPr>
            <a:spLocks noChangeShapeType="1"/>
          </p:cNvSpPr>
          <p:nvPr/>
        </p:nvSpPr>
        <p:spPr bwMode="auto">
          <a:xfrm flipV="1">
            <a:off x="3414701"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6" name="Line 64"/>
          <p:cNvSpPr>
            <a:spLocks noChangeShapeType="1"/>
          </p:cNvSpPr>
          <p:nvPr/>
        </p:nvSpPr>
        <p:spPr bwMode="auto">
          <a:xfrm flipV="1">
            <a:off x="3511538" y="3595025"/>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7" name="Line 65"/>
          <p:cNvSpPr>
            <a:spLocks noChangeShapeType="1"/>
          </p:cNvSpPr>
          <p:nvPr/>
        </p:nvSpPr>
        <p:spPr bwMode="auto">
          <a:xfrm flipV="1">
            <a:off x="3613138"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8" name="Line 66"/>
          <p:cNvSpPr>
            <a:spLocks noChangeShapeType="1"/>
          </p:cNvSpPr>
          <p:nvPr/>
        </p:nvSpPr>
        <p:spPr bwMode="auto">
          <a:xfrm flipV="1">
            <a:off x="3702038"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69" name="Line 67"/>
          <p:cNvSpPr>
            <a:spLocks noChangeShapeType="1"/>
          </p:cNvSpPr>
          <p:nvPr/>
        </p:nvSpPr>
        <p:spPr bwMode="auto">
          <a:xfrm flipV="1">
            <a:off x="3792526" y="3584311"/>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0" name="Line 68"/>
          <p:cNvSpPr>
            <a:spLocks noChangeShapeType="1"/>
          </p:cNvSpPr>
          <p:nvPr/>
        </p:nvSpPr>
        <p:spPr bwMode="auto">
          <a:xfrm flipV="1">
            <a:off x="3889363"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1" name="Line 69"/>
          <p:cNvSpPr>
            <a:spLocks noChangeShapeType="1"/>
          </p:cNvSpPr>
          <p:nvPr/>
        </p:nvSpPr>
        <p:spPr bwMode="auto">
          <a:xfrm flipV="1">
            <a:off x="3990963" y="3580737"/>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2" name="Line 70"/>
          <p:cNvSpPr>
            <a:spLocks noChangeShapeType="1"/>
          </p:cNvSpPr>
          <p:nvPr/>
        </p:nvSpPr>
        <p:spPr bwMode="auto">
          <a:xfrm flipV="1">
            <a:off x="4079863" y="3584311"/>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3" name="Line 71"/>
          <p:cNvSpPr>
            <a:spLocks noChangeShapeType="1"/>
          </p:cNvSpPr>
          <p:nvPr/>
        </p:nvSpPr>
        <p:spPr bwMode="auto">
          <a:xfrm flipV="1">
            <a:off x="4167176"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4" name="Line 72"/>
          <p:cNvSpPr>
            <a:spLocks noChangeShapeType="1"/>
          </p:cNvSpPr>
          <p:nvPr/>
        </p:nvSpPr>
        <p:spPr bwMode="auto">
          <a:xfrm flipV="1">
            <a:off x="4264013"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5" name="Line 73"/>
          <p:cNvSpPr>
            <a:spLocks noChangeShapeType="1"/>
          </p:cNvSpPr>
          <p:nvPr/>
        </p:nvSpPr>
        <p:spPr bwMode="auto">
          <a:xfrm flipV="1">
            <a:off x="4365613" y="3584311"/>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6" name="Line 74"/>
          <p:cNvSpPr>
            <a:spLocks noChangeShapeType="1"/>
          </p:cNvSpPr>
          <p:nvPr/>
        </p:nvSpPr>
        <p:spPr bwMode="auto">
          <a:xfrm flipV="1">
            <a:off x="4454513"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7" name="Line 75"/>
          <p:cNvSpPr>
            <a:spLocks noChangeShapeType="1"/>
          </p:cNvSpPr>
          <p:nvPr/>
        </p:nvSpPr>
        <p:spPr bwMode="auto">
          <a:xfrm flipV="1">
            <a:off x="4549763" y="3584311"/>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8" name="Line 76"/>
          <p:cNvSpPr>
            <a:spLocks noChangeShapeType="1"/>
          </p:cNvSpPr>
          <p:nvPr/>
        </p:nvSpPr>
        <p:spPr bwMode="auto">
          <a:xfrm flipV="1">
            <a:off x="4638663"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79" name="Line 77"/>
          <p:cNvSpPr>
            <a:spLocks noChangeShapeType="1"/>
          </p:cNvSpPr>
          <p:nvPr/>
        </p:nvSpPr>
        <p:spPr bwMode="auto">
          <a:xfrm flipV="1">
            <a:off x="4725976"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0" name="Line 78"/>
          <p:cNvSpPr>
            <a:spLocks noChangeShapeType="1"/>
          </p:cNvSpPr>
          <p:nvPr/>
        </p:nvSpPr>
        <p:spPr bwMode="auto">
          <a:xfrm flipV="1">
            <a:off x="4822813" y="3595025"/>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1" name="Line 79"/>
          <p:cNvSpPr>
            <a:spLocks noChangeShapeType="1"/>
          </p:cNvSpPr>
          <p:nvPr/>
        </p:nvSpPr>
        <p:spPr bwMode="auto">
          <a:xfrm flipV="1">
            <a:off x="4924413"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2" name="Line 80"/>
          <p:cNvSpPr>
            <a:spLocks noChangeShapeType="1"/>
          </p:cNvSpPr>
          <p:nvPr/>
        </p:nvSpPr>
        <p:spPr bwMode="auto">
          <a:xfrm flipV="1">
            <a:off x="5013313" y="3591455"/>
            <a:ext cx="0" cy="2792015"/>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3" name="Line 81"/>
          <p:cNvSpPr>
            <a:spLocks noChangeShapeType="1"/>
          </p:cNvSpPr>
          <p:nvPr/>
        </p:nvSpPr>
        <p:spPr bwMode="auto">
          <a:xfrm flipV="1">
            <a:off x="5119676" y="3587881"/>
            <a:ext cx="0" cy="2792016"/>
          </a:xfrm>
          <a:prstGeom prst="line">
            <a:avLst/>
          </a:prstGeom>
          <a:noFill/>
          <a:ln w="9525">
            <a:solidFill>
              <a:schemeClr val="bg2">
                <a:lumMod val="75000"/>
              </a:schemeClr>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p:sp>
        <p:nvSpPr>
          <p:cNvPr id="84" name="Freeform 82"/>
          <p:cNvSpPr/>
          <p:nvPr/>
        </p:nvSpPr>
        <p:spPr bwMode="auto">
          <a:xfrm flipH="1" flipV="1">
            <a:off x="1409688" y="3571212"/>
            <a:ext cx="3810000" cy="2819400"/>
          </a:xfrm>
          <a:custGeom>
            <a:avLst/>
            <a:gdLst>
              <a:gd name="T0" fmla="*/ 0 w 2333"/>
              <a:gd name="T1" fmla="*/ 2147483647 h 2275"/>
              <a:gd name="T2" fmla="*/ 2147483647 w 2333"/>
              <a:gd name="T3" fmla="*/ 2147483647 h 2275"/>
              <a:gd name="T4" fmla="*/ 2147483647 w 2333"/>
              <a:gd name="T5" fmla="*/ 2147483647 h 2275"/>
              <a:gd name="T6" fmla="*/ 2147483647 w 2333"/>
              <a:gd name="T7" fmla="*/ 2147483647 h 2275"/>
              <a:gd name="T8" fmla="*/ 2147483647 w 2333"/>
              <a:gd name="T9" fmla="*/ 2147483647 h 2275"/>
              <a:gd name="T10" fmla="*/ 2147483647 w 2333"/>
              <a:gd name="T11" fmla="*/ 2147483647 h 2275"/>
              <a:gd name="T12" fmla="*/ 2147483647 w 2333"/>
              <a:gd name="T13" fmla="*/ 2147483647 h 2275"/>
              <a:gd name="T14" fmla="*/ 2147483647 w 2333"/>
              <a:gd name="T15" fmla="*/ 2147483647 h 2275"/>
              <a:gd name="T16" fmla="*/ 2147483647 w 2333"/>
              <a:gd name="T17" fmla="*/ 2147483647 h 2275"/>
              <a:gd name="T18" fmla="*/ 2147483647 w 2333"/>
              <a:gd name="T19" fmla="*/ 2147483647 h 2275"/>
              <a:gd name="T20" fmla="*/ 2147483647 w 2333"/>
              <a:gd name="T21" fmla="*/ 2147483647 h 2275"/>
              <a:gd name="T22" fmla="*/ 2147483647 w 2333"/>
              <a:gd name="T23" fmla="*/ 2147483647 h 2275"/>
              <a:gd name="T24" fmla="*/ 2147483647 w 2333"/>
              <a:gd name="T25" fmla="*/ 2147483647 h 2275"/>
              <a:gd name="T26" fmla="*/ 2147483647 w 2333"/>
              <a:gd name="T27" fmla="*/ 2147483647 h 2275"/>
              <a:gd name="T28" fmla="*/ 2147483647 w 2333"/>
              <a:gd name="T29" fmla="*/ 2147483647 h 2275"/>
              <a:gd name="T30" fmla="*/ 2147483647 w 2333"/>
              <a:gd name="T31" fmla="*/ 2147483647 h 2275"/>
              <a:gd name="T32" fmla="*/ 2147483647 w 2333"/>
              <a:gd name="T33" fmla="*/ 2147483647 h 2275"/>
              <a:gd name="T34" fmla="*/ 2147483647 w 2333"/>
              <a:gd name="T35" fmla="*/ 2147483647 h 2275"/>
              <a:gd name="T36" fmla="*/ 2147483647 w 2333"/>
              <a:gd name="T37" fmla="*/ 2147483647 h 2275"/>
              <a:gd name="T38" fmla="*/ 2147483647 w 2333"/>
              <a:gd name="T39" fmla="*/ 0 h 2275"/>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w 2333"/>
              <a:gd name="T61" fmla="*/ 0 h 2275"/>
              <a:gd name="T62" fmla="*/ 2333 w 2333"/>
              <a:gd name="T63" fmla="*/ 2275 h 2275"/>
            </a:gdLst>
            <a:ahLst/>
            <a:cxnLst>
              <a:cxn ang="T40">
                <a:pos x="T0" y="T1"/>
              </a:cxn>
              <a:cxn ang="T41">
                <a:pos x="T2" y="T3"/>
              </a:cxn>
              <a:cxn ang="T42">
                <a:pos x="T4" y="T5"/>
              </a:cxn>
              <a:cxn ang="T43">
                <a:pos x="T6" y="T7"/>
              </a:cxn>
              <a:cxn ang="T44">
                <a:pos x="T8" y="T9"/>
              </a:cxn>
              <a:cxn ang="T45">
                <a:pos x="T10" y="T11"/>
              </a:cxn>
              <a:cxn ang="T46">
                <a:pos x="T12" y="T13"/>
              </a:cxn>
              <a:cxn ang="T47">
                <a:pos x="T14" y="T15"/>
              </a:cxn>
              <a:cxn ang="T48">
                <a:pos x="T16" y="T17"/>
              </a:cxn>
              <a:cxn ang="T49">
                <a:pos x="T18" y="T19"/>
              </a:cxn>
              <a:cxn ang="T50">
                <a:pos x="T20" y="T21"/>
              </a:cxn>
              <a:cxn ang="T51">
                <a:pos x="T22" y="T23"/>
              </a:cxn>
              <a:cxn ang="T52">
                <a:pos x="T24" y="T25"/>
              </a:cxn>
              <a:cxn ang="T53">
                <a:pos x="T26" y="T27"/>
              </a:cxn>
              <a:cxn ang="T54">
                <a:pos x="T28" y="T29"/>
              </a:cxn>
              <a:cxn ang="T55">
                <a:pos x="T30" y="T31"/>
              </a:cxn>
              <a:cxn ang="T56">
                <a:pos x="T32" y="T33"/>
              </a:cxn>
              <a:cxn ang="T57">
                <a:pos x="T34" y="T35"/>
              </a:cxn>
              <a:cxn ang="T58">
                <a:pos x="T36" y="T37"/>
              </a:cxn>
              <a:cxn ang="T59">
                <a:pos x="T38" y="T39"/>
              </a:cxn>
            </a:cxnLst>
            <a:rect l="T60" t="T61" r="T62" b="T63"/>
            <a:pathLst>
              <a:path w="2333" h="2275">
                <a:moveTo>
                  <a:pt x="0" y="2275"/>
                </a:moveTo>
                <a:lnTo>
                  <a:pt x="52" y="2211"/>
                </a:lnTo>
                <a:lnTo>
                  <a:pt x="116" y="2153"/>
                </a:lnTo>
                <a:lnTo>
                  <a:pt x="122" y="2089"/>
                </a:lnTo>
                <a:lnTo>
                  <a:pt x="180" y="2042"/>
                </a:lnTo>
                <a:lnTo>
                  <a:pt x="425" y="1803"/>
                </a:lnTo>
                <a:lnTo>
                  <a:pt x="588" y="1803"/>
                </a:lnTo>
                <a:lnTo>
                  <a:pt x="774" y="1629"/>
                </a:lnTo>
                <a:lnTo>
                  <a:pt x="774" y="1571"/>
                </a:lnTo>
                <a:lnTo>
                  <a:pt x="1076" y="1274"/>
                </a:lnTo>
                <a:lnTo>
                  <a:pt x="1076" y="1210"/>
                </a:lnTo>
                <a:lnTo>
                  <a:pt x="1489" y="809"/>
                </a:lnTo>
                <a:lnTo>
                  <a:pt x="1792" y="809"/>
                </a:lnTo>
                <a:lnTo>
                  <a:pt x="1966" y="640"/>
                </a:lnTo>
                <a:lnTo>
                  <a:pt x="1966" y="570"/>
                </a:lnTo>
                <a:lnTo>
                  <a:pt x="2077" y="454"/>
                </a:lnTo>
                <a:lnTo>
                  <a:pt x="2077" y="355"/>
                </a:lnTo>
                <a:lnTo>
                  <a:pt x="2263" y="180"/>
                </a:lnTo>
                <a:lnTo>
                  <a:pt x="2263" y="75"/>
                </a:lnTo>
                <a:lnTo>
                  <a:pt x="2333" y="0"/>
                </a:lnTo>
              </a:path>
            </a:pathLst>
          </a:custGeom>
          <a:noFill/>
          <a:ln w="38100">
            <a:solidFill>
              <a:srgbClr val="000066"/>
            </a:solidFill>
            <a:round/>
          </a:ln>
        </p:spPr>
        <p:txBody>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sz="1800" b="0" i="0" u="none" strike="noStrike" kern="1200" cap="none" spc="0" normalizeH="0" baseline="0" noProof="0">
              <a:ln>
                <a:noFill/>
              </a:ln>
              <a:solidFill>
                <a:prstClr val="black"/>
              </a:solidFill>
              <a:effectLst/>
              <a:uLnTx/>
              <a:uFillTx/>
              <a:latin typeface="Arial" panose="020B0604020202020204"/>
              <a:ea typeface="+mn-ea"/>
              <a:cs typeface="+mn-cs"/>
            </a:endParaRPr>
          </a:p>
        </p:txBody>
      </p:sp>
      <mc:AlternateContent xmlns:mc="http://schemas.openxmlformats.org/markup-compatibility/2006">
        <mc:Choice xmlns:a14="http://schemas.microsoft.com/office/drawing/2010/main" Requires="a14">
          <p:sp>
            <p:nvSpPr>
              <p:cNvPr id="85" name="Text Box 83"/>
              <p:cNvSpPr txBox="1">
                <a:spLocks noChangeArrowheads="1"/>
              </p:cNvSpPr>
              <p:nvPr/>
            </p:nvSpPr>
            <p:spPr bwMode="auto">
              <a:xfrm>
                <a:off x="1409593" y="6432491"/>
                <a:ext cx="4010216" cy="400110"/>
              </a:xfrm>
              <a:prstGeom prst="rect">
                <a:avLst/>
              </a:prstGeom>
              <a:noFill/>
              <a:ln w="25400">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𝑦</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𝑀</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p:sp>
            <p:nvSpPr>
              <p:cNvPr id="85" name="Text Box 83"/>
              <p:cNvSpPr txBox="1">
                <a:spLocks noRot="1" noChangeAspect="1" noMove="1" noResize="1" noEditPoints="1" noAdjustHandles="1" noChangeArrowheads="1" noChangeShapeType="1" noTextEdit="1"/>
              </p:cNvSpPr>
              <p:nvPr/>
            </p:nvSpPr>
            <p:spPr bwMode="auto">
              <a:xfrm>
                <a:off x="1409593" y="6432491"/>
                <a:ext cx="4010216" cy="400110"/>
              </a:xfrm>
              <a:prstGeom prst="rect">
                <a:avLst/>
              </a:prstGeom>
              <a:blipFill rotWithShape="1">
                <a:blip r:embed="rId1"/>
                <a:stretch>
                  <a:fillRect l="-13" t="-144" r="2" b="-158"/>
                </a:stretch>
              </a:blipFill>
              <a:ln w="25400">
                <a:noFill/>
                <a:miter lim="8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6" name="Text Box 84"/>
              <p:cNvSpPr txBox="1">
                <a:spLocks noChangeArrowheads="1"/>
              </p:cNvSpPr>
              <p:nvPr/>
            </p:nvSpPr>
            <p:spPr bwMode="auto">
              <a:xfrm rot="5400000" flipH="1" flipV="1">
                <a:off x="-622619" y="4841579"/>
                <a:ext cx="3073955" cy="400110"/>
              </a:xfrm>
              <a:prstGeom prst="rect">
                <a:avLst/>
              </a:prstGeom>
              <a:noFill/>
              <a:ln w="25400">
                <a:noFill/>
                <a:miter lim="800000"/>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a:ln>
                          <a:noFill/>
                        </a:ln>
                        <a:solidFill>
                          <a:prstClr val="black"/>
                        </a:solidFill>
                        <a:effectLst/>
                        <a:uLnTx/>
                        <a:uFillTx/>
                        <a:latin typeface="Cambria Math" panose="02040503050406030204" pitchFamily="18" charset="0"/>
                        <a:ea typeface="+mn-ea"/>
                        <a:cs typeface="+mn-cs"/>
                      </a:rPr>
                      <m:t>0</m:t>
                    </m:r>
                  </m:oMath>
                </a14:m>
                <a:r>
                  <a:rPr kumimoji="0" lang="en-US" sz="2000" b="0" i="0" u="none" strike="noStrike" kern="1200" cap="none" spc="0" normalizeH="0" baseline="0" noProof="0" dirty="0">
                    <a:ln>
                      <a:noFill/>
                    </a:ln>
                    <a:solidFill>
                      <a:prstClr val="black"/>
                    </a:solidFill>
                    <a:effectLst/>
                    <a:uLnTx/>
                    <a:uFillTx/>
                    <a:latin typeface="Arial Unicode MS" charset="0"/>
                    <a:ea typeface="+mn-ea"/>
                    <a:cs typeface="+mn-cs"/>
                  </a:rPr>
                  <a:t> ……………………  </a:t>
                </a:r>
                <a14:m>
                  <m:oMath xmlns:m="http://schemas.openxmlformats.org/officeDocument/2006/math">
                    <m:r>
                      <a:rPr kumimoji="0" lang="en-US" sz="2000" b="0" i="1" u="none" strike="noStrike" kern="1200" cap="none" spc="0" normalizeH="0" baseline="0" noProof="0" dirty="0" smtClean="0">
                        <a:ln>
                          <a:noFill/>
                        </a:ln>
                        <a:solidFill>
                          <a:prstClr val="black"/>
                        </a:solidFill>
                        <a:effectLst/>
                        <a:uLnTx/>
                        <a:uFillTx/>
                        <a:latin typeface="Cambria Math" panose="02040503050406030204" pitchFamily="18" charset="0"/>
                        <a:ea typeface="+mn-ea"/>
                        <a:cs typeface="+mn-cs"/>
                      </a:rPr>
                      <m:t>𝑥</m:t>
                    </m:r>
                    <m:r>
                      <a:rPr kumimoji="0" lang="en-US" sz="2000" b="0" i="1" u="none" strike="noStrike" kern="1200" cap="none" spc="0" normalizeH="0" baseline="-25000" noProof="0" dirty="0" err="1">
                        <a:ln>
                          <a:noFill/>
                        </a:ln>
                        <a:solidFill>
                          <a:prstClr val="black"/>
                        </a:solidFill>
                        <a:effectLst/>
                        <a:uLnTx/>
                        <a:uFillTx/>
                        <a:latin typeface="Cambria Math" panose="02040503050406030204" pitchFamily="18" charset="0"/>
                        <a:ea typeface="+mn-ea"/>
                        <a:cs typeface="+mn-cs"/>
                      </a:rPr>
                      <m:t>𝑁</m:t>
                    </m:r>
                  </m:oMath>
                </a14:m>
                <a:endParaRPr kumimoji="0" lang="en-US" sz="2000" b="0" i="0" u="none" strike="noStrike" kern="1200" cap="none" spc="0" normalizeH="0" baseline="0" noProof="0" dirty="0">
                  <a:ln>
                    <a:noFill/>
                  </a:ln>
                  <a:solidFill>
                    <a:prstClr val="black"/>
                  </a:solidFill>
                  <a:effectLst/>
                  <a:uLnTx/>
                  <a:uFillTx/>
                  <a:latin typeface="Arial Unicode MS" charset="0"/>
                  <a:ea typeface="+mn-ea"/>
                  <a:cs typeface="+mn-cs"/>
                </a:endParaRPr>
              </a:p>
            </p:txBody>
          </p:sp>
        </mc:Choice>
        <mc:Fallback>
          <p:sp>
            <p:nvSpPr>
              <p:cNvPr id="86" name="Text Box 84"/>
              <p:cNvSpPr txBox="1">
                <a:spLocks noRot="1" noChangeAspect="1" noMove="1" noResize="1" noEditPoints="1" noAdjustHandles="1" noChangeArrowheads="1" noChangeShapeType="1" noTextEdit="1"/>
              </p:cNvSpPr>
              <p:nvPr/>
            </p:nvSpPr>
            <p:spPr bwMode="auto">
              <a:xfrm rot="5400000" flipH="1" flipV="1">
                <a:off x="-622619" y="4841579"/>
                <a:ext cx="3073955" cy="400110"/>
              </a:xfrm>
              <a:prstGeom prst="rect">
                <a:avLst/>
              </a:prstGeom>
              <a:blipFill rotWithShape="1">
                <a:blip r:embed="rId2"/>
                <a:stretch>
                  <a:fillRect l="43474" t="-334162" r="43471" b="-334136"/>
                </a:stretch>
              </a:blipFill>
              <a:ln w="25400">
                <a:noFill/>
                <a:miter lim="800000"/>
              </a:ln>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7" name="Text Box 85"/>
              <p:cNvSpPr txBox="1">
                <a:spLocks noChangeArrowheads="1"/>
              </p:cNvSpPr>
              <p:nvPr/>
            </p:nvSpPr>
            <p:spPr bwMode="auto">
              <a:xfrm>
                <a:off x="5557826" y="3655777"/>
                <a:ext cx="5905584" cy="2677656"/>
              </a:xfrm>
              <a:prstGeom prst="rect">
                <a:avLst/>
              </a:prstGeom>
              <a:noFill/>
              <a:ln w="25400">
                <a:noFill/>
                <a:miter lim="800000"/>
              </a:ln>
            </p:spPr>
            <p:txBody>
              <a:bodyPr wrap="square">
                <a:spAutoFit/>
              </a:bodyPr>
              <a:lstStyle/>
              <a:p>
                <a:pPr marL="457200" lvl="0" indent="-457200">
                  <a:buFont typeface="Arial" panose="020B0604020202020204" pitchFamily="34" charset="0"/>
                  <a:buChar char="•"/>
                  <a:defRPr/>
                </a:pPr>
                <a:r>
                  <a:rPr lang="en-US" sz="2400" dirty="0"/>
                  <a:t>Every non-decreasing path from </a:t>
                </a:r>
                <a14:m>
                  <m:oMath xmlns:m="http://schemas.openxmlformats.org/officeDocument/2006/math">
                    <m:r>
                      <a:rPr lang="en-US" sz="2400" i="1" dirty="0" smtClean="0">
                        <a:latin typeface="Cambria Math" panose="02040503050406030204" pitchFamily="18" charset="0"/>
                      </a:rPr>
                      <m:t>(</m:t>
                    </m:r>
                    <m:r>
                      <a:rPr lang="en-US" sz="2400" i="1" dirty="0" smtClean="0">
                        <a:latin typeface="Cambria Math" panose="02040503050406030204" pitchFamily="18" charset="0"/>
                      </a:rPr>
                      <m:t>0</m:t>
                    </m:r>
                    <m:r>
                      <a:rPr lang="en-US" sz="2400" i="1" dirty="0" smtClean="0">
                        <a:latin typeface="Cambria Math" panose="02040503050406030204" pitchFamily="18" charset="0"/>
                      </a:rPr>
                      <m:t>,</m:t>
                    </m:r>
                    <m:r>
                      <a:rPr lang="en-US" sz="2400" i="1" dirty="0" smtClean="0">
                        <a:latin typeface="Cambria Math" panose="02040503050406030204" pitchFamily="18" charset="0"/>
                      </a:rPr>
                      <m:t>0</m:t>
                    </m:r>
                    <m:r>
                      <a:rPr lang="en-US" sz="2400" i="1" dirty="0" smtClean="0">
                        <a:latin typeface="Cambria Math" panose="02040503050406030204" pitchFamily="18" charset="0"/>
                      </a:rPr>
                      <m:t>) </m:t>
                    </m:r>
                  </m:oMath>
                </a14:m>
                <a:r>
                  <a:rPr lang="en-US" sz="2400" dirty="0"/>
                  <a:t>to </a:t>
                </a:r>
                <a14:m>
                  <m:oMath xmlns:m="http://schemas.openxmlformats.org/officeDocument/2006/math">
                    <m:r>
                      <a:rPr lang="en-US" sz="2400" i="1" dirty="0">
                        <a:latin typeface="Cambria Math" panose="02040503050406030204" pitchFamily="18" charset="0"/>
                      </a:rPr>
                      <m:t>(</m:t>
                    </m:r>
                    <m:r>
                      <a:rPr lang="en-US" sz="2400" b="0" i="1" dirty="0" smtClean="0">
                        <a:latin typeface="Cambria Math" panose="02040503050406030204" pitchFamily="18" charset="0"/>
                      </a:rPr>
                      <m:t>𝑛</m:t>
                    </m:r>
                    <m:r>
                      <a:rPr lang="en-US" sz="2400" i="1" dirty="0">
                        <a:latin typeface="Cambria Math" panose="02040503050406030204" pitchFamily="18" charset="0"/>
                      </a:rPr>
                      <m:t>,</m:t>
                    </m:r>
                    <m:r>
                      <a:rPr lang="en-US" sz="2400" b="0" i="1" dirty="0" smtClean="0">
                        <a:latin typeface="Cambria Math" panose="02040503050406030204" pitchFamily="18" charset="0"/>
                      </a:rPr>
                      <m:t>𝑚</m:t>
                    </m:r>
                    <m:r>
                      <a:rPr lang="en-US" sz="2400" i="1" dirty="0">
                        <a:latin typeface="Cambria Math" panose="02040503050406030204" pitchFamily="18" charset="0"/>
                      </a:rPr>
                      <m:t>)</m:t>
                    </m:r>
                  </m:oMath>
                </a14:m>
                <a:r>
                  <a:rPr lang="en-US" sz="2400" dirty="0"/>
                  <a:t> corresponds to an alignment of the two sequences.</a:t>
                </a:r>
                <a:endParaRPr lang="en-US" sz="2400" dirty="0"/>
              </a:p>
              <a:p>
                <a:pPr marL="457200" indent="-457200">
                  <a:buFont typeface="Arial" panose="020B0604020202020204" pitchFamily="34" charset="0"/>
                  <a:buChar char="•"/>
                  <a:defRPr/>
                </a:pPr>
                <a:r>
                  <a:rPr lang="en-US" sz="2400" dirty="0"/>
                  <a:t>An optimal alignment is composed of optimal subalignments.</a:t>
                </a:r>
                <a:endParaRPr lang="en-US" sz="2400" dirty="0"/>
              </a:p>
              <a:p>
                <a:pPr lvl="1" indent="-457200">
                  <a:buFont typeface="Arial" panose="020B0604020202020204" pitchFamily="34" charset="0"/>
                  <a:buChar char="•"/>
                  <a:defRPr/>
                </a:pPr>
                <a:r>
                  <a:rPr lang="en-US" sz="2400" dirty="0"/>
                  <a:t>DP, time: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r>
                  <a:rPr lang="en-US" sz="2400" dirty="0"/>
                  <a:t> space: </a:t>
                </a:r>
                <a14:m>
                  <m:oMath xmlns:m="http://schemas.openxmlformats.org/officeDocument/2006/math">
                    <m:r>
                      <a:rPr lang="en-US" sz="2400" i="1" dirty="0" smtClean="0">
                        <a:latin typeface="Cambria Math" panose="02040503050406030204" pitchFamily="18" charset="0"/>
                      </a:rPr>
                      <m:t>𝑂</m:t>
                    </m:r>
                    <m:r>
                      <a:rPr lang="en-US" sz="2400" i="1" dirty="0" smtClean="0">
                        <a:latin typeface="Cambria Math" panose="02040503050406030204" pitchFamily="18" charset="0"/>
                      </a:rPr>
                      <m:t>(</m:t>
                    </m:r>
                    <m:r>
                      <a:rPr lang="en-US" sz="2400" i="1" dirty="0" smtClean="0">
                        <a:latin typeface="Cambria Math" panose="02040503050406030204" pitchFamily="18" charset="0"/>
                      </a:rPr>
                      <m:t>𝑛𝑚</m:t>
                    </m:r>
                    <m:r>
                      <a:rPr lang="en-US" sz="2400" i="1" dirty="0" smtClean="0">
                        <a:latin typeface="Cambria Math" panose="02040503050406030204" pitchFamily="18" charset="0"/>
                      </a:rPr>
                      <m:t>)</m:t>
                    </m:r>
                  </m:oMath>
                </a14:m>
                <a:endParaRPr lang="en-US" sz="2400" dirty="0"/>
              </a:p>
              <a:p>
                <a:pPr lvl="1" indent="-457200">
                  <a:buFont typeface="Arial" panose="020B0604020202020204" pitchFamily="34" charset="0"/>
                  <a:buChar char="•"/>
                  <a:defRPr/>
                </a:pPr>
                <a:r>
                  <a:rPr lang="en-US" sz="2400" dirty="0"/>
                  <a:t>Backtrace, time and space: 𝑂(𝑛+𝑚)</a:t>
                </a:r>
                <a:endParaRPr lang="en-US" sz="2400" dirty="0"/>
              </a:p>
            </p:txBody>
          </p:sp>
        </mc:Choice>
        <mc:Fallback>
          <p:sp>
            <p:nvSpPr>
              <p:cNvPr id="87" name="Text Box 85"/>
              <p:cNvSpPr txBox="1">
                <a:spLocks noRot="1" noChangeAspect="1" noMove="1" noResize="1" noEditPoints="1" noAdjustHandles="1" noChangeArrowheads="1" noChangeShapeType="1" noTextEdit="1"/>
              </p:cNvSpPr>
              <p:nvPr/>
            </p:nvSpPr>
            <p:spPr bwMode="auto">
              <a:xfrm>
                <a:off x="5557826" y="3655777"/>
                <a:ext cx="5905584" cy="2677656"/>
              </a:xfrm>
              <a:prstGeom prst="rect">
                <a:avLst/>
              </a:prstGeom>
              <a:blipFill rotWithShape="1">
                <a:blip r:embed="rId3"/>
                <a:stretch>
                  <a:fillRect l="-5" t="-3" r="7" b="22"/>
                </a:stretch>
              </a:blipFill>
              <a:ln w="25400">
                <a:noFill/>
                <a:miter lim="800000"/>
              </a:ln>
            </p:spPr>
            <p:txBody>
              <a:bodyPr/>
              <a:lstStyle/>
              <a:p>
                <a:r>
                  <a:rPr lang="zh-CN" altLang="en-US">
                    <a:noFill/>
                  </a:rPr>
                  <a:t> </a:t>
                </a:r>
              </a:p>
            </p:txBody>
          </p:sp>
        </mc:Fallback>
      </mc:AlternateContent>
      <p:pic>
        <p:nvPicPr>
          <p:cNvPr id="93" name="Content Placeholder 92"/>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645068" y="958694"/>
            <a:ext cx="5677050" cy="2339218"/>
          </a:xfrm>
        </p:spPr>
      </p:pic>
      <p:sp>
        <p:nvSpPr>
          <p:cNvPr id="95" name="TextBox 94"/>
          <p:cNvSpPr txBox="1"/>
          <p:nvPr/>
        </p:nvSpPr>
        <p:spPr>
          <a:xfrm>
            <a:off x="480263" y="1234089"/>
            <a:ext cx="4533050" cy="1323439"/>
          </a:xfrm>
          <a:prstGeom prst="rect">
            <a:avLst/>
          </a:prstGeom>
          <a:noFill/>
        </p:spPr>
        <p:txBody>
          <a:bodyPr wrap="square">
            <a:spAutoFit/>
          </a:bodyPr>
          <a:lstStyle/>
          <a:p>
            <a:pPr>
              <a:lnSpc>
                <a:spcPts val="2400"/>
              </a:lnSpc>
              <a:spcBef>
                <a:spcPts val="1200"/>
              </a:spcBef>
              <a:spcAft>
                <a:spcPts val="1200"/>
              </a:spcAft>
            </a:pPr>
            <a:r>
              <a:rPr lang="en-US" sz="2000" dirty="0">
                <a:effectLst/>
              </a:rPr>
              <a:t>When entering a value in each cell, we mark which of the three neighboring cells we came from with up to three arrows.</a:t>
            </a:r>
            <a:endParaRPr lang="en-US" sz="2000" dirty="0">
              <a:effectLst/>
            </a:endParaRPr>
          </a:p>
        </p:txBody>
      </p:sp>
      <p:sp>
        <p:nvSpPr>
          <p:cNvPr id="90" name="灯片编号占位符 89"/>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Exercises and readings</a:t>
            </a:r>
            <a:endParaRPr lang="zh-CN" altLang="en-US" dirty="0"/>
          </a:p>
        </p:txBody>
      </p:sp>
      <p:sp>
        <p:nvSpPr>
          <p:cNvPr id="3" name="内容占位符 2"/>
          <p:cNvSpPr>
            <a:spLocks noGrp="1"/>
          </p:cNvSpPr>
          <p:nvPr>
            <p:ph idx="1"/>
          </p:nvPr>
        </p:nvSpPr>
        <p:spPr>
          <a:xfrm>
            <a:off x="490538" y="1108433"/>
            <a:ext cx="11091862" cy="5508233"/>
          </a:xfrm>
        </p:spPr>
        <p:txBody>
          <a:bodyPr wrap="square">
            <a:noAutofit/>
          </a:bodyPr>
          <a:lstStyle/>
          <a:p>
            <a:pPr marL="514350" indent="-514350">
              <a:spcBef>
                <a:spcPts val="600"/>
              </a:spcBef>
              <a:spcAft>
                <a:spcPts val="600"/>
              </a:spcAft>
              <a:buFont typeface="+mj-lt"/>
              <a:buAutoNum type="arabicPeriod"/>
            </a:pPr>
            <a:r>
              <a:rPr lang="en-US" altLang="zh-CN" dirty="0"/>
              <a:t>Register a ChatGPT account if you have not done yet, see instruction: </a:t>
            </a:r>
            <a:r>
              <a:rPr lang="en-US" altLang="zh-CN" dirty="0">
                <a:hlinkClick r:id="rId1"/>
              </a:rPr>
              <a:t>https://www.yanlutong.com/gonglue/30511.html</a:t>
            </a:r>
            <a:endParaRPr lang="en-US" altLang="zh-CN" dirty="0"/>
          </a:p>
          <a:p>
            <a:pPr marL="514350" indent="-514350">
              <a:spcBef>
                <a:spcPts val="600"/>
              </a:spcBef>
              <a:spcAft>
                <a:spcPts val="600"/>
              </a:spcAft>
              <a:buFont typeface="+mj-lt"/>
              <a:buAutoNum type="arabicPeriod"/>
            </a:pPr>
            <a:r>
              <a:rPr lang="en-US" altLang="zh-CN" dirty="0"/>
              <a:t>For NLP and Python beginners: Alice Zhao,</a:t>
            </a:r>
            <a:r>
              <a:rPr lang="zh-CN" altLang="en-US" dirty="0"/>
              <a:t> </a:t>
            </a:r>
            <a:r>
              <a:rPr lang="en-US" altLang="zh-CN" dirty="0"/>
              <a:t>Natural Language Processing in Python, </a:t>
            </a:r>
            <a:r>
              <a:rPr lang="en-US" altLang="zh-CN" dirty="0">
                <a:hlinkClick r:id="rId2"/>
              </a:rPr>
              <a:t>https://www.youtube.com/watch?v=xvqsFTUsOmc&amp;t=1607s</a:t>
            </a:r>
            <a:r>
              <a:rPr lang="en-US" altLang="zh-CN" dirty="0"/>
              <a:t>  </a:t>
            </a:r>
            <a:endParaRPr lang="en-US" altLang="zh-CN" dirty="0"/>
          </a:p>
          <a:p>
            <a:pPr marL="514350" indent="-514350">
              <a:spcBef>
                <a:spcPts val="600"/>
              </a:spcBef>
              <a:spcAft>
                <a:spcPts val="600"/>
              </a:spcAft>
              <a:buFont typeface="+mj-lt"/>
              <a:buAutoNum type="arabicPeriod"/>
            </a:pPr>
            <a:r>
              <a:rPr lang="en-US" altLang="zh-CN" sz="2800" dirty="0"/>
              <a:t>Implement minimum edit distance </a:t>
            </a:r>
            <a:r>
              <a:rPr lang="en-US" altLang="zh-CN" dirty="0"/>
              <a:t>and backtrack algorithm</a:t>
            </a:r>
            <a:endParaRPr lang="en-US" altLang="zh-CN" sz="2800" dirty="0"/>
          </a:p>
          <a:p>
            <a:pPr marL="514350" indent="-514350">
              <a:spcBef>
                <a:spcPts val="600"/>
              </a:spcBef>
              <a:spcAft>
                <a:spcPts val="600"/>
              </a:spcAft>
              <a:buFont typeface="+mj-lt"/>
              <a:buAutoNum type="arabicPeriod"/>
            </a:pPr>
            <a:r>
              <a:rPr lang="en-US" altLang="zh-CN" sz="2800" dirty="0"/>
              <a:t>Read and practice</a:t>
            </a:r>
            <a:endParaRPr lang="en-US" altLang="zh-CN" sz="2800" dirty="0"/>
          </a:p>
          <a:p>
            <a:pPr lvl="1">
              <a:spcBef>
                <a:spcPts val="600"/>
              </a:spcBef>
              <a:spcAft>
                <a:spcPts val="600"/>
              </a:spcAft>
            </a:pPr>
            <a:r>
              <a:rPr lang="en-US" altLang="zh-CN" dirty="0">
                <a:hlinkClick r:id="rId3"/>
              </a:rPr>
              <a:t>https://www.nltk.org/book/ch01.html</a:t>
            </a:r>
            <a:r>
              <a:rPr lang="en-US" altLang="zh-CN" dirty="0"/>
              <a:t> </a:t>
            </a:r>
            <a:endParaRPr lang="en-US" altLang="zh-CN" dirty="0"/>
          </a:p>
          <a:p>
            <a:pPr lvl="1">
              <a:spcBef>
                <a:spcPts val="600"/>
              </a:spcBef>
              <a:spcAft>
                <a:spcPts val="600"/>
              </a:spcAft>
            </a:pPr>
            <a:r>
              <a:rPr lang="en-US" altLang="zh-CN" dirty="0">
                <a:hlinkClick r:id="rId4"/>
              </a:rPr>
              <a:t>https://www.nltk.org/book/ch02.html</a:t>
            </a:r>
            <a:r>
              <a:rPr lang="en-US" altLang="zh-CN" dirty="0"/>
              <a:t> </a:t>
            </a:r>
            <a:endParaRPr lang="en-US" altLang="zh-CN" dirty="0"/>
          </a:p>
          <a:p>
            <a:pPr marL="514350" indent="-514350">
              <a:spcBef>
                <a:spcPts val="600"/>
              </a:spcBef>
              <a:spcAft>
                <a:spcPts val="600"/>
              </a:spcAft>
              <a:buFont typeface="+mj-lt"/>
              <a:buAutoNum type="arabicPeriod"/>
            </a:pPr>
            <a:r>
              <a:rPr lang="en-US" altLang="zh-CN" b="1" dirty="0"/>
              <a:t>Next lecture</a:t>
            </a:r>
            <a:r>
              <a:rPr lang="en-US" altLang="zh-CN" dirty="0"/>
              <a:t>: </a:t>
            </a:r>
            <a:r>
              <a:rPr lang="en-US" altLang="zh-CN" sz="2800" dirty="0"/>
              <a:t>language model</a:t>
            </a:r>
            <a:endParaRPr lang="zh-CN" altLang="en-US" sz="2800" dirty="0"/>
          </a:p>
          <a:p>
            <a:pPr marL="514350" indent="-514350">
              <a:spcBef>
                <a:spcPts val="600"/>
              </a:spcBef>
              <a:spcAft>
                <a:spcPts val="600"/>
              </a:spcAft>
              <a:buFont typeface="+mj-lt"/>
              <a:buAutoNum type="arabicPeriod"/>
            </a:pPr>
            <a:endParaRPr lang="zh-CN" altLang="en-US"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References</a:t>
            </a:r>
            <a:endParaRPr lang="zh-CN" altLang="en-US" dirty="0"/>
          </a:p>
        </p:txBody>
      </p:sp>
      <p:sp>
        <p:nvSpPr>
          <p:cNvPr id="3" name="内容占位符 2"/>
          <p:cNvSpPr>
            <a:spLocks noGrp="1"/>
          </p:cNvSpPr>
          <p:nvPr>
            <p:ph idx="1"/>
          </p:nvPr>
        </p:nvSpPr>
        <p:spPr>
          <a:xfrm>
            <a:off x="517525" y="1108434"/>
            <a:ext cx="11350627" cy="4488498"/>
          </a:xfrm>
        </p:spPr>
        <p:txBody>
          <a:bodyPr>
            <a:normAutofit fontScale="92500" lnSpcReduction="10000"/>
          </a:bodyPr>
          <a:lstStyle/>
          <a:p>
            <a:pPr>
              <a:lnSpc>
                <a:spcPct val="110000"/>
              </a:lnSpc>
              <a:spcBef>
                <a:spcPts val="600"/>
              </a:spcBef>
              <a:spcAft>
                <a:spcPts val="0"/>
              </a:spcAft>
            </a:pPr>
            <a:r>
              <a:rPr lang="en-US" altLang="zh-CN" dirty="0"/>
              <a:t>[1] </a:t>
            </a:r>
            <a:r>
              <a:rPr lang="zh-CN" altLang="en-US" dirty="0"/>
              <a:t>张奇、桂韬、黄萱菁，自然语言处理导论，</a:t>
            </a:r>
            <a:r>
              <a:rPr lang="en-US" altLang="zh-CN" dirty="0">
                <a:hlinkClick r:id="rId1"/>
              </a:rPr>
              <a:t>https://intro-nlp.github.io/</a:t>
            </a:r>
            <a:r>
              <a:rPr lang="en-US" altLang="zh-CN" dirty="0"/>
              <a:t>, Chapter</a:t>
            </a:r>
            <a:r>
              <a:rPr lang="zh-CN" altLang="en-US" dirty="0"/>
              <a:t> </a:t>
            </a:r>
            <a:r>
              <a:rPr lang="en-US" altLang="zh-CN" dirty="0"/>
              <a:t>1,</a:t>
            </a:r>
            <a:r>
              <a:rPr lang="zh-CN" altLang="en-US" dirty="0"/>
              <a:t> </a:t>
            </a:r>
            <a:r>
              <a:rPr lang="en-US" altLang="zh-CN" dirty="0"/>
              <a:t>2023.</a:t>
            </a:r>
            <a:endParaRPr lang="en-US" altLang="zh-CN" dirty="0"/>
          </a:p>
          <a:p>
            <a:pPr>
              <a:lnSpc>
                <a:spcPct val="110000"/>
              </a:lnSpc>
              <a:spcBef>
                <a:spcPts val="600"/>
              </a:spcBef>
              <a:spcAft>
                <a:spcPts val="0"/>
              </a:spcAft>
            </a:pPr>
            <a:r>
              <a:rPr lang="en-US" altLang="zh-CN" dirty="0"/>
              <a:t>[2] </a:t>
            </a:r>
            <a:r>
              <a:rPr lang="en-US" altLang="zh-CN" dirty="0">
                <a:hlinkClick r:id="rId2"/>
              </a:rPr>
              <a:t>https://learn.microsoft.com/en-us/azure/architecture/data-guide/technology-choices/natural-language-processing</a:t>
            </a:r>
            <a:r>
              <a:rPr lang="en-US" altLang="zh-CN" dirty="0"/>
              <a:t> </a:t>
            </a:r>
            <a:endParaRPr lang="en-US" altLang="zh-CN" dirty="0"/>
          </a:p>
          <a:p>
            <a:pPr>
              <a:lnSpc>
                <a:spcPct val="110000"/>
              </a:lnSpc>
              <a:spcBef>
                <a:spcPts val="600"/>
              </a:spcBef>
              <a:spcAft>
                <a:spcPts val="0"/>
              </a:spcAft>
            </a:pPr>
            <a:r>
              <a:rPr lang="en-US" altLang="zh-CN" dirty="0"/>
              <a:t>[3]</a:t>
            </a:r>
            <a:r>
              <a:rPr lang="zh-CN" altLang="en-US" dirty="0"/>
              <a:t> </a:t>
            </a:r>
            <a:r>
              <a:rPr lang="en-US" altLang="zh-CN" dirty="0">
                <a:hlinkClick r:id="rId3"/>
              </a:rPr>
              <a:t>https://cs.stanford.edu/people/eroberts/courses/soco/projects/2004-05/nlp/overview_history.html</a:t>
            </a:r>
            <a:r>
              <a:rPr lang="zh-CN" altLang="en-US" dirty="0"/>
              <a:t> </a:t>
            </a:r>
            <a:endParaRPr lang="en-US" altLang="zh-CN" dirty="0"/>
          </a:p>
          <a:p>
            <a:pPr>
              <a:lnSpc>
                <a:spcPct val="110000"/>
              </a:lnSpc>
              <a:spcBef>
                <a:spcPts val="600"/>
              </a:spcBef>
              <a:spcAft>
                <a:spcPts val="0"/>
              </a:spcAft>
            </a:pPr>
            <a:r>
              <a:rPr lang="en-US" altLang="zh-CN" dirty="0"/>
              <a:t>[4]</a:t>
            </a:r>
            <a:r>
              <a:rPr lang="zh-CN" altLang="en-US" dirty="0"/>
              <a:t> </a:t>
            </a:r>
            <a:r>
              <a:rPr lang="en-US" altLang="zh-CN" dirty="0"/>
              <a:t>Transformer</a:t>
            </a:r>
            <a:r>
              <a:rPr lang="zh-CN" altLang="en-US" dirty="0"/>
              <a:t> </a:t>
            </a:r>
            <a:r>
              <a:rPr lang="en-US" altLang="zh-CN" dirty="0"/>
              <a:t>model</a:t>
            </a:r>
            <a:r>
              <a:rPr lang="zh-CN" altLang="en-US" dirty="0"/>
              <a:t> </a:t>
            </a:r>
            <a:r>
              <a:rPr lang="en-US" altLang="zh-CN" dirty="0"/>
              <a:t>timeline:</a:t>
            </a:r>
            <a:r>
              <a:rPr lang="zh-CN" altLang="en-US" dirty="0"/>
              <a:t> </a:t>
            </a:r>
            <a:r>
              <a:rPr lang="en-US" dirty="0">
                <a:hlinkClick r:id="rId4"/>
              </a:rPr>
              <a:t>https://ai.v-gar.de/ml/transformer/timeline/</a:t>
            </a:r>
            <a:r>
              <a:rPr lang="zh-CN" altLang="en-US" dirty="0"/>
              <a:t>  </a:t>
            </a:r>
            <a:endParaRPr lang="en-US" altLang="zh-CN" dirty="0"/>
          </a:p>
          <a:p>
            <a:pPr>
              <a:lnSpc>
                <a:spcPct val="110000"/>
              </a:lnSpc>
              <a:spcBef>
                <a:spcPts val="600"/>
              </a:spcBef>
              <a:spcAft>
                <a:spcPts val="0"/>
              </a:spcAft>
            </a:pPr>
            <a:r>
              <a:rPr lang="en-US" altLang="zh-CN" dirty="0"/>
              <a:t>[5]</a:t>
            </a:r>
            <a:r>
              <a:rPr lang="zh-CN" altLang="en-US" dirty="0"/>
              <a:t> </a:t>
            </a:r>
            <a:r>
              <a:rPr lang="en-US" altLang="zh-CN" dirty="0"/>
              <a:t>Dan’s</a:t>
            </a:r>
            <a:r>
              <a:rPr lang="zh-CN" altLang="en-US" dirty="0"/>
              <a:t> </a:t>
            </a:r>
            <a:r>
              <a:rPr lang="en-US" altLang="zh-CN" dirty="0"/>
              <a:t>book,</a:t>
            </a:r>
            <a:r>
              <a:rPr lang="zh-CN" altLang="en-US" dirty="0"/>
              <a:t> </a:t>
            </a:r>
            <a:r>
              <a:rPr lang="en-US" altLang="zh-CN" dirty="0"/>
              <a:t>Chapter</a:t>
            </a:r>
            <a:r>
              <a:rPr lang="zh-CN" altLang="en-US" dirty="0"/>
              <a:t> </a:t>
            </a:r>
            <a:r>
              <a:rPr lang="en-US" altLang="zh-CN" dirty="0"/>
              <a:t>2.</a:t>
            </a:r>
            <a:endParaRPr lang="en-US" altLang="zh-CN" dirty="0"/>
          </a:p>
          <a:p>
            <a:pPr>
              <a:lnSpc>
                <a:spcPct val="110000"/>
              </a:lnSpc>
              <a:spcBef>
                <a:spcPts val="600"/>
              </a:spcBef>
              <a:spcAft>
                <a:spcPts val="0"/>
              </a:spcAft>
            </a:pPr>
            <a:r>
              <a:rPr lang="en-US" altLang="zh-CN" dirty="0"/>
              <a:t>[6]</a:t>
            </a:r>
            <a:r>
              <a:rPr lang="zh-CN" altLang="en-US" dirty="0"/>
              <a:t> </a:t>
            </a:r>
            <a:r>
              <a:rPr lang="en-US" altLang="zh-CN" dirty="0"/>
              <a:t>Dan’s</a:t>
            </a:r>
            <a:r>
              <a:rPr lang="zh-CN" altLang="en-US" dirty="0"/>
              <a:t> </a:t>
            </a:r>
            <a:r>
              <a:rPr lang="en-US" altLang="zh-CN" dirty="0"/>
              <a:t>slides</a:t>
            </a:r>
            <a:endParaRPr lang="en-US" altLang="zh-CN" dirty="0"/>
          </a:p>
        </p:txBody>
      </p:sp>
      <p:sp>
        <p:nvSpPr>
          <p:cNvPr id="8" name="灯片编号占位符 7"/>
          <p:cNvSpPr>
            <a:spLocks noGrp="1"/>
          </p:cNvSpPr>
          <p:nvPr>
            <p:ph type="sldNum" sz="quarter" idx="12"/>
          </p:nvPr>
        </p:nvSpPr>
        <p:spPr/>
        <p:txBody>
          <a:bodyPr/>
          <a:lstStyle/>
          <a:p>
            <a:fld id="{DC8BB421-126E-41CB-B73A-69D52E98CAE3}" type="slidenum">
              <a:rPr lang="zh-CN" altLang="en-US" smtClean="0"/>
            </a:fld>
            <a:endParaRPr lang="zh-CN" altLang="en-US" dirty="0"/>
          </a:p>
        </p:txBody>
      </p:sp>
      <p:sp>
        <p:nvSpPr>
          <p:cNvPr id="5" name="TextBox 4"/>
          <p:cNvSpPr txBox="1"/>
          <p:nvPr/>
        </p:nvSpPr>
        <p:spPr>
          <a:xfrm>
            <a:off x="738751" y="6231265"/>
            <a:ext cx="9290152" cy="523220"/>
          </a:xfrm>
          <a:prstGeom prst="rect">
            <a:avLst/>
          </a:prstGeom>
          <a:noFill/>
        </p:spPr>
        <p:txBody>
          <a:bodyPr wrap="square" rtlCol="0">
            <a:spAutoFit/>
          </a:bodyPr>
          <a:lstStyle/>
          <a:p>
            <a:r>
              <a:rPr lang="en-US" altLang="zh-CN" sz="1400" b="1" dirty="0">
                <a:solidFill>
                  <a:srgbClr val="FF0000"/>
                </a:solidFill>
              </a:rPr>
              <a:t>I make every effort to accurately cite the references I use. However, it is possible that some figures or texts may be incorrectly cited. If you plan to use these slides elsewhere, please inform me.</a:t>
            </a:r>
            <a:endParaRPr lang="en-US" sz="1400" b="1" dirty="0">
              <a:solidFill>
                <a:srgbClr val="FF0000"/>
              </a:solidFill>
            </a:endParaRPr>
          </a:p>
        </p:txBody>
      </p:sp>
    </p:spTree>
  </p:cSld>
  <p:clrMapOvr>
    <a:masterClrMapping/>
  </p:clrMapOvr>
</p:sld>
</file>

<file path=ppt/tags/tag1.xml><?xml version="1.0" encoding="utf-8"?>
<p:tagLst xmlns:p="http://schemas.openxmlformats.org/presentationml/2006/main">
  <p:tag name="OTLMARKERSHAPE" val="OTL"/>
</p:tagLst>
</file>

<file path=ppt/tags/tag10.xml><?xml version="1.0" encoding="utf-8"?>
<p:tagLst xmlns:p="http://schemas.openxmlformats.org/presentationml/2006/main">
  <p:tag name="OTLMARKERSHAPE" val="OTL"/>
</p:tagLst>
</file>

<file path=ppt/tags/tag11.xml><?xml version="1.0" encoding="utf-8"?>
<p:tagLst xmlns:p="http://schemas.openxmlformats.org/presentationml/2006/main">
  <p:tag name="OTLMARKERSHAPE" val="OTL"/>
</p:tagLst>
</file>

<file path=ppt/tags/tag12.xml><?xml version="1.0" encoding="utf-8"?>
<p:tagLst xmlns:p="http://schemas.openxmlformats.org/presentationml/2006/main">
  <p:tag name="OTLMARKERSHAPE" val="OTL"/>
</p:tagLst>
</file>

<file path=ppt/tags/tag13.xml><?xml version="1.0" encoding="utf-8"?>
<p:tagLst xmlns:p="http://schemas.openxmlformats.org/presentationml/2006/main">
  <p:tag name="OTLMARKERSHAPE" val="OTL"/>
</p:tagLst>
</file>

<file path=ppt/tags/tag14.xml><?xml version="1.0" encoding="utf-8"?>
<p:tagLst xmlns:p="http://schemas.openxmlformats.org/presentationml/2006/main">
  <p:tag name="commondata" val="eyJoZGlkIjoiMDU3YjgxYzIxYmI0NzFhZGNlZDM5NGFhZjIyY2JmNTkifQ=="/>
</p:tagLst>
</file>

<file path=ppt/tags/tag2.xml><?xml version="1.0" encoding="utf-8"?>
<p:tagLst xmlns:p="http://schemas.openxmlformats.org/presentationml/2006/main">
  <p:tag name="OTLMARKERSHAPE" val="OTL"/>
</p:tagLst>
</file>

<file path=ppt/tags/tag3.xml><?xml version="1.0" encoding="utf-8"?>
<p:tagLst xmlns:p="http://schemas.openxmlformats.org/presentationml/2006/main">
  <p:tag name="OTLMARKERSHAPE" val="OTL"/>
</p:tagLst>
</file>

<file path=ppt/tags/tag4.xml><?xml version="1.0" encoding="utf-8"?>
<p:tagLst xmlns:p="http://schemas.openxmlformats.org/presentationml/2006/main">
  <p:tag name="OTLMARKERSHAPE" val="OTL"/>
</p:tagLst>
</file>

<file path=ppt/tags/tag5.xml><?xml version="1.0" encoding="utf-8"?>
<p:tagLst xmlns:p="http://schemas.openxmlformats.org/presentationml/2006/main">
  <p:tag name="OTLMARKERSHAPE" val="OTL"/>
</p:tagLst>
</file>

<file path=ppt/tags/tag6.xml><?xml version="1.0" encoding="utf-8"?>
<p:tagLst xmlns:p="http://schemas.openxmlformats.org/presentationml/2006/main">
  <p:tag name="OTLMARKERSHAPE" val="OTL"/>
</p:tagLst>
</file>

<file path=ppt/tags/tag7.xml><?xml version="1.0" encoding="utf-8"?>
<p:tagLst xmlns:p="http://schemas.openxmlformats.org/presentationml/2006/main">
  <p:tag name="OTLMARKERSHAPE" val="OTL"/>
</p:tagLst>
</file>

<file path=ppt/tags/tag8.xml><?xml version="1.0" encoding="utf-8"?>
<p:tagLst xmlns:p="http://schemas.openxmlformats.org/presentationml/2006/main">
  <p:tag name="OTLMARKERSHAPE" val="OTL"/>
</p:tagLst>
</file>

<file path=ppt/tags/tag9.xml><?xml version="1.0" encoding="utf-8"?>
<p:tagLst xmlns:p="http://schemas.openxmlformats.org/presentationml/2006/main">
  <p:tag name="OTLMARKERSHAPE" val="OT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Tahoma">
      <a:majorFont>
        <a:latin typeface="Tahoma"/>
        <a:ea typeface="Tahoma"/>
        <a:cs typeface=""/>
      </a:majorFont>
      <a:minorFont>
        <a:latin typeface="Tahoma"/>
        <a:ea typeface="Tahoma"/>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TM02892315[[fn=丝状]]</Template>
  <TotalTime>0</TotalTime>
  <Words>28339</Words>
  <Application>WPS 演示</Application>
  <PresentationFormat>Widescreen</PresentationFormat>
  <Paragraphs>3649</Paragraphs>
  <Slides>99</Slides>
  <Notes>87</Notes>
  <HiddenSlides>0</HiddenSlides>
  <MMClips>2</MMClips>
  <ScaleCrop>false</ScaleCrop>
  <HeadingPairs>
    <vt:vector size="6" baseType="variant">
      <vt:variant>
        <vt:lpstr>已用的字体</vt:lpstr>
      </vt:variant>
      <vt:variant>
        <vt:i4>28</vt:i4>
      </vt:variant>
      <vt:variant>
        <vt:lpstr>主题</vt:lpstr>
      </vt:variant>
      <vt:variant>
        <vt:i4>1</vt:i4>
      </vt:variant>
      <vt:variant>
        <vt:lpstr>幻灯片标题</vt:lpstr>
      </vt:variant>
      <vt:variant>
        <vt:i4>99</vt:i4>
      </vt:variant>
    </vt:vector>
  </HeadingPairs>
  <TitlesOfParts>
    <vt:vector size="128" baseType="lpstr">
      <vt:lpstr>Arial</vt:lpstr>
      <vt:lpstr>宋体</vt:lpstr>
      <vt:lpstr>Wingdings</vt:lpstr>
      <vt:lpstr>等线</vt:lpstr>
      <vt:lpstr>Georgia</vt:lpstr>
      <vt:lpstr>Arial Unicode MS</vt:lpstr>
      <vt:lpstr>Courier New</vt:lpstr>
      <vt:lpstr>黑体</vt:lpstr>
      <vt:lpstr>Arial</vt:lpstr>
      <vt:lpstr>Calibri</vt:lpstr>
      <vt:lpstr>微软雅黑</vt:lpstr>
      <vt:lpstr>Tahoma</vt:lpstr>
      <vt:lpstr>Arial Unicode MS</vt:lpstr>
      <vt:lpstr>Symbol</vt:lpstr>
      <vt:lpstr>Lucida Sans</vt:lpstr>
      <vt:lpstr>Zapf Dingbats</vt:lpstr>
      <vt:lpstr>Mangal</vt:lpstr>
      <vt:lpstr>DejaVu Math TeX Gyre</vt:lpstr>
      <vt:lpstr>Abadi MT Condensed Extra Bold</vt:lpstr>
      <vt:lpstr>Segoe Print</vt:lpstr>
      <vt:lpstr>Calibri</vt:lpstr>
      <vt:lpstr>Cambria Math</vt:lpstr>
      <vt:lpstr>Roboto</vt:lpstr>
      <vt:lpstr>Times New Roman</vt:lpstr>
      <vt:lpstr>Courier</vt:lpstr>
      <vt:lpstr>Söhne</vt:lpstr>
      <vt:lpstr>MS PGothic</vt:lpstr>
      <vt:lpstr>BatangChe</vt:lpstr>
      <vt:lpstr>Office 主题​​</vt:lpstr>
      <vt:lpstr>Lecture 01 – Introduction to NLP</vt:lpstr>
      <vt:lpstr>Outline</vt:lpstr>
      <vt:lpstr>About me</vt:lpstr>
      <vt:lpstr>What is natural language?</vt:lpstr>
      <vt:lpstr>Natural Language Processing (NLP)</vt:lpstr>
      <vt:lpstr>NLP history (1947-1950)</vt:lpstr>
      <vt:lpstr>NLP history - the Turing test</vt:lpstr>
      <vt:lpstr>NLP history (1954-2017)</vt:lpstr>
      <vt:lpstr>NLP history (2017-Now) - LLMs</vt:lpstr>
      <vt:lpstr>What is next?</vt:lpstr>
      <vt:lpstr>Text data – written text</vt:lpstr>
      <vt:lpstr>Text data - human as sensors</vt:lpstr>
      <vt:lpstr>Many NLP tasks</vt:lpstr>
      <vt:lpstr>Tasks - sentiment analysis</vt:lpstr>
      <vt:lpstr>Tasks - machine translation</vt:lpstr>
      <vt:lpstr>Tasks - machine translation</vt:lpstr>
      <vt:lpstr>Tasks - question and answering (QA)</vt:lpstr>
      <vt:lpstr>Tasks - QA</vt:lpstr>
      <vt:lpstr>Tasks – article generation</vt:lpstr>
      <vt:lpstr>Tasks – article generation</vt:lpstr>
      <vt:lpstr>Tasks – text summarization</vt:lpstr>
      <vt:lpstr>Applications - Chatbot</vt:lpstr>
      <vt:lpstr>Applications - Chatbot (ChatGPT)</vt:lpstr>
      <vt:lpstr>Applications – text to image (OpenAI, Sora)</vt:lpstr>
      <vt:lpstr>Applications – text to video (OpenAI, Sora)</vt:lpstr>
      <vt:lpstr>Applications – text to video (OpenAI, Sora)</vt:lpstr>
      <vt:lpstr>Many other tasks and products</vt:lpstr>
      <vt:lpstr>NLP is the future!</vt:lpstr>
      <vt:lpstr>NLP is difficult!</vt:lpstr>
      <vt:lpstr>Ambiguities in English</vt:lpstr>
      <vt:lpstr>Ambiguities in Chinese</vt:lpstr>
      <vt:lpstr>Hard to inference</vt:lpstr>
      <vt:lpstr>Other difficulties</vt:lpstr>
      <vt:lpstr>NLP conferences and related</vt:lpstr>
      <vt:lpstr>People in NLP</vt:lpstr>
      <vt:lpstr>People in NLP (China)</vt:lpstr>
      <vt:lpstr>People in NLP (Fudan)</vt:lpstr>
      <vt:lpstr>Research Labs</vt:lpstr>
      <vt:lpstr>Skills needed</vt:lpstr>
      <vt:lpstr>What we will cover?</vt:lpstr>
      <vt:lpstr>Textbooks</vt:lpstr>
      <vt:lpstr>Other Useful Resources</vt:lpstr>
      <vt:lpstr>GPU resources</vt:lpstr>
      <vt:lpstr>Coursework</vt:lpstr>
      <vt:lpstr>Outline</vt:lpstr>
      <vt:lpstr>Install Python &amp; Tools</vt:lpstr>
      <vt:lpstr>PyCharm is free for students</vt:lpstr>
      <vt:lpstr>Install anaconda and Python env</vt:lpstr>
      <vt:lpstr>Packages need to install</vt:lpstr>
      <vt:lpstr>Text searching</vt:lpstr>
      <vt:lpstr>Text searching</vt:lpstr>
      <vt:lpstr>Text searching</vt:lpstr>
      <vt:lpstr>Text searching</vt:lpstr>
      <vt:lpstr>Outline</vt:lpstr>
      <vt:lpstr>Regular expressions</vt:lpstr>
      <vt:lpstr>Regular expressions</vt:lpstr>
      <vt:lpstr>RE: disjunctions</vt:lpstr>
      <vt:lpstr>RE: negation in disjunction</vt:lpstr>
      <vt:lpstr>RE: more disjunction</vt:lpstr>
      <vt:lpstr>RE: ? * + .</vt:lpstr>
      <vt:lpstr>RE: find all “the” in a text</vt:lpstr>
      <vt:lpstr>RE: real-world example</vt:lpstr>
      <vt:lpstr>Outline</vt:lpstr>
      <vt:lpstr>Tokenization</vt:lpstr>
      <vt:lpstr>Subword tokenization</vt:lpstr>
      <vt:lpstr>Subword tokenization - BPE</vt:lpstr>
      <vt:lpstr>Subword tokenization - BPE</vt:lpstr>
      <vt:lpstr>Subword tokenization - BPE</vt:lpstr>
      <vt:lpstr>Subword tokenization - BPE</vt:lpstr>
      <vt:lpstr>Subword tokenization - BPE</vt:lpstr>
      <vt:lpstr>Subword tokenization - BPE</vt:lpstr>
      <vt:lpstr>Subword tokenization - BPE</vt:lpstr>
      <vt:lpstr>Subword tokenization - BPE</vt:lpstr>
      <vt:lpstr>Try BPE by yourself</vt:lpstr>
      <vt:lpstr>Outline</vt:lpstr>
      <vt:lpstr>How similar are two strings?</vt:lpstr>
      <vt:lpstr>How similar are two strings? (Continued)</vt:lpstr>
      <vt:lpstr>Edit Distance </vt:lpstr>
      <vt:lpstr>Minimum Edit Distance (MED)</vt:lpstr>
      <vt:lpstr>How to find MED?</vt:lpstr>
      <vt:lpstr>Defining MED</vt:lpstr>
      <vt:lpstr>Dynamic Programming for MED</vt:lpstr>
      <vt:lpstr>MED (Levenshtein)</vt:lpstr>
      <vt:lpstr>MED Table: Initialization</vt:lpstr>
      <vt:lpstr>MED Table: Second column</vt:lpstr>
      <vt:lpstr>MED Table: Second column</vt:lpstr>
      <vt:lpstr>MED Table: Second column</vt:lpstr>
      <vt:lpstr>MED Table: Second column</vt:lpstr>
      <vt:lpstr>Final MED Table</vt:lpstr>
      <vt:lpstr>Computing alignments</vt:lpstr>
      <vt:lpstr>Computing alignment</vt:lpstr>
      <vt:lpstr>Computing alignment</vt:lpstr>
      <vt:lpstr>Computing alignment</vt:lpstr>
      <vt:lpstr>Computing alignment</vt:lpstr>
      <vt:lpstr>Computing alignment</vt:lpstr>
      <vt:lpstr>Computing alignment</vt:lpstr>
      <vt:lpstr>Computing alignment - properties</vt:lpstr>
      <vt:lpstr>Exercises and readings</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宝健 周</dc:creator>
  <cp:lastModifiedBy>陈凌杰</cp:lastModifiedBy>
  <cp:revision>2531</cp:revision>
  <dcterms:created xsi:type="dcterms:W3CDTF">2022-08-21T14:36:00Z</dcterms:created>
  <dcterms:modified xsi:type="dcterms:W3CDTF">2024-03-03T12:38:31Z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37AFA56AD7114599ACF345D2E81B12F0_12</vt:lpwstr>
  </property>
  <property fmtid="{D5CDD505-2E9C-101B-9397-08002B2CF9AE}" pid="3" name="KSOProductBuildVer">
    <vt:lpwstr>2052-12.1.0.16399</vt:lpwstr>
  </property>
</Properties>
</file>